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4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6" y="254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34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42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46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46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54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6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4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43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5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04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79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1A74-801E-4BAA-A5BA-E9C900E35832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迷路探査ゲーム</a:t>
            </a:r>
            <a:br>
              <a:rPr kumimoji="1" lang="en-US" altLang="ja-JP" dirty="0"/>
            </a:br>
            <a:r>
              <a:rPr lang="ja-JP" altLang="en-US" dirty="0"/>
              <a:t>解説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33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～今回のルール～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少ないルール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コマンド数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で</a:t>
            </a:r>
            <a:r>
              <a:rPr lang="ja-JP" altLang="en-US" sz="3600" dirty="0"/>
              <a:t>　　　　　　　　　　　</a:t>
            </a:r>
            <a:r>
              <a:rPr lang="en-US" altLang="ja-JP" sz="3600" dirty="0"/>
              <a:t>			</a:t>
            </a:r>
            <a:r>
              <a:rPr kumimoji="1" lang="ja-JP" altLang="en-US" sz="3600" dirty="0"/>
              <a:t>いろんなところへ行けるアルゴリズムを作ろう</a:t>
            </a:r>
            <a:endParaRPr kumimoji="1"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/>
              <a:t>同じコマンドを繰り返し使う→ループ構造を作る</a:t>
            </a:r>
            <a:endParaRPr lang="en-US" altLang="ja-JP" sz="3600" dirty="0"/>
          </a:p>
          <a:p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　どんなループを作ればいい？？</a:t>
            </a:r>
            <a:endParaRPr kumimoji="1" lang="en-US" altLang="ja-JP" sz="3600" dirty="0"/>
          </a:p>
          <a:p>
            <a:endParaRPr lang="en-US" altLang="ja-JP" sz="3600" dirty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8354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976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どんなループを作ればいい？</a:t>
            </a:r>
          </a:p>
        </p:txBody>
      </p:sp>
      <p:grpSp>
        <p:nvGrpSpPr>
          <p:cNvPr id="176" name="グループ化 175"/>
          <p:cNvGrpSpPr/>
          <p:nvPr/>
        </p:nvGrpSpPr>
        <p:grpSpPr>
          <a:xfrm>
            <a:off x="511443" y="934689"/>
            <a:ext cx="4974956" cy="3001885"/>
            <a:chOff x="511443" y="934689"/>
            <a:chExt cx="4974956" cy="3001885"/>
          </a:xfrm>
        </p:grpSpPr>
        <p:sp>
          <p:nvSpPr>
            <p:cNvPr id="140" name="角丸四角形 139"/>
            <p:cNvSpPr/>
            <p:nvPr/>
          </p:nvSpPr>
          <p:spPr>
            <a:xfrm>
              <a:off x="962431" y="1399770"/>
              <a:ext cx="4523968" cy="25368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464898" y="1631215"/>
              <a:ext cx="1541773" cy="2151406"/>
              <a:chOff x="1828800" y="1950790"/>
              <a:chExt cx="3309017" cy="4617435"/>
            </a:xfrm>
          </p:grpSpPr>
          <p:sp>
            <p:nvSpPr>
              <p:cNvPr id="5" name="フリーフォーム 4"/>
              <p:cNvSpPr/>
              <p:nvPr/>
            </p:nvSpPr>
            <p:spPr>
              <a:xfrm>
                <a:off x="2398643" y="2743201"/>
                <a:ext cx="940904" cy="3551582"/>
              </a:xfrm>
              <a:custGeom>
                <a:avLst/>
                <a:gdLst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1506828 w 2202287"/>
                  <a:gd name="connsiteY4" fmla="*/ 0 h 4546242"/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2172886 w 2202287"/>
                  <a:gd name="connsiteY4" fmla="*/ 0 h 45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287" h="4546242">
                    <a:moveTo>
                      <a:pt x="2202287" y="4018209"/>
                    </a:moveTo>
                    <a:lnTo>
                      <a:pt x="2202287" y="4546242"/>
                    </a:lnTo>
                    <a:lnTo>
                      <a:pt x="0" y="4546242"/>
                    </a:lnTo>
                    <a:lnTo>
                      <a:pt x="0" y="0"/>
                    </a:lnTo>
                    <a:lnTo>
                      <a:pt x="217288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/>
              <p:cNvSpPr/>
              <p:nvPr/>
            </p:nvSpPr>
            <p:spPr>
              <a:xfrm>
                <a:off x="3362632" y="3569110"/>
                <a:ext cx="1460091" cy="1032387"/>
              </a:xfrm>
              <a:custGeom>
                <a:avLst/>
                <a:gdLst>
                  <a:gd name="connsiteX0" fmla="*/ 0 w 1460091"/>
                  <a:gd name="connsiteY0" fmla="*/ 0 h 825909"/>
                  <a:gd name="connsiteX1" fmla="*/ 693174 w 1460091"/>
                  <a:gd name="connsiteY1" fmla="*/ 0 h 825909"/>
                  <a:gd name="connsiteX2" fmla="*/ 693174 w 1460091"/>
                  <a:gd name="connsiteY2" fmla="*/ 825909 h 825909"/>
                  <a:gd name="connsiteX3" fmla="*/ 1460091 w 1460091"/>
                  <a:gd name="connsiteY3" fmla="*/ 825909 h 825909"/>
                  <a:gd name="connsiteX4" fmla="*/ 1460091 w 1460091"/>
                  <a:gd name="connsiteY4" fmla="*/ 560438 h 82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091" h="825909">
                    <a:moveTo>
                      <a:pt x="0" y="0"/>
                    </a:moveTo>
                    <a:lnTo>
                      <a:pt x="693174" y="0"/>
                    </a:lnTo>
                    <a:lnTo>
                      <a:pt x="693174" y="825909"/>
                    </a:lnTo>
                    <a:lnTo>
                      <a:pt x="1460091" y="825909"/>
                    </a:lnTo>
                    <a:lnTo>
                      <a:pt x="1460091" y="56043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フリーフォーム 6"/>
              <p:cNvSpPr/>
              <p:nvPr/>
            </p:nvSpPr>
            <p:spPr>
              <a:xfrm>
                <a:off x="1828800" y="2021983"/>
                <a:ext cx="2202287" cy="4546242"/>
              </a:xfrm>
              <a:custGeom>
                <a:avLst/>
                <a:gdLst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1506828 w 2202287"/>
                  <a:gd name="connsiteY4" fmla="*/ 0 h 45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287" h="4546242">
                    <a:moveTo>
                      <a:pt x="2202287" y="4018209"/>
                    </a:moveTo>
                    <a:lnTo>
                      <a:pt x="2202287" y="4546242"/>
                    </a:lnTo>
                    <a:lnTo>
                      <a:pt x="0" y="4546242"/>
                    </a:lnTo>
                    <a:lnTo>
                      <a:pt x="0" y="0"/>
                    </a:lnTo>
                    <a:lnTo>
                      <a:pt x="1506828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" name="直線コネクタ 7"/>
              <p:cNvCxnSpPr/>
              <p:nvPr/>
            </p:nvCxnSpPr>
            <p:spPr>
              <a:xfrm>
                <a:off x="3333133" y="1950790"/>
                <a:ext cx="24242" cy="34068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グループ化 8"/>
              <p:cNvGrpSpPr/>
              <p:nvPr/>
            </p:nvGrpSpPr>
            <p:grpSpPr>
              <a:xfrm>
                <a:off x="2846162" y="3979573"/>
                <a:ext cx="1199598" cy="1475462"/>
                <a:chOff x="4454012" y="1455313"/>
                <a:chExt cx="3347885" cy="4016919"/>
              </a:xfrm>
            </p:grpSpPr>
            <p:cxnSp>
              <p:nvCxnSpPr>
                <p:cNvPr id="22" name="直線コネクタ 21"/>
                <p:cNvCxnSpPr/>
                <p:nvPr/>
              </p:nvCxnSpPr>
              <p:spPr>
                <a:xfrm flipH="1" flipV="1">
                  <a:off x="5843062" y="1455313"/>
                  <a:ext cx="6440" cy="13265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フローチャート: 判断 23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5" name="直線コネクタ 24"/>
                <p:cNvCxnSpPr/>
                <p:nvPr/>
              </p:nvCxnSpPr>
              <p:spPr>
                <a:xfrm flipV="1">
                  <a:off x="7771709" y="3687097"/>
                  <a:ext cx="0" cy="17313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/>
                <p:cNvCxnSpPr/>
                <p:nvPr/>
              </p:nvCxnSpPr>
              <p:spPr>
                <a:xfrm>
                  <a:off x="7245683" y="3712508"/>
                  <a:ext cx="5562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グループ化 9"/>
              <p:cNvGrpSpPr/>
              <p:nvPr/>
            </p:nvGrpSpPr>
            <p:grpSpPr>
              <a:xfrm>
                <a:off x="2833282" y="2253803"/>
                <a:ext cx="1957659" cy="1475462"/>
                <a:chOff x="4454012" y="1455313"/>
                <a:chExt cx="5463513" cy="4016919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 flipV="1">
                  <a:off x="5843062" y="1455313"/>
                  <a:ext cx="6440" cy="13265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フローチャート: 判断 18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0" name="直線コネクタ 19"/>
                <p:cNvCxnSpPr/>
                <p:nvPr/>
              </p:nvCxnSpPr>
              <p:spPr>
                <a:xfrm flipV="1">
                  <a:off x="9892338" y="3687098"/>
                  <a:ext cx="0" cy="17313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コネクタ 20"/>
                <p:cNvCxnSpPr/>
                <p:nvPr/>
              </p:nvCxnSpPr>
              <p:spPr>
                <a:xfrm>
                  <a:off x="7245684" y="3712507"/>
                  <a:ext cx="26718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フローチャート: 処理 11"/>
              <p:cNvSpPr/>
              <p:nvPr/>
            </p:nvSpPr>
            <p:spPr>
              <a:xfrm>
                <a:off x="3037509" y="2106345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3" name="フローチャート: 処理 12"/>
              <p:cNvSpPr/>
              <p:nvPr/>
            </p:nvSpPr>
            <p:spPr>
              <a:xfrm>
                <a:off x="3024631" y="5491731"/>
                <a:ext cx="644994" cy="570064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4" name="フローチャート: 処理 13"/>
              <p:cNvSpPr/>
              <p:nvPr/>
            </p:nvSpPr>
            <p:spPr>
              <a:xfrm>
                <a:off x="4492823" y="3759771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5" name="フローチャート: 処理 14"/>
              <p:cNvSpPr/>
              <p:nvPr/>
            </p:nvSpPr>
            <p:spPr>
              <a:xfrm>
                <a:off x="3037509" y="3750179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6" name="フローチャート: 処理 15"/>
              <p:cNvSpPr/>
              <p:nvPr/>
            </p:nvSpPr>
            <p:spPr>
              <a:xfrm>
                <a:off x="3732969" y="5485540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</p:grpSp>
        <p:sp>
          <p:nvSpPr>
            <p:cNvPr id="29" name="円/楕円 28"/>
            <p:cNvSpPr/>
            <p:nvPr/>
          </p:nvSpPr>
          <p:spPr>
            <a:xfrm>
              <a:off x="1933932" y="2338641"/>
              <a:ext cx="514800" cy="5148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対角する 2 つの角を丸めた四角形 140"/>
            <p:cNvSpPr/>
            <p:nvPr/>
          </p:nvSpPr>
          <p:spPr>
            <a:xfrm>
              <a:off x="511443" y="934689"/>
              <a:ext cx="2367684" cy="676481"/>
            </a:xfrm>
            <a:prstGeom prst="round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539104" y="941200"/>
              <a:ext cx="2329677" cy="69969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ｎターン目</a:t>
              </a:r>
            </a:p>
          </p:txBody>
        </p:sp>
        <p:pic>
          <p:nvPicPr>
            <p:cNvPr id="174" name="図 173"/>
            <p:cNvPicPr>
              <a:picLocks noChangeAspect="1"/>
            </p:cNvPicPr>
            <p:nvPr/>
          </p:nvPicPr>
          <p:blipFill rotWithShape="1">
            <a:blip r:embed="rId2"/>
            <a:srcRect l="3739" t="56666" r="81111" b="7042"/>
            <a:stretch/>
          </p:blipFill>
          <p:spPr>
            <a:xfrm>
              <a:off x="3394129" y="1537812"/>
              <a:ext cx="1642820" cy="2212778"/>
            </a:xfrm>
            <a:prstGeom prst="rect">
              <a:avLst/>
            </a:prstGeom>
          </p:spPr>
        </p:pic>
        <p:sp>
          <p:nvSpPr>
            <p:cNvPr id="28" name="右矢印 27"/>
            <p:cNvSpPr/>
            <p:nvPr/>
          </p:nvSpPr>
          <p:spPr>
            <a:xfrm>
              <a:off x="3799212" y="2119276"/>
              <a:ext cx="493818" cy="493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7" name="グループ化 176"/>
          <p:cNvGrpSpPr/>
          <p:nvPr/>
        </p:nvGrpSpPr>
        <p:grpSpPr>
          <a:xfrm>
            <a:off x="5703377" y="934689"/>
            <a:ext cx="5610385" cy="3001885"/>
            <a:chOff x="-123986" y="934689"/>
            <a:chExt cx="5610385" cy="3001885"/>
          </a:xfrm>
        </p:grpSpPr>
        <p:sp>
          <p:nvSpPr>
            <p:cNvPr id="178" name="角丸四角形 177"/>
            <p:cNvSpPr/>
            <p:nvPr/>
          </p:nvSpPr>
          <p:spPr>
            <a:xfrm>
              <a:off x="962431" y="1399770"/>
              <a:ext cx="4523968" cy="25368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9" name="グループ化 178"/>
            <p:cNvGrpSpPr/>
            <p:nvPr/>
          </p:nvGrpSpPr>
          <p:grpSpPr>
            <a:xfrm>
              <a:off x="1464898" y="1631215"/>
              <a:ext cx="1541773" cy="2151406"/>
              <a:chOff x="1828800" y="1950790"/>
              <a:chExt cx="3309017" cy="4617435"/>
            </a:xfrm>
          </p:grpSpPr>
          <p:sp>
            <p:nvSpPr>
              <p:cNvPr id="185" name="フリーフォーム 184"/>
              <p:cNvSpPr/>
              <p:nvPr/>
            </p:nvSpPr>
            <p:spPr>
              <a:xfrm>
                <a:off x="2398643" y="2743201"/>
                <a:ext cx="940904" cy="3551582"/>
              </a:xfrm>
              <a:custGeom>
                <a:avLst/>
                <a:gdLst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1506828 w 2202287"/>
                  <a:gd name="connsiteY4" fmla="*/ 0 h 4546242"/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2172886 w 2202287"/>
                  <a:gd name="connsiteY4" fmla="*/ 0 h 45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287" h="4546242">
                    <a:moveTo>
                      <a:pt x="2202287" y="4018209"/>
                    </a:moveTo>
                    <a:lnTo>
                      <a:pt x="2202287" y="4546242"/>
                    </a:lnTo>
                    <a:lnTo>
                      <a:pt x="0" y="4546242"/>
                    </a:lnTo>
                    <a:lnTo>
                      <a:pt x="0" y="0"/>
                    </a:lnTo>
                    <a:lnTo>
                      <a:pt x="217288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フリーフォーム 185"/>
              <p:cNvSpPr/>
              <p:nvPr/>
            </p:nvSpPr>
            <p:spPr>
              <a:xfrm>
                <a:off x="3362632" y="3569110"/>
                <a:ext cx="1460091" cy="1032387"/>
              </a:xfrm>
              <a:custGeom>
                <a:avLst/>
                <a:gdLst>
                  <a:gd name="connsiteX0" fmla="*/ 0 w 1460091"/>
                  <a:gd name="connsiteY0" fmla="*/ 0 h 825909"/>
                  <a:gd name="connsiteX1" fmla="*/ 693174 w 1460091"/>
                  <a:gd name="connsiteY1" fmla="*/ 0 h 825909"/>
                  <a:gd name="connsiteX2" fmla="*/ 693174 w 1460091"/>
                  <a:gd name="connsiteY2" fmla="*/ 825909 h 825909"/>
                  <a:gd name="connsiteX3" fmla="*/ 1460091 w 1460091"/>
                  <a:gd name="connsiteY3" fmla="*/ 825909 h 825909"/>
                  <a:gd name="connsiteX4" fmla="*/ 1460091 w 1460091"/>
                  <a:gd name="connsiteY4" fmla="*/ 560438 h 82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091" h="825909">
                    <a:moveTo>
                      <a:pt x="0" y="0"/>
                    </a:moveTo>
                    <a:lnTo>
                      <a:pt x="693174" y="0"/>
                    </a:lnTo>
                    <a:lnTo>
                      <a:pt x="693174" y="825909"/>
                    </a:lnTo>
                    <a:lnTo>
                      <a:pt x="1460091" y="825909"/>
                    </a:lnTo>
                    <a:lnTo>
                      <a:pt x="1460091" y="56043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フリーフォーム 186"/>
              <p:cNvSpPr/>
              <p:nvPr/>
            </p:nvSpPr>
            <p:spPr>
              <a:xfrm>
                <a:off x="1828800" y="2021983"/>
                <a:ext cx="2202287" cy="4546242"/>
              </a:xfrm>
              <a:custGeom>
                <a:avLst/>
                <a:gdLst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1506828 w 2202287"/>
                  <a:gd name="connsiteY4" fmla="*/ 0 h 45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287" h="4546242">
                    <a:moveTo>
                      <a:pt x="2202287" y="4018209"/>
                    </a:moveTo>
                    <a:lnTo>
                      <a:pt x="2202287" y="4546242"/>
                    </a:lnTo>
                    <a:lnTo>
                      <a:pt x="0" y="4546242"/>
                    </a:lnTo>
                    <a:lnTo>
                      <a:pt x="0" y="0"/>
                    </a:lnTo>
                    <a:lnTo>
                      <a:pt x="1506828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8" name="直線コネクタ 187"/>
              <p:cNvCxnSpPr/>
              <p:nvPr/>
            </p:nvCxnSpPr>
            <p:spPr>
              <a:xfrm>
                <a:off x="3333133" y="1950790"/>
                <a:ext cx="24242" cy="34068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グループ化 188"/>
              <p:cNvGrpSpPr/>
              <p:nvPr/>
            </p:nvGrpSpPr>
            <p:grpSpPr>
              <a:xfrm>
                <a:off x="2846162" y="3979573"/>
                <a:ext cx="1199598" cy="1475462"/>
                <a:chOff x="4454012" y="1455313"/>
                <a:chExt cx="3347885" cy="4016919"/>
              </a:xfrm>
            </p:grpSpPr>
            <p:cxnSp>
              <p:nvCxnSpPr>
                <p:cNvPr id="201" name="直線コネクタ 200"/>
                <p:cNvCxnSpPr/>
                <p:nvPr/>
              </p:nvCxnSpPr>
              <p:spPr>
                <a:xfrm flipH="1" flipV="1">
                  <a:off x="5843062" y="1455313"/>
                  <a:ext cx="6440" cy="13265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フローチャート: 判断 202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04" name="直線コネクタ 203"/>
                <p:cNvCxnSpPr/>
                <p:nvPr/>
              </p:nvCxnSpPr>
              <p:spPr>
                <a:xfrm flipV="1">
                  <a:off x="7771709" y="3687097"/>
                  <a:ext cx="0" cy="17313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線コネクタ 204"/>
                <p:cNvCxnSpPr/>
                <p:nvPr/>
              </p:nvCxnSpPr>
              <p:spPr>
                <a:xfrm>
                  <a:off x="7245683" y="3712508"/>
                  <a:ext cx="5562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グループ化 189"/>
              <p:cNvGrpSpPr/>
              <p:nvPr/>
            </p:nvGrpSpPr>
            <p:grpSpPr>
              <a:xfrm>
                <a:off x="2833282" y="2253803"/>
                <a:ext cx="1957659" cy="1475462"/>
                <a:chOff x="4454012" y="1455313"/>
                <a:chExt cx="5463513" cy="4016919"/>
              </a:xfrm>
            </p:grpSpPr>
            <p:cxnSp>
              <p:nvCxnSpPr>
                <p:cNvPr id="196" name="直線コネクタ 195"/>
                <p:cNvCxnSpPr/>
                <p:nvPr/>
              </p:nvCxnSpPr>
              <p:spPr>
                <a:xfrm flipH="1" flipV="1">
                  <a:off x="5843062" y="1455313"/>
                  <a:ext cx="6440" cy="13265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線コネクタ 196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フローチャート: 判断 197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99" name="直線コネクタ 198"/>
                <p:cNvCxnSpPr/>
                <p:nvPr/>
              </p:nvCxnSpPr>
              <p:spPr>
                <a:xfrm flipV="1">
                  <a:off x="9892338" y="3687098"/>
                  <a:ext cx="0" cy="17313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線コネクタ 199"/>
                <p:cNvCxnSpPr/>
                <p:nvPr/>
              </p:nvCxnSpPr>
              <p:spPr>
                <a:xfrm>
                  <a:off x="7245684" y="3712507"/>
                  <a:ext cx="26718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フローチャート: 処理 190"/>
              <p:cNvSpPr/>
              <p:nvPr/>
            </p:nvSpPr>
            <p:spPr>
              <a:xfrm>
                <a:off x="3037509" y="2106345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92" name="フローチャート: 処理 191"/>
              <p:cNvSpPr/>
              <p:nvPr/>
            </p:nvSpPr>
            <p:spPr>
              <a:xfrm>
                <a:off x="3024631" y="5491731"/>
                <a:ext cx="644994" cy="570064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93" name="フローチャート: 処理 192"/>
              <p:cNvSpPr/>
              <p:nvPr/>
            </p:nvSpPr>
            <p:spPr>
              <a:xfrm>
                <a:off x="4492823" y="3759771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94" name="フローチャート: 処理 193"/>
              <p:cNvSpPr/>
              <p:nvPr/>
            </p:nvSpPr>
            <p:spPr>
              <a:xfrm>
                <a:off x="3037509" y="3750179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95" name="フローチャート: 処理 194"/>
              <p:cNvSpPr/>
              <p:nvPr/>
            </p:nvSpPr>
            <p:spPr>
              <a:xfrm>
                <a:off x="3732969" y="5485540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</p:grpSp>
        <p:sp>
          <p:nvSpPr>
            <p:cNvPr id="180" name="円/楕円 179"/>
            <p:cNvSpPr/>
            <p:nvPr/>
          </p:nvSpPr>
          <p:spPr>
            <a:xfrm>
              <a:off x="1933932" y="2710601"/>
              <a:ext cx="514800" cy="5148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対角する 2 つの角を丸めた四角形 180"/>
            <p:cNvSpPr/>
            <p:nvPr/>
          </p:nvSpPr>
          <p:spPr>
            <a:xfrm>
              <a:off x="-15499" y="934689"/>
              <a:ext cx="2894626" cy="676481"/>
            </a:xfrm>
            <a:prstGeom prst="round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-123986" y="941200"/>
              <a:ext cx="3177152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ｎ</a:t>
              </a:r>
              <a:r>
                <a:rPr lang="en-US" altLang="ja-JP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</a:t>
              </a:r>
              <a:r>
                <a:rPr lang="ja-JP" alt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ターン目</a:t>
              </a:r>
            </a:p>
          </p:txBody>
        </p:sp>
        <p:pic>
          <p:nvPicPr>
            <p:cNvPr id="183" name="図 182"/>
            <p:cNvPicPr>
              <a:picLocks noChangeAspect="1"/>
            </p:cNvPicPr>
            <p:nvPr/>
          </p:nvPicPr>
          <p:blipFill rotWithShape="1">
            <a:blip r:embed="rId2"/>
            <a:srcRect l="3739" t="56666" r="81111" b="7042"/>
            <a:stretch/>
          </p:blipFill>
          <p:spPr>
            <a:xfrm>
              <a:off x="3394129" y="1537812"/>
              <a:ext cx="1642820" cy="2212778"/>
            </a:xfrm>
            <a:prstGeom prst="rect">
              <a:avLst/>
            </a:prstGeom>
          </p:spPr>
        </p:pic>
        <p:sp>
          <p:nvSpPr>
            <p:cNvPr id="184" name="右矢印 183"/>
            <p:cNvSpPr/>
            <p:nvPr/>
          </p:nvSpPr>
          <p:spPr>
            <a:xfrm>
              <a:off x="4233165" y="2119276"/>
              <a:ext cx="493818" cy="493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6" name="グループ化 205"/>
          <p:cNvGrpSpPr/>
          <p:nvPr/>
        </p:nvGrpSpPr>
        <p:grpSpPr>
          <a:xfrm>
            <a:off x="373289" y="3724383"/>
            <a:ext cx="5113110" cy="3001885"/>
            <a:chOff x="373289" y="934689"/>
            <a:chExt cx="5113110" cy="3001885"/>
          </a:xfrm>
        </p:grpSpPr>
        <p:sp>
          <p:nvSpPr>
            <p:cNvPr id="207" name="角丸四角形 206"/>
            <p:cNvSpPr/>
            <p:nvPr/>
          </p:nvSpPr>
          <p:spPr>
            <a:xfrm>
              <a:off x="962431" y="1399770"/>
              <a:ext cx="4523968" cy="253680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8" name="グループ化 207"/>
            <p:cNvGrpSpPr/>
            <p:nvPr/>
          </p:nvGrpSpPr>
          <p:grpSpPr>
            <a:xfrm>
              <a:off x="1464898" y="1631215"/>
              <a:ext cx="1541773" cy="2151406"/>
              <a:chOff x="1828800" y="1950790"/>
              <a:chExt cx="3309017" cy="4617435"/>
            </a:xfrm>
          </p:grpSpPr>
          <p:sp>
            <p:nvSpPr>
              <p:cNvPr id="214" name="フリーフォーム 213"/>
              <p:cNvSpPr/>
              <p:nvPr/>
            </p:nvSpPr>
            <p:spPr>
              <a:xfrm>
                <a:off x="2398643" y="2743201"/>
                <a:ext cx="940904" cy="3551582"/>
              </a:xfrm>
              <a:custGeom>
                <a:avLst/>
                <a:gdLst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1506828 w 2202287"/>
                  <a:gd name="connsiteY4" fmla="*/ 0 h 4546242"/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2172886 w 2202287"/>
                  <a:gd name="connsiteY4" fmla="*/ 0 h 45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287" h="4546242">
                    <a:moveTo>
                      <a:pt x="2202287" y="4018209"/>
                    </a:moveTo>
                    <a:lnTo>
                      <a:pt x="2202287" y="4546242"/>
                    </a:lnTo>
                    <a:lnTo>
                      <a:pt x="0" y="4546242"/>
                    </a:lnTo>
                    <a:lnTo>
                      <a:pt x="0" y="0"/>
                    </a:lnTo>
                    <a:lnTo>
                      <a:pt x="217288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5" name="フリーフォーム 214"/>
              <p:cNvSpPr/>
              <p:nvPr/>
            </p:nvSpPr>
            <p:spPr>
              <a:xfrm>
                <a:off x="3362632" y="3569110"/>
                <a:ext cx="1460091" cy="1032387"/>
              </a:xfrm>
              <a:custGeom>
                <a:avLst/>
                <a:gdLst>
                  <a:gd name="connsiteX0" fmla="*/ 0 w 1460091"/>
                  <a:gd name="connsiteY0" fmla="*/ 0 h 825909"/>
                  <a:gd name="connsiteX1" fmla="*/ 693174 w 1460091"/>
                  <a:gd name="connsiteY1" fmla="*/ 0 h 825909"/>
                  <a:gd name="connsiteX2" fmla="*/ 693174 w 1460091"/>
                  <a:gd name="connsiteY2" fmla="*/ 825909 h 825909"/>
                  <a:gd name="connsiteX3" fmla="*/ 1460091 w 1460091"/>
                  <a:gd name="connsiteY3" fmla="*/ 825909 h 825909"/>
                  <a:gd name="connsiteX4" fmla="*/ 1460091 w 1460091"/>
                  <a:gd name="connsiteY4" fmla="*/ 560438 h 82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091" h="825909">
                    <a:moveTo>
                      <a:pt x="0" y="0"/>
                    </a:moveTo>
                    <a:lnTo>
                      <a:pt x="693174" y="0"/>
                    </a:lnTo>
                    <a:lnTo>
                      <a:pt x="693174" y="825909"/>
                    </a:lnTo>
                    <a:lnTo>
                      <a:pt x="1460091" y="825909"/>
                    </a:lnTo>
                    <a:lnTo>
                      <a:pt x="1460091" y="56043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フリーフォーム 215"/>
              <p:cNvSpPr/>
              <p:nvPr/>
            </p:nvSpPr>
            <p:spPr>
              <a:xfrm>
                <a:off x="1828800" y="2021983"/>
                <a:ext cx="2202287" cy="4546242"/>
              </a:xfrm>
              <a:custGeom>
                <a:avLst/>
                <a:gdLst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1506828 w 2202287"/>
                  <a:gd name="connsiteY4" fmla="*/ 0 h 45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287" h="4546242">
                    <a:moveTo>
                      <a:pt x="2202287" y="4018209"/>
                    </a:moveTo>
                    <a:lnTo>
                      <a:pt x="2202287" y="4546242"/>
                    </a:lnTo>
                    <a:lnTo>
                      <a:pt x="0" y="4546242"/>
                    </a:lnTo>
                    <a:lnTo>
                      <a:pt x="0" y="0"/>
                    </a:lnTo>
                    <a:lnTo>
                      <a:pt x="1506828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7" name="直線コネクタ 216"/>
              <p:cNvCxnSpPr/>
              <p:nvPr/>
            </p:nvCxnSpPr>
            <p:spPr>
              <a:xfrm>
                <a:off x="3333133" y="1950790"/>
                <a:ext cx="24242" cy="34068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8" name="グループ化 217"/>
              <p:cNvGrpSpPr/>
              <p:nvPr/>
            </p:nvGrpSpPr>
            <p:grpSpPr>
              <a:xfrm>
                <a:off x="2846162" y="3979573"/>
                <a:ext cx="1199598" cy="1475462"/>
                <a:chOff x="4454012" y="1455313"/>
                <a:chExt cx="3347885" cy="4016919"/>
              </a:xfrm>
            </p:grpSpPr>
            <p:cxnSp>
              <p:nvCxnSpPr>
                <p:cNvPr id="230" name="直線コネクタ 229"/>
                <p:cNvCxnSpPr/>
                <p:nvPr/>
              </p:nvCxnSpPr>
              <p:spPr>
                <a:xfrm flipH="1" flipV="1">
                  <a:off x="5843062" y="1455313"/>
                  <a:ext cx="6440" cy="13265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線コネクタ 230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フローチャート: 判断 231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33" name="直線コネクタ 232"/>
                <p:cNvCxnSpPr/>
                <p:nvPr/>
              </p:nvCxnSpPr>
              <p:spPr>
                <a:xfrm flipV="1">
                  <a:off x="7771709" y="3687097"/>
                  <a:ext cx="0" cy="17313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線コネクタ 233"/>
                <p:cNvCxnSpPr/>
                <p:nvPr/>
              </p:nvCxnSpPr>
              <p:spPr>
                <a:xfrm>
                  <a:off x="7245683" y="3712508"/>
                  <a:ext cx="5562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グループ化 218"/>
              <p:cNvGrpSpPr/>
              <p:nvPr/>
            </p:nvGrpSpPr>
            <p:grpSpPr>
              <a:xfrm>
                <a:off x="2833282" y="2253803"/>
                <a:ext cx="1957659" cy="1475462"/>
                <a:chOff x="4454012" y="1455313"/>
                <a:chExt cx="5463513" cy="4016919"/>
              </a:xfrm>
            </p:grpSpPr>
            <p:cxnSp>
              <p:nvCxnSpPr>
                <p:cNvPr id="225" name="直線コネクタ 224"/>
                <p:cNvCxnSpPr/>
                <p:nvPr/>
              </p:nvCxnSpPr>
              <p:spPr>
                <a:xfrm flipH="1" flipV="1">
                  <a:off x="5843062" y="1455313"/>
                  <a:ext cx="6440" cy="13265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線コネクタ 225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フローチャート: 判断 226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28" name="直線コネクタ 227"/>
                <p:cNvCxnSpPr/>
                <p:nvPr/>
              </p:nvCxnSpPr>
              <p:spPr>
                <a:xfrm flipV="1">
                  <a:off x="9892338" y="3687098"/>
                  <a:ext cx="0" cy="17313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コネクタ 228"/>
                <p:cNvCxnSpPr/>
                <p:nvPr/>
              </p:nvCxnSpPr>
              <p:spPr>
                <a:xfrm>
                  <a:off x="7245684" y="3712507"/>
                  <a:ext cx="26718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フローチャート: 処理 219"/>
              <p:cNvSpPr/>
              <p:nvPr/>
            </p:nvSpPr>
            <p:spPr>
              <a:xfrm>
                <a:off x="3037509" y="2106345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221" name="フローチャート: 処理 220"/>
              <p:cNvSpPr/>
              <p:nvPr/>
            </p:nvSpPr>
            <p:spPr>
              <a:xfrm>
                <a:off x="3024631" y="5491731"/>
                <a:ext cx="644994" cy="570064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222" name="フローチャート: 処理 221"/>
              <p:cNvSpPr/>
              <p:nvPr/>
            </p:nvSpPr>
            <p:spPr>
              <a:xfrm>
                <a:off x="4492823" y="3759771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223" name="フローチャート: 処理 222"/>
              <p:cNvSpPr/>
              <p:nvPr/>
            </p:nvSpPr>
            <p:spPr>
              <a:xfrm>
                <a:off x="3037509" y="3750179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224" name="フローチャート: 処理 223"/>
              <p:cNvSpPr/>
              <p:nvPr/>
            </p:nvSpPr>
            <p:spPr>
              <a:xfrm>
                <a:off x="3732969" y="5485540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</p:grpSp>
        <p:sp>
          <p:nvSpPr>
            <p:cNvPr id="209" name="円/楕円 208"/>
            <p:cNvSpPr/>
            <p:nvPr/>
          </p:nvSpPr>
          <p:spPr>
            <a:xfrm>
              <a:off x="1933932" y="2338641"/>
              <a:ext cx="514800" cy="5148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対角する 2 つの角を丸めた四角形 209"/>
            <p:cNvSpPr/>
            <p:nvPr/>
          </p:nvSpPr>
          <p:spPr>
            <a:xfrm>
              <a:off x="511443" y="934689"/>
              <a:ext cx="2367684" cy="676481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正方形/長方形 210"/>
            <p:cNvSpPr/>
            <p:nvPr/>
          </p:nvSpPr>
          <p:spPr>
            <a:xfrm>
              <a:off x="373289" y="941200"/>
              <a:ext cx="266130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4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r>
                <a:rPr lang="ja-JP" alt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ターン目</a:t>
              </a:r>
            </a:p>
          </p:txBody>
        </p:sp>
        <p:pic>
          <p:nvPicPr>
            <p:cNvPr id="212" name="図 211"/>
            <p:cNvPicPr>
              <a:picLocks noChangeAspect="1"/>
            </p:cNvPicPr>
            <p:nvPr/>
          </p:nvPicPr>
          <p:blipFill rotWithShape="1">
            <a:blip r:embed="rId2"/>
            <a:srcRect l="3739" t="56666" r="81111" b="7042"/>
            <a:stretch/>
          </p:blipFill>
          <p:spPr>
            <a:xfrm>
              <a:off x="3394129" y="1537812"/>
              <a:ext cx="1642820" cy="2212778"/>
            </a:xfrm>
            <a:prstGeom prst="rect">
              <a:avLst/>
            </a:prstGeom>
          </p:spPr>
        </p:pic>
        <p:sp>
          <p:nvSpPr>
            <p:cNvPr id="213" name="右矢印 212"/>
            <p:cNvSpPr/>
            <p:nvPr/>
          </p:nvSpPr>
          <p:spPr>
            <a:xfrm>
              <a:off x="3799212" y="2119276"/>
              <a:ext cx="493818" cy="493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5" name="グループ化 234"/>
          <p:cNvGrpSpPr/>
          <p:nvPr/>
        </p:nvGrpSpPr>
        <p:grpSpPr>
          <a:xfrm>
            <a:off x="5703376" y="3724383"/>
            <a:ext cx="5610386" cy="3001885"/>
            <a:chOff x="-123987" y="934689"/>
            <a:chExt cx="5610386" cy="3001885"/>
          </a:xfrm>
        </p:grpSpPr>
        <p:sp>
          <p:nvSpPr>
            <p:cNvPr id="236" name="角丸四角形 235"/>
            <p:cNvSpPr/>
            <p:nvPr/>
          </p:nvSpPr>
          <p:spPr>
            <a:xfrm>
              <a:off x="962431" y="1399770"/>
              <a:ext cx="4523968" cy="253680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7" name="グループ化 236"/>
            <p:cNvGrpSpPr/>
            <p:nvPr/>
          </p:nvGrpSpPr>
          <p:grpSpPr>
            <a:xfrm>
              <a:off x="1464898" y="1631215"/>
              <a:ext cx="1541773" cy="2151406"/>
              <a:chOff x="1828800" y="1950790"/>
              <a:chExt cx="3309017" cy="4617435"/>
            </a:xfrm>
          </p:grpSpPr>
          <p:sp>
            <p:nvSpPr>
              <p:cNvPr id="243" name="フリーフォーム 242"/>
              <p:cNvSpPr/>
              <p:nvPr/>
            </p:nvSpPr>
            <p:spPr>
              <a:xfrm>
                <a:off x="2398643" y="2743201"/>
                <a:ext cx="940904" cy="3551582"/>
              </a:xfrm>
              <a:custGeom>
                <a:avLst/>
                <a:gdLst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1506828 w 2202287"/>
                  <a:gd name="connsiteY4" fmla="*/ 0 h 4546242"/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2172886 w 2202287"/>
                  <a:gd name="connsiteY4" fmla="*/ 0 h 45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287" h="4546242">
                    <a:moveTo>
                      <a:pt x="2202287" y="4018209"/>
                    </a:moveTo>
                    <a:lnTo>
                      <a:pt x="2202287" y="4546242"/>
                    </a:lnTo>
                    <a:lnTo>
                      <a:pt x="0" y="4546242"/>
                    </a:lnTo>
                    <a:lnTo>
                      <a:pt x="0" y="0"/>
                    </a:lnTo>
                    <a:lnTo>
                      <a:pt x="217288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4" name="フリーフォーム 243"/>
              <p:cNvSpPr/>
              <p:nvPr/>
            </p:nvSpPr>
            <p:spPr>
              <a:xfrm>
                <a:off x="3362632" y="3569110"/>
                <a:ext cx="1460091" cy="1032387"/>
              </a:xfrm>
              <a:custGeom>
                <a:avLst/>
                <a:gdLst>
                  <a:gd name="connsiteX0" fmla="*/ 0 w 1460091"/>
                  <a:gd name="connsiteY0" fmla="*/ 0 h 825909"/>
                  <a:gd name="connsiteX1" fmla="*/ 693174 w 1460091"/>
                  <a:gd name="connsiteY1" fmla="*/ 0 h 825909"/>
                  <a:gd name="connsiteX2" fmla="*/ 693174 w 1460091"/>
                  <a:gd name="connsiteY2" fmla="*/ 825909 h 825909"/>
                  <a:gd name="connsiteX3" fmla="*/ 1460091 w 1460091"/>
                  <a:gd name="connsiteY3" fmla="*/ 825909 h 825909"/>
                  <a:gd name="connsiteX4" fmla="*/ 1460091 w 1460091"/>
                  <a:gd name="connsiteY4" fmla="*/ 560438 h 82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091" h="825909">
                    <a:moveTo>
                      <a:pt x="0" y="0"/>
                    </a:moveTo>
                    <a:lnTo>
                      <a:pt x="693174" y="0"/>
                    </a:lnTo>
                    <a:lnTo>
                      <a:pt x="693174" y="825909"/>
                    </a:lnTo>
                    <a:lnTo>
                      <a:pt x="1460091" y="825909"/>
                    </a:lnTo>
                    <a:lnTo>
                      <a:pt x="1460091" y="56043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フリーフォーム 244"/>
              <p:cNvSpPr/>
              <p:nvPr/>
            </p:nvSpPr>
            <p:spPr>
              <a:xfrm>
                <a:off x="1828800" y="2021983"/>
                <a:ext cx="2202287" cy="4546242"/>
              </a:xfrm>
              <a:custGeom>
                <a:avLst/>
                <a:gdLst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1506828 w 2202287"/>
                  <a:gd name="connsiteY4" fmla="*/ 0 h 45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287" h="4546242">
                    <a:moveTo>
                      <a:pt x="2202287" y="4018209"/>
                    </a:moveTo>
                    <a:lnTo>
                      <a:pt x="2202287" y="4546242"/>
                    </a:lnTo>
                    <a:lnTo>
                      <a:pt x="0" y="4546242"/>
                    </a:lnTo>
                    <a:lnTo>
                      <a:pt x="0" y="0"/>
                    </a:lnTo>
                    <a:lnTo>
                      <a:pt x="1506828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6" name="直線コネクタ 245"/>
              <p:cNvCxnSpPr/>
              <p:nvPr/>
            </p:nvCxnSpPr>
            <p:spPr>
              <a:xfrm>
                <a:off x="3333133" y="1950790"/>
                <a:ext cx="24242" cy="34068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7" name="グループ化 246"/>
              <p:cNvGrpSpPr/>
              <p:nvPr/>
            </p:nvGrpSpPr>
            <p:grpSpPr>
              <a:xfrm>
                <a:off x="2846162" y="3979573"/>
                <a:ext cx="1199598" cy="1475462"/>
                <a:chOff x="4454012" y="1455313"/>
                <a:chExt cx="3347885" cy="4016919"/>
              </a:xfrm>
            </p:grpSpPr>
            <p:cxnSp>
              <p:nvCxnSpPr>
                <p:cNvPr id="259" name="直線コネクタ 258"/>
                <p:cNvCxnSpPr/>
                <p:nvPr/>
              </p:nvCxnSpPr>
              <p:spPr>
                <a:xfrm flipH="1" flipV="1">
                  <a:off x="5843062" y="1455313"/>
                  <a:ext cx="6440" cy="13265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線コネクタ 259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フローチャート: 判断 260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62" name="直線コネクタ 261"/>
                <p:cNvCxnSpPr/>
                <p:nvPr/>
              </p:nvCxnSpPr>
              <p:spPr>
                <a:xfrm flipV="1">
                  <a:off x="7771709" y="3687097"/>
                  <a:ext cx="0" cy="17313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線コネクタ 262"/>
                <p:cNvCxnSpPr/>
                <p:nvPr/>
              </p:nvCxnSpPr>
              <p:spPr>
                <a:xfrm>
                  <a:off x="7245683" y="3712508"/>
                  <a:ext cx="5562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グループ化 247"/>
              <p:cNvGrpSpPr/>
              <p:nvPr/>
            </p:nvGrpSpPr>
            <p:grpSpPr>
              <a:xfrm>
                <a:off x="2833282" y="2253803"/>
                <a:ext cx="1957659" cy="1475462"/>
                <a:chOff x="4454012" y="1455313"/>
                <a:chExt cx="5463513" cy="4016919"/>
              </a:xfrm>
            </p:grpSpPr>
            <p:cxnSp>
              <p:nvCxnSpPr>
                <p:cNvPr id="254" name="直線コネクタ 253"/>
                <p:cNvCxnSpPr/>
                <p:nvPr/>
              </p:nvCxnSpPr>
              <p:spPr>
                <a:xfrm flipH="1" flipV="1">
                  <a:off x="5843062" y="1455313"/>
                  <a:ext cx="6440" cy="13265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線コネクタ 254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フローチャート: 判断 255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57" name="直線コネクタ 256"/>
                <p:cNvCxnSpPr/>
                <p:nvPr/>
              </p:nvCxnSpPr>
              <p:spPr>
                <a:xfrm flipV="1">
                  <a:off x="9892338" y="3687098"/>
                  <a:ext cx="0" cy="17313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直線コネクタ 257"/>
                <p:cNvCxnSpPr/>
                <p:nvPr/>
              </p:nvCxnSpPr>
              <p:spPr>
                <a:xfrm>
                  <a:off x="7245684" y="3712507"/>
                  <a:ext cx="26718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9" name="フローチャート: 処理 248"/>
              <p:cNvSpPr/>
              <p:nvPr/>
            </p:nvSpPr>
            <p:spPr>
              <a:xfrm>
                <a:off x="3037509" y="2106345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250" name="フローチャート: 処理 249"/>
              <p:cNvSpPr/>
              <p:nvPr/>
            </p:nvSpPr>
            <p:spPr>
              <a:xfrm>
                <a:off x="3024631" y="5491731"/>
                <a:ext cx="644994" cy="570064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251" name="フローチャート: 処理 250"/>
              <p:cNvSpPr/>
              <p:nvPr/>
            </p:nvSpPr>
            <p:spPr>
              <a:xfrm>
                <a:off x="4492823" y="3759771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252" name="フローチャート: 処理 251"/>
              <p:cNvSpPr/>
              <p:nvPr/>
            </p:nvSpPr>
            <p:spPr>
              <a:xfrm>
                <a:off x="3037509" y="3750179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253" name="フローチャート: 処理 252"/>
              <p:cNvSpPr/>
              <p:nvPr/>
            </p:nvSpPr>
            <p:spPr>
              <a:xfrm>
                <a:off x="3732969" y="5485540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</p:grpSp>
        <p:sp>
          <p:nvSpPr>
            <p:cNvPr id="238" name="円/楕円 237"/>
            <p:cNvSpPr/>
            <p:nvPr/>
          </p:nvSpPr>
          <p:spPr>
            <a:xfrm>
              <a:off x="1933932" y="2710601"/>
              <a:ext cx="514800" cy="5148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対角する 2 つの角を丸めた四角形 238"/>
            <p:cNvSpPr/>
            <p:nvPr/>
          </p:nvSpPr>
          <p:spPr>
            <a:xfrm>
              <a:off x="-15499" y="934689"/>
              <a:ext cx="2894626" cy="676481"/>
            </a:xfrm>
            <a:prstGeom prst="round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正方形/長方形 239"/>
            <p:cNvSpPr/>
            <p:nvPr/>
          </p:nvSpPr>
          <p:spPr>
            <a:xfrm>
              <a:off x="-123987" y="941200"/>
              <a:ext cx="3347633" cy="76944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4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r>
                <a:rPr lang="en-US" altLang="ja-JP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</a:t>
              </a:r>
              <a:r>
                <a:rPr lang="ja-JP" alt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ターン目</a:t>
              </a:r>
            </a:p>
          </p:txBody>
        </p:sp>
        <p:pic>
          <p:nvPicPr>
            <p:cNvPr id="241" name="図 240"/>
            <p:cNvPicPr>
              <a:picLocks noChangeAspect="1"/>
            </p:cNvPicPr>
            <p:nvPr/>
          </p:nvPicPr>
          <p:blipFill rotWithShape="1">
            <a:blip r:embed="rId2"/>
            <a:srcRect l="3739" t="56666" r="81111" b="7042"/>
            <a:stretch/>
          </p:blipFill>
          <p:spPr>
            <a:xfrm>
              <a:off x="3394129" y="1537812"/>
              <a:ext cx="1642820" cy="2212778"/>
            </a:xfrm>
            <a:prstGeom prst="rect">
              <a:avLst/>
            </a:prstGeom>
          </p:spPr>
        </p:pic>
        <p:sp>
          <p:nvSpPr>
            <p:cNvPr id="242" name="右矢印 241"/>
            <p:cNvSpPr/>
            <p:nvPr/>
          </p:nvSpPr>
          <p:spPr>
            <a:xfrm>
              <a:off x="4233165" y="2119276"/>
              <a:ext cx="493818" cy="493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29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タイトル 1"/>
          <p:cNvSpPr>
            <a:spLocks noGrp="1"/>
          </p:cNvSpPr>
          <p:nvPr>
            <p:ph type="title"/>
          </p:nvPr>
        </p:nvSpPr>
        <p:spPr>
          <a:xfrm>
            <a:off x="216976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どんなループを作ればいい？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1148981" y="1711187"/>
            <a:ext cx="989405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一度すべての条件が一致したら、</a:t>
            </a:r>
            <a:endParaRPr lang="en-US" altLang="ja-JP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以降は同じ動きの繰り返し</a:t>
            </a:r>
            <a:endParaRPr lang="en-US" altLang="ja-JP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新しいマスへたどりつけない</a:t>
            </a:r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625883" y="4888338"/>
            <a:ext cx="8940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⇒周期の長いループを作れ！</a:t>
            </a:r>
          </a:p>
        </p:txBody>
      </p:sp>
    </p:spTree>
    <p:extLst>
      <p:ext uri="{BB962C8B-B14F-4D97-AF65-F5344CB8AC3E}">
        <p14:creationId xmlns:p14="http://schemas.microsoft.com/office/powerpoint/2010/main" val="153417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周期の長いループを作れ！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条件</a:t>
            </a:r>
            <a:r>
              <a:rPr kumimoji="1" lang="ja-JP" altLang="en-US" dirty="0"/>
              <a:t>に多様性を持たせ、全条件が一致しづらくすればよい</a:t>
            </a:r>
            <a:endParaRPr kumimoji="1" lang="en-US" altLang="ja-JP" dirty="0"/>
          </a:p>
          <a:p>
            <a:r>
              <a:rPr lang="ja-JP" altLang="en-US" dirty="0"/>
              <a:t>班長ロボのいるマスの座標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			</a:t>
            </a:r>
            <a:r>
              <a:rPr lang="ja-JP" altLang="en-US" dirty="0"/>
              <a:t>→いろんな座標に行くことは目標そのもの</a:t>
            </a:r>
            <a:endParaRPr lang="en-US" altLang="ja-JP" dirty="0"/>
          </a:p>
          <a:p>
            <a:r>
              <a:rPr lang="ja-JP" altLang="en-US" dirty="0"/>
              <a:t>班長ロボの向き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			</a:t>
            </a:r>
            <a:r>
              <a:rPr lang="ja-JP" altLang="en-US" dirty="0"/>
              <a:t>→東西南北</a:t>
            </a:r>
            <a:r>
              <a:rPr lang="en-US" altLang="ja-JP" dirty="0"/>
              <a:t>4</a:t>
            </a:r>
            <a:r>
              <a:rPr lang="ja-JP" altLang="en-US" dirty="0"/>
              <a:t>通り　</a:t>
            </a:r>
            <a:endParaRPr lang="en-US" altLang="ja-JP" dirty="0"/>
          </a:p>
          <a:p>
            <a:r>
              <a:rPr lang="ja-JP" altLang="en-US" dirty="0"/>
              <a:t>フローチャートのどこを実行中か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			</a:t>
            </a:r>
            <a:r>
              <a:rPr lang="ja-JP" altLang="en-US" dirty="0"/>
              <a:t>→これを増やすとコマンド数が増えてしまう</a:t>
            </a:r>
            <a:endParaRPr lang="en-US" altLang="ja-JP" dirty="0"/>
          </a:p>
          <a:p>
            <a:r>
              <a:rPr lang="ja-JP" altLang="en-US" dirty="0"/>
              <a:t>マーカーの有無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				</a:t>
            </a:r>
            <a:r>
              <a:rPr kumimoji="1" lang="ja-JP" altLang="en-US" dirty="0"/>
              <a:t>→これを利用する！</a:t>
            </a:r>
          </a:p>
        </p:txBody>
      </p:sp>
    </p:spTree>
    <p:extLst>
      <p:ext uri="{BB962C8B-B14F-4D97-AF65-F5344CB8AC3E}">
        <p14:creationId xmlns:p14="http://schemas.microsoft.com/office/powerpoint/2010/main" val="41361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ちなみに乱択アルゴリズム</a:t>
            </a:r>
          </a:p>
        </p:txBody>
      </p:sp>
      <p:sp>
        <p:nvSpPr>
          <p:cNvPr id="5" name="フリーフォーム 4"/>
          <p:cNvSpPr/>
          <p:nvPr/>
        </p:nvSpPr>
        <p:spPr>
          <a:xfrm>
            <a:off x="7791291" y="1574475"/>
            <a:ext cx="2312379" cy="4764998"/>
          </a:xfrm>
          <a:custGeom>
            <a:avLst/>
            <a:gdLst>
              <a:gd name="connsiteX0" fmla="*/ 2202287 w 2202287"/>
              <a:gd name="connsiteY0" fmla="*/ 4018209 h 4546242"/>
              <a:gd name="connsiteX1" fmla="*/ 2202287 w 2202287"/>
              <a:gd name="connsiteY1" fmla="*/ 4546242 h 4546242"/>
              <a:gd name="connsiteX2" fmla="*/ 0 w 2202287"/>
              <a:gd name="connsiteY2" fmla="*/ 4546242 h 4546242"/>
              <a:gd name="connsiteX3" fmla="*/ 0 w 2202287"/>
              <a:gd name="connsiteY3" fmla="*/ 0 h 4546242"/>
              <a:gd name="connsiteX4" fmla="*/ 1506828 w 2202287"/>
              <a:gd name="connsiteY4" fmla="*/ 0 h 4546242"/>
              <a:gd name="connsiteX0" fmla="*/ 2177831 w 2202287"/>
              <a:gd name="connsiteY0" fmla="*/ 3411687 h 4546242"/>
              <a:gd name="connsiteX1" fmla="*/ 2202287 w 2202287"/>
              <a:gd name="connsiteY1" fmla="*/ 4546242 h 4546242"/>
              <a:gd name="connsiteX2" fmla="*/ 0 w 2202287"/>
              <a:gd name="connsiteY2" fmla="*/ 4546242 h 4546242"/>
              <a:gd name="connsiteX3" fmla="*/ 0 w 2202287"/>
              <a:gd name="connsiteY3" fmla="*/ 0 h 4546242"/>
              <a:gd name="connsiteX4" fmla="*/ 1506828 w 2202287"/>
              <a:gd name="connsiteY4" fmla="*/ 0 h 4546242"/>
              <a:gd name="connsiteX0" fmla="*/ 2218097 w 2218097"/>
              <a:gd name="connsiteY0" fmla="*/ 3391078 h 4546242"/>
              <a:gd name="connsiteX1" fmla="*/ 2202287 w 2218097"/>
              <a:gd name="connsiteY1" fmla="*/ 4546242 h 4546242"/>
              <a:gd name="connsiteX2" fmla="*/ 0 w 2218097"/>
              <a:gd name="connsiteY2" fmla="*/ 4546242 h 4546242"/>
              <a:gd name="connsiteX3" fmla="*/ 0 w 2218097"/>
              <a:gd name="connsiteY3" fmla="*/ 0 h 4546242"/>
              <a:gd name="connsiteX4" fmla="*/ 1506828 w 2218097"/>
              <a:gd name="connsiteY4" fmla="*/ 0 h 4546242"/>
              <a:gd name="connsiteX0" fmla="*/ 2202997 w 2202997"/>
              <a:gd name="connsiteY0" fmla="*/ 3396231 h 4546242"/>
              <a:gd name="connsiteX1" fmla="*/ 2202287 w 2202997"/>
              <a:gd name="connsiteY1" fmla="*/ 4546242 h 4546242"/>
              <a:gd name="connsiteX2" fmla="*/ 0 w 2202997"/>
              <a:gd name="connsiteY2" fmla="*/ 4546242 h 4546242"/>
              <a:gd name="connsiteX3" fmla="*/ 0 w 2202997"/>
              <a:gd name="connsiteY3" fmla="*/ 0 h 4546242"/>
              <a:gd name="connsiteX4" fmla="*/ 1506828 w 2202997"/>
              <a:gd name="connsiteY4" fmla="*/ 0 h 4546242"/>
              <a:gd name="connsiteX0" fmla="*/ 2192930 w 2202291"/>
              <a:gd name="connsiteY0" fmla="*/ 3396231 h 4546242"/>
              <a:gd name="connsiteX1" fmla="*/ 2202287 w 2202291"/>
              <a:gd name="connsiteY1" fmla="*/ 4546242 h 4546242"/>
              <a:gd name="connsiteX2" fmla="*/ 0 w 2202291"/>
              <a:gd name="connsiteY2" fmla="*/ 4546242 h 4546242"/>
              <a:gd name="connsiteX3" fmla="*/ 0 w 2202291"/>
              <a:gd name="connsiteY3" fmla="*/ 0 h 4546242"/>
              <a:gd name="connsiteX4" fmla="*/ 1506828 w 2202291"/>
              <a:gd name="connsiteY4" fmla="*/ 0 h 4546242"/>
              <a:gd name="connsiteX0" fmla="*/ 2192930 w 2202291"/>
              <a:gd name="connsiteY0" fmla="*/ 3769672 h 4546242"/>
              <a:gd name="connsiteX1" fmla="*/ 2202287 w 2202291"/>
              <a:gd name="connsiteY1" fmla="*/ 4546242 h 4546242"/>
              <a:gd name="connsiteX2" fmla="*/ 0 w 2202291"/>
              <a:gd name="connsiteY2" fmla="*/ 4546242 h 4546242"/>
              <a:gd name="connsiteX3" fmla="*/ 0 w 2202291"/>
              <a:gd name="connsiteY3" fmla="*/ 0 h 4546242"/>
              <a:gd name="connsiteX4" fmla="*/ 1506828 w 2202291"/>
              <a:gd name="connsiteY4" fmla="*/ 0 h 4546242"/>
              <a:gd name="connsiteX0" fmla="*/ 2192930 w 2202291"/>
              <a:gd name="connsiteY0" fmla="*/ 3769672 h 4546242"/>
              <a:gd name="connsiteX1" fmla="*/ 2202287 w 2202291"/>
              <a:gd name="connsiteY1" fmla="*/ 4546242 h 4546242"/>
              <a:gd name="connsiteX2" fmla="*/ 0 w 2202291"/>
              <a:gd name="connsiteY2" fmla="*/ 4546242 h 4546242"/>
              <a:gd name="connsiteX3" fmla="*/ 0 w 2202291"/>
              <a:gd name="connsiteY3" fmla="*/ 0 h 4546242"/>
              <a:gd name="connsiteX4" fmla="*/ 1247506 w 2202291"/>
              <a:gd name="connsiteY4" fmla="*/ 0 h 4546242"/>
              <a:gd name="connsiteX0" fmla="*/ 2192930 w 2202291"/>
              <a:gd name="connsiteY0" fmla="*/ 3570261 h 4546242"/>
              <a:gd name="connsiteX1" fmla="*/ 2202287 w 2202291"/>
              <a:gd name="connsiteY1" fmla="*/ 4546242 h 4546242"/>
              <a:gd name="connsiteX2" fmla="*/ 0 w 2202291"/>
              <a:gd name="connsiteY2" fmla="*/ 4546242 h 4546242"/>
              <a:gd name="connsiteX3" fmla="*/ 0 w 2202291"/>
              <a:gd name="connsiteY3" fmla="*/ 0 h 4546242"/>
              <a:gd name="connsiteX4" fmla="*/ 1247506 w 2202291"/>
              <a:gd name="connsiteY4" fmla="*/ 0 h 454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291" h="4546242">
                <a:moveTo>
                  <a:pt x="2192930" y="3570261"/>
                </a:moveTo>
                <a:cubicBezTo>
                  <a:pt x="2192693" y="3953598"/>
                  <a:pt x="2202524" y="4162905"/>
                  <a:pt x="2202287" y="4546242"/>
                </a:cubicBezTo>
                <a:lnTo>
                  <a:pt x="0" y="4546242"/>
                </a:lnTo>
                <a:lnTo>
                  <a:pt x="0" y="0"/>
                </a:lnTo>
                <a:lnTo>
                  <a:pt x="1247506" y="0"/>
                </a:lnTo>
              </a:path>
            </a:pathLst>
          </a:custGeom>
          <a:noFill/>
          <a:ln w="285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8380358" y="1881951"/>
            <a:ext cx="2860712" cy="2276690"/>
            <a:chOff x="4454012" y="2787446"/>
            <a:chExt cx="5463513" cy="4241620"/>
          </a:xfrm>
        </p:grpSpPr>
        <p:cxnSp>
          <p:nvCxnSpPr>
            <p:cNvPr id="24" name="直線コネクタ 23"/>
            <p:cNvCxnSpPr/>
            <p:nvPr/>
          </p:nvCxnSpPr>
          <p:spPr>
            <a:xfrm flipV="1">
              <a:off x="5843062" y="4662151"/>
              <a:ext cx="2" cy="682501"/>
            </a:xfrm>
            <a:prstGeom prst="line">
              <a:avLst/>
            </a:prstGeom>
            <a:ln w="2857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判断 24"/>
            <p:cNvSpPr/>
            <p:nvPr/>
          </p:nvSpPr>
          <p:spPr>
            <a:xfrm>
              <a:off x="4454012" y="2787446"/>
              <a:ext cx="2787446" cy="1882336"/>
            </a:xfrm>
            <a:prstGeom prst="flowChartDecisi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6" name="直線コネクタ 25"/>
            <p:cNvCxnSpPr/>
            <p:nvPr/>
          </p:nvCxnSpPr>
          <p:spPr>
            <a:xfrm flipV="1">
              <a:off x="9892338" y="3687097"/>
              <a:ext cx="0" cy="3341969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7245684" y="3712507"/>
              <a:ext cx="26718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フローチャート: 代替処理 6"/>
          <p:cNvSpPr/>
          <p:nvPr/>
        </p:nvSpPr>
        <p:spPr>
          <a:xfrm>
            <a:off x="8223329" y="518527"/>
            <a:ext cx="1767239" cy="80507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開始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06426" y="20941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rgbClr val="C00000"/>
                </a:solidFill>
              </a:rPr>
              <a:t>乱択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104029" y="1842901"/>
            <a:ext cx="688650" cy="541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Yes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8630" y="2700601"/>
            <a:ext cx="639408" cy="541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No</a:t>
            </a:r>
            <a:endParaRPr kumimoji="1" lang="ja-JP" altLang="en-US" sz="1400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8706980" y="3300865"/>
            <a:ext cx="781706" cy="69089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右</a:t>
            </a:r>
            <a:endParaRPr lang="en-US" altLang="ja-JP" sz="3200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682467" y="4828159"/>
            <a:ext cx="781706" cy="69089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前</a:t>
            </a:r>
            <a:endParaRPr lang="en-US" altLang="ja-JP" sz="3200" dirty="0"/>
          </a:p>
        </p:txBody>
      </p:sp>
      <p:cxnSp>
        <p:nvCxnSpPr>
          <p:cNvPr id="17" name="直線コネクタ 16"/>
          <p:cNvCxnSpPr>
            <a:stCxn id="7" idx="2"/>
            <a:endCxn id="25" idx="0"/>
          </p:cNvCxnSpPr>
          <p:nvPr/>
        </p:nvCxnSpPr>
        <p:spPr>
          <a:xfrm>
            <a:off x="9106949" y="1323602"/>
            <a:ext cx="3167" cy="558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9091053" y="3991758"/>
            <a:ext cx="1" cy="1551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5" idx="2"/>
          </p:cNvCxnSpPr>
          <p:nvPr/>
        </p:nvCxnSpPr>
        <p:spPr>
          <a:xfrm flipH="1">
            <a:off x="9096667" y="3991758"/>
            <a:ext cx="1165" cy="1602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9097181" y="4130120"/>
            <a:ext cx="21261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10090245" y="4144919"/>
            <a:ext cx="1" cy="557710"/>
          </a:xfrm>
          <a:prstGeom prst="line">
            <a:avLst/>
          </a:prstGeom>
          <a:ln w="285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4063" y="1825625"/>
            <a:ext cx="7365274" cy="4351338"/>
          </a:xfrm>
        </p:spPr>
        <p:txBody>
          <a:bodyPr/>
          <a:lstStyle/>
          <a:p>
            <a:r>
              <a:rPr kumimoji="1" lang="ja-JP" altLang="en-US" sz="3600" dirty="0"/>
              <a:t>周期は無限大</a:t>
            </a:r>
            <a:endParaRPr kumimoji="1" lang="en-US" altLang="ja-JP" sz="3600" dirty="0"/>
          </a:p>
          <a:p>
            <a:r>
              <a:rPr lang="ja-JP" altLang="en-US" sz="3600" dirty="0"/>
              <a:t>理論上すべてのマスに移動できる</a:t>
            </a:r>
            <a:endParaRPr lang="en-US" altLang="ja-JP" sz="3600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sz="3600" dirty="0"/>
              <a:t>乱択分岐は与えられていないのでこれは作れない</a:t>
            </a:r>
            <a:endParaRPr kumimoji="1" lang="ja-JP" altLang="en-US" sz="3600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2978333" y="4326816"/>
            <a:ext cx="4519748" cy="2309115"/>
            <a:chOff x="1436916" y="3987182"/>
            <a:chExt cx="4519748" cy="2309115"/>
          </a:xfrm>
        </p:grpSpPr>
        <p:sp>
          <p:nvSpPr>
            <p:cNvPr id="35" name="円/楕円 34"/>
            <p:cNvSpPr/>
            <p:nvPr/>
          </p:nvSpPr>
          <p:spPr>
            <a:xfrm>
              <a:off x="1436916" y="4127863"/>
              <a:ext cx="4519748" cy="21684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232025" y="3987182"/>
              <a:ext cx="3358612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13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3</a:t>
              </a:r>
              <a:r>
                <a:rPr lang="ja-JP" altLang="en-US" sz="54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コマンド</a:t>
              </a:r>
            </a:p>
          </p:txBody>
        </p:sp>
      </p:grpSp>
      <p:sp>
        <p:nvSpPr>
          <p:cNvPr id="37" name="円弧 36"/>
          <p:cNvSpPr/>
          <p:nvPr/>
        </p:nvSpPr>
        <p:spPr>
          <a:xfrm>
            <a:off x="8818537" y="3347635"/>
            <a:ext cx="582828" cy="582828"/>
          </a:xfrm>
          <a:prstGeom prst="arc">
            <a:avLst>
              <a:gd name="adj1" fmla="val 5279429"/>
              <a:gd name="adj2" fmla="val 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99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マーカーをうまく使おう</a:t>
            </a:r>
          </a:p>
        </p:txBody>
      </p:sp>
      <p:sp>
        <p:nvSpPr>
          <p:cNvPr id="9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3606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マーカーがあれば取</a:t>
            </a:r>
            <a:r>
              <a:rPr lang="ja-JP" altLang="en-US" dirty="0"/>
              <a:t>る</a:t>
            </a:r>
            <a:endParaRPr kumimoji="1" lang="en-US" altLang="ja-JP" dirty="0"/>
          </a:p>
          <a:p>
            <a:r>
              <a:rPr lang="ja-JP" altLang="en-US" dirty="0"/>
              <a:t>マーカーがなければ置き右へ回転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前へ進む</a:t>
            </a:r>
            <a:endParaRPr kumimoji="1" lang="ja-JP" altLang="en-US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7791291" y="518527"/>
            <a:ext cx="3867319" cy="5820946"/>
            <a:chOff x="7866743" y="623397"/>
            <a:chExt cx="3298382" cy="4964603"/>
          </a:xfrm>
        </p:grpSpPr>
        <p:sp>
          <p:nvSpPr>
            <p:cNvPr id="43" name="フリーフォーム 42"/>
            <p:cNvSpPr/>
            <p:nvPr/>
          </p:nvSpPr>
          <p:spPr>
            <a:xfrm>
              <a:off x="7866743" y="1524000"/>
              <a:ext cx="1972195" cy="4064000"/>
            </a:xfrm>
            <a:custGeom>
              <a:avLst/>
              <a:gdLst>
                <a:gd name="connsiteX0" fmla="*/ 2202287 w 2202287"/>
                <a:gd name="connsiteY0" fmla="*/ 4018209 h 4546242"/>
                <a:gd name="connsiteX1" fmla="*/ 2202287 w 2202287"/>
                <a:gd name="connsiteY1" fmla="*/ 4546242 h 4546242"/>
                <a:gd name="connsiteX2" fmla="*/ 0 w 2202287"/>
                <a:gd name="connsiteY2" fmla="*/ 4546242 h 4546242"/>
                <a:gd name="connsiteX3" fmla="*/ 0 w 2202287"/>
                <a:gd name="connsiteY3" fmla="*/ 0 h 4546242"/>
                <a:gd name="connsiteX4" fmla="*/ 1506828 w 2202287"/>
                <a:gd name="connsiteY4" fmla="*/ 0 h 4546242"/>
                <a:gd name="connsiteX0" fmla="*/ 2177831 w 2202287"/>
                <a:gd name="connsiteY0" fmla="*/ 3411687 h 4546242"/>
                <a:gd name="connsiteX1" fmla="*/ 2202287 w 2202287"/>
                <a:gd name="connsiteY1" fmla="*/ 4546242 h 4546242"/>
                <a:gd name="connsiteX2" fmla="*/ 0 w 2202287"/>
                <a:gd name="connsiteY2" fmla="*/ 4546242 h 4546242"/>
                <a:gd name="connsiteX3" fmla="*/ 0 w 2202287"/>
                <a:gd name="connsiteY3" fmla="*/ 0 h 4546242"/>
                <a:gd name="connsiteX4" fmla="*/ 1506828 w 2202287"/>
                <a:gd name="connsiteY4" fmla="*/ 0 h 4546242"/>
                <a:gd name="connsiteX0" fmla="*/ 2218097 w 2218097"/>
                <a:gd name="connsiteY0" fmla="*/ 3391078 h 4546242"/>
                <a:gd name="connsiteX1" fmla="*/ 2202287 w 2218097"/>
                <a:gd name="connsiteY1" fmla="*/ 4546242 h 4546242"/>
                <a:gd name="connsiteX2" fmla="*/ 0 w 2218097"/>
                <a:gd name="connsiteY2" fmla="*/ 4546242 h 4546242"/>
                <a:gd name="connsiteX3" fmla="*/ 0 w 2218097"/>
                <a:gd name="connsiteY3" fmla="*/ 0 h 4546242"/>
                <a:gd name="connsiteX4" fmla="*/ 1506828 w 2218097"/>
                <a:gd name="connsiteY4" fmla="*/ 0 h 4546242"/>
                <a:gd name="connsiteX0" fmla="*/ 2202997 w 2202997"/>
                <a:gd name="connsiteY0" fmla="*/ 3396231 h 4546242"/>
                <a:gd name="connsiteX1" fmla="*/ 2202287 w 2202997"/>
                <a:gd name="connsiteY1" fmla="*/ 4546242 h 4546242"/>
                <a:gd name="connsiteX2" fmla="*/ 0 w 2202997"/>
                <a:gd name="connsiteY2" fmla="*/ 4546242 h 4546242"/>
                <a:gd name="connsiteX3" fmla="*/ 0 w 2202997"/>
                <a:gd name="connsiteY3" fmla="*/ 0 h 4546242"/>
                <a:gd name="connsiteX4" fmla="*/ 1506828 w 2202997"/>
                <a:gd name="connsiteY4" fmla="*/ 0 h 4546242"/>
                <a:gd name="connsiteX0" fmla="*/ 2192930 w 2202291"/>
                <a:gd name="connsiteY0" fmla="*/ 3396231 h 4546242"/>
                <a:gd name="connsiteX1" fmla="*/ 2202287 w 2202291"/>
                <a:gd name="connsiteY1" fmla="*/ 4546242 h 4546242"/>
                <a:gd name="connsiteX2" fmla="*/ 0 w 2202291"/>
                <a:gd name="connsiteY2" fmla="*/ 4546242 h 4546242"/>
                <a:gd name="connsiteX3" fmla="*/ 0 w 2202291"/>
                <a:gd name="connsiteY3" fmla="*/ 0 h 4546242"/>
                <a:gd name="connsiteX4" fmla="*/ 1506828 w 2202291"/>
                <a:gd name="connsiteY4" fmla="*/ 0 h 4546242"/>
                <a:gd name="connsiteX0" fmla="*/ 2192930 w 2202291"/>
                <a:gd name="connsiteY0" fmla="*/ 3769672 h 4546242"/>
                <a:gd name="connsiteX1" fmla="*/ 2202287 w 2202291"/>
                <a:gd name="connsiteY1" fmla="*/ 4546242 h 4546242"/>
                <a:gd name="connsiteX2" fmla="*/ 0 w 2202291"/>
                <a:gd name="connsiteY2" fmla="*/ 4546242 h 4546242"/>
                <a:gd name="connsiteX3" fmla="*/ 0 w 2202291"/>
                <a:gd name="connsiteY3" fmla="*/ 0 h 4546242"/>
                <a:gd name="connsiteX4" fmla="*/ 1506828 w 2202291"/>
                <a:gd name="connsiteY4" fmla="*/ 0 h 4546242"/>
                <a:gd name="connsiteX0" fmla="*/ 2192930 w 2202291"/>
                <a:gd name="connsiteY0" fmla="*/ 3769672 h 4546242"/>
                <a:gd name="connsiteX1" fmla="*/ 2202287 w 2202291"/>
                <a:gd name="connsiteY1" fmla="*/ 4546242 h 4546242"/>
                <a:gd name="connsiteX2" fmla="*/ 0 w 2202291"/>
                <a:gd name="connsiteY2" fmla="*/ 4546242 h 4546242"/>
                <a:gd name="connsiteX3" fmla="*/ 0 w 2202291"/>
                <a:gd name="connsiteY3" fmla="*/ 0 h 4546242"/>
                <a:gd name="connsiteX4" fmla="*/ 1247506 w 2202291"/>
                <a:gd name="connsiteY4" fmla="*/ 0 h 454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291" h="4546242">
                  <a:moveTo>
                    <a:pt x="2192930" y="3769672"/>
                  </a:moveTo>
                  <a:cubicBezTo>
                    <a:pt x="2192693" y="4153009"/>
                    <a:pt x="2202524" y="4162905"/>
                    <a:pt x="2202287" y="4546242"/>
                  </a:cubicBezTo>
                  <a:lnTo>
                    <a:pt x="0" y="4546242"/>
                  </a:lnTo>
                  <a:lnTo>
                    <a:pt x="0" y="0"/>
                  </a:lnTo>
                  <a:lnTo>
                    <a:pt x="124750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8369150" y="1786242"/>
              <a:ext cx="2439861" cy="1204418"/>
              <a:chOff x="4454012" y="2787446"/>
              <a:chExt cx="5463513" cy="2630960"/>
            </a:xfrm>
          </p:grpSpPr>
          <p:cxnSp>
            <p:nvCxnSpPr>
              <p:cNvPr id="72" name="直線コネクタ 71"/>
              <p:cNvCxnSpPr/>
              <p:nvPr/>
            </p:nvCxnSpPr>
            <p:spPr>
              <a:xfrm flipV="1">
                <a:off x="5843062" y="4662151"/>
                <a:ext cx="2" cy="68250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フローチャート: 判断 72"/>
              <p:cNvSpPr/>
              <p:nvPr/>
            </p:nvSpPr>
            <p:spPr>
              <a:xfrm>
                <a:off x="4454012" y="2787446"/>
                <a:ext cx="2787446" cy="1882336"/>
              </a:xfrm>
              <a:prstGeom prst="flowChartDecision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74" name="直線コネクタ 73"/>
              <p:cNvCxnSpPr/>
              <p:nvPr/>
            </p:nvCxnSpPr>
            <p:spPr>
              <a:xfrm flipV="1">
                <a:off x="9892338" y="3687098"/>
                <a:ext cx="0" cy="173130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/>
              <p:cNvCxnSpPr/>
              <p:nvPr/>
            </p:nvCxnSpPr>
            <p:spPr>
              <a:xfrm>
                <a:off x="7245684" y="3712507"/>
                <a:ext cx="26718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フローチャート: 代替処理 45"/>
            <p:cNvSpPr/>
            <p:nvPr/>
          </p:nvSpPr>
          <p:spPr>
            <a:xfrm>
              <a:off x="8235222" y="623397"/>
              <a:ext cx="1507253" cy="68663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/>
                <a:t>開始</a:t>
              </a:r>
              <a:endParaRPr kumimoji="1" lang="ja-JP" altLang="en-US" sz="2400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8579049" y="1967263"/>
              <a:ext cx="823315" cy="498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3200" dirty="0"/>
                <a:t>＠マ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9839245" y="1752937"/>
              <a:ext cx="5873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Yes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8376205" y="2484457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No</a:t>
              </a:r>
              <a:endParaRPr kumimoji="1" lang="ja-JP" altLang="en-US" sz="1400" dirty="0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8650525" y="2941657"/>
              <a:ext cx="655320" cy="6553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加算記号 55"/>
            <p:cNvSpPr/>
            <p:nvPr/>
          </p:nvSpPr>
          <p:spPr>
            <a:xfrm>
              <a:off x="8604805" y="2895937"/>
              <a:ext cx="731520" cy="731520"/>
            </a:xfrm>
            <a:prstGeom prst="mathPlus">
              <a:avLst>
                <a:gd name="adj1" fmla="val 1018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10494565" y="2941657"/>
              <a:ext cx="655320" cy="6553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減算記号 59"/>
            <p:cNvSpPr/>
            <p:nvPr/>
          </p:nvSpPr>
          <p:spPr>
            <a:xfrm>
              <a:off x="10479325" y="2926417"/>
              <a:ext cx="685800" cy="685800"/>
            </a:xfrm>
            <a:prstGeom prst="mathMinus">
              <a:avLst>
                <a:gd name="adj1" fmla="val 10187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フローチャート: 処理 60"/>
            <p:cNvSpPr/>
            <p:nvPr/>
          </p:nvSpPr>
          <p:spPr>
            <a:xfrm>
              <a:off x="8647721" y="3734137"/>
              <a:ext cx="666706" cy="589253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/>
                <a:t>右</a:t>
              </a:r>
              <a:endParaRPr lang="en-US" altLang="ja-JP" sz="3200" dirty="0"/>
            </a:p>
          </p:txBody>
        </p:sp>
        <p:sp>
          <p:nvSpPr>
            <p:cNvPr id="63" name="フローチャート: 処理 62"/>
            <p:cNvSpPr/>
            <p:nvPr/>
          </p:nvSpPr>
          <p:spPr>
            <a:xfrm>
              <a:off x="9479700" y="4610973"/>
              <a:ext cx="666706" cy="589253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/>
                <a:t>前</a:t>
              </a:r>
              <a:endParaRPr lang="en-US" altLang="ja-JP" sz="3200" dirty="0"/>
            </a:p>
          </p:txBody>
        </p:sp>
        <p:cxnSp>
          <p:nvCxnSpPr>
            <p:cNvPr id="64" name="直線コネクタ 63"/>
            <p:cNvCxnSpPr>
              <a:stCxn id="46" idx="2"/>
              <a:endCxn id="73" idx="0"/>
            </p:cNvCxnSpPr>
            <p:nvPr/>
          </p:nvCxnSpPr>
          <p:spPr>
            <a:xfrm>
              <a:off x="8988849" y="1310034"/>
              <a:ext cx="2701" cy="47620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>
              <a:stCxn id="55" idx="4"/>
            </p:cNvCxnSpPr>
            <p:nvPr/>
          </p:nvCxnSpPr>
          <p:spPr>
            <a:xfrm flipH="1">
              <a:off x="8975292" y="3596977"/>
              <a:ext cx="2893" cy="137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58" idx="4"/>
            </p:cNvCxnSpPr>
            <p:nvPr/>
          </p:nvCxnSpPr>
          <p:spPr>
            <a:xfrm flipH="1">
              <a:off x="10805375" y="3596977"/>
              <a:ext cx="16850" cy="8719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8975292" y="4323390"/>
              <a:ext cx="1" cy="1323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61" idx="2"/>
            </p:cNvCxnSpPr>
            <p:nvPr/>
          </p:nvCxnSpPr>
          <p:spPr>
            <a:xfrm flipH="1">
              <a:off x="8980080" y="4323390"/>
              <a:ext cx="994" cy="1366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8980518" y="4441397"/>
              <a:ext cx="1847461" cy="62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>
              <a:off x="9826494" y="4454019"/>
              <a:ext cx="994" cy="136669"/>
            </a:xfrm>
            <a:prstGeom prst="line">
              <a:avLst/>
            </a:prstGeom>
            <a:ln w="28575"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グループ化 78"/>
          <p:cNvGrpSpPr/>
          <p:nvPr/>
        </p:nvGrpSpPr>
        <p:grpSpPr>
          <a:xfrm>
            <a:off x="2978333" y="4326816"/>
            <a:ext cx="4519748" cy="2309115"/>
            <a:chOff x="1436916" y="3987182"/>
            <a:chExt cx="4519748" cy="2309115"/>
          </a:xfrm>
        </p:grpSpPr>
        <p:sp>
          <p:nvSpPr>
            <p:cNvPr id="82" name="円/楕円 81"/>
            <p:cNvSpPr/>
            <p:nvPr/>
          </p:nvSpPr>
          <p:spPr>
            <a:xfrm>
              <a:off x="1436916" y="4127863"/>
              <a:ext cx="4519748" cy="21684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232025" y="3987182"/>
              <a:ext cx="3358612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13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5</a:t>
              </a:r>
              <a:r>
                <a:rPr lang="ja-JP" altLang="en-US" sz="54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コマンド</a:t>
              </a:r>
            </a:p>
          </p:txBody>
        </p:sp>
      </p:grpSp>
      <p:sp>
        <p:nvSpPr>
          <p:cNvPr id="84" name="円弧 83"/>
          <p:cNvSpPr/>
          <p:nvPr/>
        </p:nvSpPr>
        <p:spPr>
          <a:xfrm>
            <a:off x="8787540" y="4215540"/>
            <a:ext cx="582828" cy="582828"/>
          </a:xfrm>
          <a:prstGeom prst="arc">
            <a:avLst>
              <a:gd name="adj1" fmla="val 5279429"/>
              <a:gd name="adj2" fmla="val 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00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実際の動きを見てみよう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2EE13A-1215-AC70-156E-A903E9C4870E}"/>
              </a:ext>
            </a:extLst>
          </p:cNvPr>
          <p:cNvSpPr txBox="1"/>
          <p:nvPr/>
        </p:nvSpPr>
        <p:spPr>
          <a:xfrm>
            <a:off x="3747856" y="3324233"/>
            <a:ext cx="4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Explanation.exe 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45585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4341</TotalTime>
  <Words>249</Words>
  <Application>Microsoft Office PowerPoint</Application>
  <PresentationFormat>ワイド画面</PresentationFormat>
  <Paragraphs>53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テーマ</vt:lpstr>
      <vt:lpstr>迷路探査ゲーム 解説</vt:lpstr>
      <vt:lpstr>～今回のルール～</vt:lpstr>
      <vt:lpstr>どんなループを作ればいい？</vt:lpstr>
      <vt:lpstr>どんなループを作ればいい？</vt:lpstr>
      <vt:lpstr>周期の長いループを作れ！</vt:lpstr>
      <vt:lpstr>ちなみに乱択アルゴリズム</vt:lpstr>
      <vt:lpstr>マーカーをうまく使おう</vt:lpstr>
      <vt:lpstr>実際の動きを見てみよう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迷路探査ロボゲーム</dc:title>
  <dc:creator>木村武龍</dc:creator>
  <cp:lastModifiedBy>木村 武龍</cp:lastModifiedBy>
  <cp:revision>29</cp:revision>
  <dcterms:created xsi:type="dcterms:W3CDTF">2017-08-06T19:08:41Z</dcterms:created>
  <dcterms:modified xsi:type="dcterms:W3CDTF">2022-12-09T20:07:48Z</dcterms:modified>
</cp:coreProperties>
</file>