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84" r:id="rId4"/>
    <p:sldId id="285" r:id="rId5"/>
    <p:sldId id="286" r:id="rId6"/>
    <p:sldId id="288" r:id="rId7"/>
    <p:sldId id="289" r:id="rId8"/>
    <p:sldId id="28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8" autoAdjust="0"/>
    <p:restoredTop sz="94660"/>
  </p:normalViewPr>
  <p:slideViewPr>
    <p:cSldViewPr snapToGrid="0">
      <p:cViewPr>
        <p:scale>
          <a:sx n="50" d="100"/>
          <a:sy n="50" d="100"/>
        </p:scale>
        <p:origin x="600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28415-CEB4-482B-B9CD-D6EEC1F1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620CF8-F66F-46CA-BBDE-BE797571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A5B59-EF1D-45C1-A216-3AA43CC5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0FC79-703C-415E-ABAA-16C48A52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BF513-288A-4790-BCB9-D4990AC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7B8FD-E271-4B86-9BE4-325E229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DF0C90-5712-4A5A-9ABC-6810C45D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A1AC6-EDFD-4B03-83D5-6B381F67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9ED16-C661-4393-B13E-0C7AE15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96AB83-5D3A-403F-92E1-F5590C10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9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10940C-E5FC-4BF9-BF24-4D4A4BB7E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844799-61D5-485F-BED9-4232DE636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B7030-5044-4426-AD8D-CF7DFCF0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80F20-20BA-4640-86B9-ED47645E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8BC8-026A-47A2-AF75-19E48F6F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9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2BAA6-8DFF-4863-AFAB-6845FCBE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A60B7-EDCB-4440-976F-A16F5D89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9E61B-E91D-4289-8A4D-C55F423D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F09A9-E257-4744-AD76-0FC10B6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234091-3843-41B1-A6D4-A16F07CB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8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5EC90-FF90-4380-8B2A-1936CBE4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09448-0FE2-4295-A340-5FC3C236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92D2F-81C9-42ED-8519-BD66B586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0CEF5-4632-4030-9680-0096AA2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49A6C-9C17-4DE2-8060-18033F92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77938-78EE-424A-977F-CC39B4A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2DD079-D261-47EE-97FF-CC73F268D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FB8888-9607-42CE-ACEA-7EF0DE7B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609D83-CCDB-4360-931C-987FE470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EA4F0-51B1-4989-9C8E-44959842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526BC5-496C-4119-8B2B-D17EC7E0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23CB2-F3F3-42A3-AA81-88500A11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E29D0C-8179-4858-BF9E-A280B7511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5272-C32F-4D3B-9D89-62F770B9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858F86-277F-4FF4-B2DE-A8E96A22C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D7A0DC-8AC3-41C3-93F7-17E18E91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AA963-8BFA-4430-873D-A0036E47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E07EC1-6912-4162-8AE4-790BE5AE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FFA199-5D3E-4D81-885D-9CDCCE6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A779C-6333-47F4-BB87-90D1B3AE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C02F2C-FD92-4A19-B4CC-2F1CC941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51A4B-C291-4DF9-901F-16ED6139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1AACCB-A3B4-4381-A98B-D4716B7C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2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D7CA59-6B39-4B75-9FED-45FD396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D215AD-E37E-46A6-A4AD-11BE966D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C9493-EE37-496F-9DC1-504BFC30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9BA1A-8DF5-4445-8031-43987045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1CD4BD-48A7-40D2-B8A7-C4B36AE1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842A53-94D9-4C7C-8418-56872EE1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DD119B-E783-4564-A383-239EF37B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D71C86-F2C8-45AD-8044-17631DA9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FD4E40-CC01-42C4-BD9F-473C9698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E9437-8D32-46C6-AD22-05EA5D19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1D094-4DD2-4CFD-9C5E-F3B8664F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2A7C31-3FE8-4614-A9DC-3DD0E6FF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C16E7-3E76-4105-BA85-6AACE36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313651-7AD1-4B10-99FA-AD6D5FE3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943221-E794-4C39-9BE8-9B292F5B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CE2A53-54C8-4055-9EE5-EBE64AD6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4A00CE-0B78-496C-AA77-82390F3F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6F877-965B-4147-A7B9-C05CCA87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42DB-BEAE-49C9-888E-A41175E9A1FF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15C3AA-7FCD-4403-9983-36FC80505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B8390-51F0-4904-BE41-48B0C6CA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964F-1908-48E5-83C8-FC1100C82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フローチャートから</a:t>
            </a:r>
            <a:br>
              <a:rPr kumimoji="1" lang="en-US" altLang="ja-JP" dirty="0"/>
            </a:br>
            <a:r>
              <a:rPr kumimoji="1" lang="ja-JP" altLang="en-US" dirty="0"/>
              <a:t>スクリプト言語への変換方法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861D976E-EC72-9586-5687-75E8BDDD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13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6845596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Step1. </a:t>
            </a:r>
            <a:r>
              <a:rPr kumimoji="1" lang="ja-JP" altLang="en-US" dirty="0"/>
              <a:t>フローチャートの全コマンドに個別の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を振る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628" y="5809928"/>
            <a:ext cx="6731120" cy="8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←「実行ファイル</a:t>
            </a:r>
            <a:r>
              <a:rPr kumimoji="1" lang="en-US" altLang="ja-JP" dirty="0"/>
              <a:t>/code.txt</a:t>
            </a:r>
            <a:r>
              <a:rPr kumimoji="1" lang="ja-JP" altLang="en-US" dirty="0"/>
              <a:t>」の中身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34A2E590-65DE-23DB-5643-91725C3695C2}"/>
              </a:ext>
            </a:extLst>
          </p:cNvPr>
          <p:cNvSpPr txBox="1">
            <a:spLocks/>
          </p:cNvSpPr>
          <p:nvPr/>
        </p:nvSpPr>
        <p:spPr>
          <a:xfrm>
            <a:off x="5036602" y="3043218"/>
            <a:ext cx="6455172" cy="110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重複なしで</a:t>
            </a:r>
            <a:r>
              <a:rPr lang="en-US" altLang="ja-JP" dirty="0"/>
              <a:t>1</a:t>
            </a:r>
            <a:r>
              <a:rPr lang="ja-JP" altLang="en-US" dirty="0"/>
              <a:t>以上の整数を割り振ること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間が空いていても構わない</a:t>
            </a:r>
          </a:p>
        </p:txBody>
      </p:sp>
    </p:spTree>
    <p:extLst>
      <p:ext uri="{BB962C8B-B14F-4D97-AF65-F5344CB8AC3E}">
        <p14:creationId xmlns:p14="http://schemas.microsoft.com/office/powerpoint/2010/main" val="17551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6845596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Step2. </a:t>
            </a:r>
            <a:r>
              <a:rPr kumimoji="1" lang="ja-JP" altLang="en-US" dirty="0"/>
              <a:t>各コマンドごとに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行のスクリプトへ変換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07" y="1690688"/>
            <a:ext cx="6455172" cy="444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行のスクリプトは、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800" b="1" dirty="0"/>
              <a:t>「</a:t>
            </a:r>
            <a:r>
              <a:rPr lang="en-US" altLang="ja-JP" sz="1800" b="1" dirty="0"/>
              <a:t>ID,</a:t>
            </a:r>
            <a:r>
              <a:rPr lang="ja-JP" altLang="en-US" sz="1800" b="1" dirty="0"/>
              <a:t>コマンド名</a:t>
            </a:r>
            <a:r>
              <a:rPr lang="en-US" altLang="ja-JP" sz="1800" b="1" dirty="0"/>
              <a:t>,</a:t>
            </a:r>
            <a:r>
              <a:rPr lang="ja-JP" altLang="en-US" sz="1800" b="1" dirty="0"/>
              <a:t>条件が</a:t>
            </a:r>
            <a:r>
              <a:rPr lang="en-US" altLang="ja-JP" sz="1800" b="1" dirty="0"/>
              <a:t>Yes</a:t>
            </a:r>
            <a:r>
              <a:rPr lang="ja-JP" altLang="en-US" sz="1800" b="1" dirty="0"/>
              <a:t>の時に進む</a:t>
            </a:r>
            <a:r>
              <a:rPr lang="en-US" altLang="ja-JP" sz="1800" b="1" dirty="0" err="1"/>
              <a:t>ID,No</a:t>
            </a:r>
            <a:r>
              <a:rPr lang="ja-JP" altLang="en-US" sz="1800" b="1" dirty="0"/>
              <a:t>の時に進む</a:t>
            </a:r>
            <a:r>
              <a:rPr lang="en-US" altLang="ja-JP" sz="1800" b="1" dirty="0"/>
              <a:t>ID</a:t>
            </a:r>
            <a:r>
              <a:rPr lang="ja-JP" altLang="en-US" sz="1800" b="1" dirty="0"/>
              <a:t>」</a:t>
            </a:r>
            <a:endParaRPr lang="en-US" altLang="ja-JP" sz="1600" b="1" dirty="0"/>
          </a:p>
          <a:p>
            <a:pPr marL="0" indent="0">
              <a:buNone/>
            </a:pPr>
            <a:r>
              <a:rPr kumimoji="1" lang="ja-JP" altLang="en-US" sz="2400" dirty="0"/>
              <a:t>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つで出来ている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ex)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分岐しないコマンドの場合、</a:t>
            </a:r>
            <a:r>
              <a:rPr lang="en-US" altLang="ja-JP" sz="2400" dirty="0"/>
              <a:t>No</a:t>
            </a:r>
            <a:r>
              <a:rPr lang="ja-JP" altLang="en-US" sz="2400" dirty="0"/>
              <a:t>の時に進む</a:t>
            </a:r>
            <a:r>
              <a:rPr lang="en-US" altLang="ja-JP" sz="2400" dirty="0"/>
              <a:t>ID</a:t>
            </a:r>
            <a:r>
              <a:rPr lang="ja-JP" altLang="en-US" sz="2400" dirty="0"/>
              <a:t>は</a:t>
            </a:r>
            <a:r>
              <a:rPr lang="en-US" altLang="ja-JP" sz="2400" dirty="0"/>
              <a:t>0</a:t>
            </a:r>
            <a:r>
              <a:rPr lang="ja-JP" altLang="en-US" sz="2400" dirty="0"/>
              <a:t>に設定する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ex)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84270E-CACE-4156-6C1D-4783E533335F}"/>
              </a:ext>
            </a:extLst>
          </p:cNvPr>
          <p:cNvGrpSpPr/>
          <p:nvPr/>
        </p:nvGrpSpPr>
        <p:grpSpPr>
          <a:xfrm>
            <a:off x="5656201" y="3123671"/>
            <a:ext cx="1423618" cy="1038691"/>
            <a:chOff x="660191" y="3266979"/>
            <a:chExt cx="1423618" cy="1038691"/>
          </a:xfrm>
        </p:grpSpPr>
        <p:sp>
          <p:nvSpPr>
            <p:cNvPr id="29" name="フローチャート: 判断 28">
              <a:extLst>
                <a:ext uri="{FF2B5EF4-FFF2-40B4-BE49-F238E27FC236}">
                  <a16:creationId xmlns:a16="http://schemas.microsoft.com/office/drawing/2014/main" id="{DE245659-D608-352E-2FE2-71A11F11431B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D148D0A-2D64-C34B-5AB9-BD9E41156181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7FA873F-2FCF-AD5C-CCAA-8AC8BBA39555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86ABF88-8303-C0E5-2169-E0357690DDBE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D9673CA-0178-5101-941F-F6B4D1DD5830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9AAAFC-C685-C1FB-799E-BC47ABDEF5FD}"/>
              </a:ext>
            </a:extLst>
          </p:cNvPr>
          <p:cNvSpPr txBox="1"/>
          <p:nvPr/>
        </p:nvSpPr>
        <p:spPr>
          <a:xfrm>
            <a:off x="8188253" y="3465617"/>
            <a:ext cx="2180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1,if_wall,2,3</a:t>
            </a:r>
            <a:endParaRPr kumimoji="1" lang="ja-JP" altLang="en-US" sz="2800" dirty="0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7ED9CD71-73E0-E125-CF7F-99A6D4CF482C}"/>
              </a:ext>
            </a:extLst>
          </p:cNvPr>
          <p:cNvSpPr/>
          <p:nvPr/>
        </p:nvSpPr>
        <p:spPr>
          <a:xfrm>
            <a:off x="7360418" y="3465617"/>
            <a:ext cx="679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EBA6749-2E2E-2CFD-B171-8A9675EEC761}"/>
              </a:ext>
            </a:extLst>
          </p:cNvPr>
          <p:cNvSpPr/>
          <p:nvPr/>
        </p:nvSpPr>
        <p:spPr>
          <a:xfrm>
            <a:off x="5612283" y="540917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A20E062-FE45-B3A1-F750-5FB9C5449440}"/>
              </a:ext>
            </a:extLst>
          </p:cNvPr>
          <p:cNvSpPr/>
          <p:nvPr/>
        </p:nvSpPr>
        <p:spPr>
          <a:xfrm>
            <a:off x="6515516" y="540917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2FE2402-47EE-6F40-FD18-ECA524643C1D}"/>
              </a:ext>
            </a:extLst>
          </p:cNvPr>
          <p:cNvCxnSpPr>
            <a:cxnSpLocks/>
          </p:cNvCxnSpPr>
          <p:nvPr/>
        </p:nvCxnSpPr>
        <p:spPr>
          <a:xfrm>
            <a:off x="6309302" y="5761144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98705C-743D-C8E9-C352-7E2D7C845A9D}"/>
              </a:ext>
            </a:extLst>
          </p:cNvPr>
          <p:cNvSpPr txBox="1"/>
          <p:nvPr/>
        </p:nvSpPr>
        <p:spPr>
          <a:xfrm>
            <a:off x="8188253" y="5409175"/>
            <a:ext cx="2557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6,left,8,0</a:t>
            </a:r>
            <a:endParaRPr kumimoji="1" lang="ja-JP" altLang="en-US" sz="2800" dirty="0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8B11B304-D56D-2BDB-65C8-2F919FFB315F}"/>
              </a:ext>
            </a:extLst>
          </p:cNvPr>
          <p:cNvSpPr/>
          <p:nvPr/>
        </p:nvSpPr>
        <p:spPr>
          <a:xfrm>
            <a:off x="7360418" y="5409175"/>
            <a:ext cx="679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8CE0862-F67C-929E-BB6A-2A6945696F5F}"/>
              </a:ext>
            </a:extLst>
          </p:cNvPr>
          <p:cNvSpPr txBox="1"/>
          <p:nvPr/>
        </p:nvSpPr>
        <p:spPr>
          <a:xfrm>
            <a:off x="9809143" y="6313812"/>
            <a:ext cx="28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/>
              <a:t>順番は問わない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279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A2132-5334-1CB8-63FC-35CB476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コマンド名一覧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E22A32-8A72-372E-72DF-68104409884A}"/>
              </a:ext>
            </a:extLst>
          </p:cNvPr>
          <p:cNvSpPr/>
          <p:nvPr/>
        </p:nvSpPr>
        <p:spPr>
          <a:xfrm>
            <a:off x="557161" y="1386017"/>
            <a:ext cx="697019" cy="70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F7A6BB-42A7-7962-C371-FFAE9BB4E148}"/>
              </a:ext>
            </a:extLst>
          </p:cNvPr>
          <p:cNvSpPr/>
          <p:nvPr/>
        </p:nvSpPr>
        <p:spPr>
          <a:xfrm>
            <a:off x="557161" y="2320291"/>
            <a:ext cx="697019" cy="70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右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63D35B-F654-8DF3-BE97-68C62C9FCEF0}"/>
              </a:ext>
            </a:extLst>
          </p:cNvPr>
          <p:cNvSpPr/>
          <p:nvPr/>
        </p:nvSpPr>
        <p:spPr>
          <a:xfrm>
            <a:off x="562531" y="3220665"/>
            <a:ext cx="697019" cy="70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9601EFED-F04C-C493-8B12-816FE70DFED0}"/>
              </a:ext>
            </a:extLst>
          </p:cNvPr>
          <p:cNvSpPr/>
          <p:nvPr/>
        </p:nvSpPr>
        <p:spPr>
          <a:xfrm>
            <a:off x="567736" y="5965565"/>
            <a:ext cx="697019" cy="703939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壊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3F1315-178A-EFEE-6CD7-67467C8E4B70}"/>
              </a:ext>
            </a:extLst>
          </p:cNvPr>
          <p:cNvSpPr/>
          <p:nvPr/>
        </p:nvSpPr>
        <p:spPr>
          <a:xfrm>
            <a:off x="557161" y="4141799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47D0452-6407-658D-83C6-11E19BDFEB94}"/>
              </a:ext>
            </a:extLst>
          </p:cNvPr>
          <p:cNvSpPr/>
          <p:nvPr/>
        </p:nvSpPr>
        <p:spPr>
          <a:xfrm>
            <a:off x="557161" y="5055313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ー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04534B-17A0-D776-2D7B-C60907374346}"/>
              </a:ext>
            </a:extLst>
          </p:cNvPr>
          <p:cNvGrpSpPr/>
          <p:nvPr/>
        </p:nvGrpSpPr>
        <p:grpSpPr>
          <a:xfrm>
            <a:off x="4191631" y="1994540"/>
            <a:ext cx="1423618" cy="1038691"/>
            <a:chOff x="660191" y="3266979"/>
            <a:chExt cx="1423618" cy="1038691"/>
          </a:xfrm>
        </p:grpSpPr>
        <p:sp>
          <p:nvSpPr>
            <p:cNvPr id="11" name="フローチャート: 判断 10">
              <a:extLst>
                <a:ext uri="{FF2B5EF4-FFF2-40B4-BE49-F238E27FC236}">
                  <a16:creationId xmlns:a16="http://schemas.microsoft.com/office/drawing/2014/main" id="{81E3A2B2-FD22-BB28-CBA3-3F3299528D1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@</a:t>
              </a:r>
              <a:r>
                <a:rPr lang="ja-JP" altLang="en-US" sz="1400" dirty="0"/>
                <a:t>マ</a:t>
              </a:r>
              <a:endParaRPr kumimoji="1" lang="en-US" altLang="ja-JP" sz="1400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E4A53BD-E8C2-4EFA-B670-62883376AA7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D06AB03F-C72A-530F-F12E-4316286CB2DF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B4043EE-4A49-3DA0-9A7F-934E60FB36CB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1C17E08-2943-6BB2-83F4-7B3E1AD9AA12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71E8990-2F62-2FB2-C592-103527F24720}"/>
              </a:ext>
            </a:extLst>
          </p:cNvPr>
          <p:cNvGrpSpPr/>
          <p:nvPr/>
        </p:nvGrpSpPr>
        <p:grpSpPr>
          <a:xfrm>
            <a:off x="8774386" y="1993089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FEC7CB01-D051-16B2-D9C2-64EDA2E85BDA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北</a:t>
              </a:r>
              <a:endParaRPr kumimoji="1" lang="en-US" altLang="ja-JP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0CCF864-C1A4-DA9C-D71A-A615B856E0C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8C99B00A-BF95-1238-26AC-A8450C13848C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8BCD867-B5B7-6CEA-5A61-04958E2B13C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2374429-5E4E-8A93-E13C-4325EB2F534C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E59787D-50BD-901B-0BF1-18BD815818F9}"/>
              </a:ext>
            </a:extLst>
          </p:cNvPr>
          <p:cNvGrpSpPr/>
          <p:nvPr/>
        </p:nvGrpSpPr>
        <p:grpSpPr>
          <a:xfrm>
            <a:off x="8769894" y="4395267"/>
            <a:ext cx="1423618" cy="1038691"/>
            <a:chOff x="660191" y="3266979"/>
            <a:chExt cx="1423618" cy="1038691"/>
          </a:xfrm>
        </p:grpSpPr>
        <p:sp>
          <p:nvSpPr>
            <p:cNvPr id="23" name="フローチャート: 判断 22">
              <a:extLst>
                <a:ext uri="{FF2B5EF4-FFF2-40B4-BE49-F238E27FC236}">
                  <a16:creationId xmlns:a16="http://schemas.microsoft.com/office/drawing/2014/main" id="{BB7FF2DB-3F37-3B85-23BF-4E1B51B70B47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東</a:t>
              </a:r>
              <a:endParaRPr kumimoji="1" lang="en-US" altLang="ja-JP" sz="2000" dirty="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EC89143-A428-0F1D-7B7E-3E174C24415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D031884-7080-CE9C-3E1B-D24436D0B982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B5E99C-E939-494D-9BA5-86F4C23D3425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BEDF073-9E88-9261-DC55-BDA49C4624A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21C032A-48DE-4E88-63B8-6C07B6749AED}"/>
              </a:ext>
            </a:extLst>
          </p:cNvPr>
          <p:cNvGrpSpPr/>
          <p:nvPr/>
        </p:nvGrpSpPr>
        <p:grpSpPr>
          <a:xfrm>
            <a:off x="8771489" y="3177181"/>
            <a:ext cx="1423618" cy="1038691"/>
            <a:chOff x="660191" y="3266979"/>
            <a:chExt cx="1423618" cy="1038691"/>
          </a:xfrm>
        </p:grpSpPr>
        <p:sp>
          <p:nvSpPr>
            <p:cNvPr id="29" name="フローチャート: 判断 28">
              <a:extLst>
                <a:ext uri="{FF2B5EF4-FFF2-40B4-BE49-F238E27FC236}">
                  <a16:creationId xmlns:a16="http://schemas.microsoft.com/office/drawing/2014/main" id="{1C0DA923-F3A1-C2B8-A420-6FEE6BE9A00C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南</a:t>
              </a:r>
              <a:endParaRPr kumimoji="1" lang="en-US" altLang="ja-JP" sz="2000" dirty="0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AA2ABC5-0864-BC3C-324F-A971E9F85AF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164EE7E3-E920-8ACC-AFA8-9A77B55762F7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EB1AABE-9F93-A46A-1289-B7961BD880D1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76B2434-47B9-7D92-E556-3DD7A43E64ED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DCD27A6-FAD9-F223-9576-C7547C3CA27C}"/>
              </a:ext>
            </a:extLst>
          </p:cNvPr>
          <p:cNvGrpSpPr/>
          <p:nvPr/>
        </p:nvGrpSpPr>
        <p:grpSpPr>
          <a:xfrm>
            <a:off x="8775996" y="5573540"/>
            <a:ext cx="1423618" cy="1038691"/>
            <a:chOff x="660191" y="3266979"/>
            <a:chExt cx="1423618" cy="1038691"/>
          </a:xfrm>
        </p:grpSpPr>
        <p:sp>
          <p:nvSpPr>
            <p:cNvPr id="35" name="フローチャート: 判断 34">
              <a:extLst>
                <a:ext uri="{FF2B5EF4-FFF2-40B4-BE49-F238E27FC236}">
                  <a16:creationId xmlns:a16="http://schemas.microsoft.com/office/drawing/2014/main" id="{83846771-06DD-E5FD-B4A2-2BBD47C2FAF7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西</a:t>
              </a:r>
              <a:endParaRPr kumimoji="1" lang="en-US" altLang="ja-JP" sz="2000" dirty="0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4CB8886-5741-2C3F-BE28-CF08A6715359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262FFA4E-7701-4046-17E4-19D3942B346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327D341-D022-0AD3-91B0-E6547495BBC0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B7D1F2A-EA4F-42A1-132F-A29C9E547616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51BD618-EAC9-94C9-A40D-9FB1096CC8F1}"/>
              </a:ext>
            </a:extLst>
          </p:cNvPr>
          <p:cNvGrpSpPr/>
          <p:nvPr/>
        </p:nvGrpSpPr>
        <p:grpSpPr>
          <a:xfrm>
            <a:off x="4191631" y="3174685"/>
            <a:ext cx="1423618" cy="1038691"/>
            <a:chOff x="660191" y="3266979"/>
            <a:chExt cx="1423618" cy="1038691"/>
          </a:xfrm>
        </p:grpSpPr>
        <p:sp>
          <p:nvSpPr>
            <p:cNvPr id="41" name="フローチャート: 判断 40">
              <a:extLst>
                <a:ext uri="{FF2B5EF4-FFF2-40B4-BE49-F238E27FC236}">
                  <a16:creationId xmlns:a16="http://schemas.microsoft.com/office/drawing/2014/main" id="{7BEC68BC-D09E-0BC4-5F5E-3A831B085CFC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531B594-AC89-FDE1-FCA7-F2CECBCFC639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25FBDE02-0921-BE59-5CCB-C04D80CD4E21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2FC4D69-4F22-49D1-D1BD-2C48182C6CEC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AAD85A0-6283-F1EB-8223-5F296FC0D9B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428CDB9-D089-94F7-468B-2EBBEA01B61A}"/>
              </a:ext>
            </a:extLst>
          </p:cNvPr>
          <p:cNvGrpSpPr/>
          <p:nvPr/>
        </p:nvGrpSpPr>
        <p:grpSpPr>
          <a:xfrm>
            <a:off x="4191631" y="4389787"/>
            <a:ext cx="1423618" cy="1038691"/>
            <a:chOff x="660191" y="3266979"/>
            <a:chExt cx="1423618" cy="1038691"/>
          </a:xfrm>
        </p:grpSpPr>
        <p:sp>
          <p:nvSpPr>
            <p:cNvPr id="47" name="フローチャート: 判断 46">
              <a:extLst>
                <a:ext uri="{FF2B5EF4-FFF2-40B4-BE49-F238E27FC236}">
                  <a16:creationId xmlns:a16="http://schemas.microsoft.com/office/drawing/2014/main" id="{2ED6EFE7-9D36-032A-809E-0E48C478A8E3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☆</a:t>
              </a:r>
              <a:endParaRPr kumimoji="1" lang="en-US" altLang="ja-JP" sz="2000" dirty="0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AB39D71-1B7E-6A7D-3724-CD94389C431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CF0AAC6-1E9F-BDE4-7B8E-446B81176E05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E27D718-016B-03F6-BD64-22D72EC64732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937EE7C-3CB5-C7ED-748C-92D76A3352A9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A6C9751-FD13-48A8-6FA1-597F938F4E71}"/>
              </a:ext>
            </a:extLst>
          </p:cNvPr>
          <p:cNvGrpSpPr/>
          <p:nvPr/>
        </p:nvGrpSpPr>
        <p:grpSpPr>
          <a:xfrm>
            <a:off x="4191631" y="5578491"/>
            <a:ext cx="1423618" cy="1038691"/>
            <a:chOff x="660191" y="3266979"/>
            <a:chExt cx="1423618" cy="1038691"/>
          </a:xfrm>
        </p:grpSpPr>
        <p:sp>
          <p:nvSpPr>
            <p:cNvPr id="53" name="フローチャート: 判断 52">
              <a:extLst>
                <a:ext uri="{FF2B5EF4-FFF2-40B4-BE49-F238E27FC236}">
                  <a16:creationId xmlns:a16="http://schemas.microsoft.com/office/drawing/2014/main" id="{32867B58-2B33-3A3F-FF79-B1B79C3BF77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D4FA88BB-8C7B-7E52-BEBA-1628B801CA3C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0F8B1B4-59B1-CDC9-B8E5-CCAA06639B15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35B2C6A-DF6B-7DE2-E093-64BBADB07F92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D196328-2AA5-2BED-61F4-DE41976235C6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1112D9F-0A91-9E1F-2097-5D8A87389533}"/>
              </a:ext>
            </a:extLst>
          </p:cNvPr>
          <p:cNvSpPr txBox="1"/>
          <p:nvPr/>
        </p:nvSpPr>
        <p:spPr>
          <a:xfrm>
            <a:off x="1506524" y="1106241"/>
            <a:ext cx="1705916" cy="5488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ja-JP" sz="2400" dirty="0"/>
              <a:t>go</a:t>
            </a:r>
          </a:p>
          <a:p>
            <a:pPr>
              <a:lnSpc>
                <a:spcPct val="250000"/>
              </a:lnSpc>
            </a:pPr>
            <a:r>
              <a:rPr lang="en-US" altLang="ja-JP" sz="2400" dirty="0"/>
              <a:t>right</a:t>
            </a:r>
          </a:p>
          <a:p>
            <a:pPr>
              <a:lnSpc>
                <a:spcPct val="250000"/>
              </a:lnSpc>
            </a:pPr>
            <a:r>
              <a:rPr kumimoji="1" lang="en-US" altLang="ja-JP" sz="2400" dirty="0"/>
              <a:t>left</a:t>
            </a:r>
          </a:p>
          <a:p>
            <a:pPr>
              <a:lnSpc>
                <a:spcPct val="250000"/>
              </a:lnSpc>
            </a:pPr>
            <a:r>
              <a:rPr lang="en-US" altLang="ja-JP" sz="2400" dirty="0"/>
              <a:t>put</a:t>
            </a:r>
          </a:p>
          <a:p>
            <a:pPr>
              <a:lnSpc>
                <a:spcPct val="250000"/>
              </a:lnSpc>
            </a:pPr>
            <a:r>
              <a:rPr kumimoji="1" lang="en-US" altLang="ja-JP" sz="2400" dirty="0"/>
              <a:t>pop</a:t>
            </a:r>
          </a:p>
          <a:p>
            <a:pPr>
              <a:lnSpc>
                <a:spcPct val="250000"/>
              </a:lnSpc>
            </a:pPr>
            <a:r>
              <a:rPr kumimoji="1" lang="en-US" altLang="ja-JP" sz="2400" dirty="0" err="1"/>
              <a:t>break_wall</a:t>
            </a:r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21CD110-5A7E-D447-C5CE-F5731D439F7F}"/>
              </a:ext>
            </a:extLst>
          </p:cNvPr>
          <p:cNvSpPr txBox="1"/>
          <p:nvPr/>
        </p:nvSpPr>
        <p:spPr>
          <a:xfrm>
            <a:off x="5820902" y="1994540"/>
            <a:ext cx="2351926" cy="4247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ja-JP" sz="2400" dirty="0" err="1"/>
              <a:t>if_marker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if_front_marker</a:t>
            </a:r>
            <a:endParaRPr kumimoji="1"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lang="en-US" altLang="ja-JP" sz="2400" dirty="0" err="1"/>
              <a:t>if_star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kumimoji="1"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if_wall</a:t>
            </a:r>
            <a:endParaRPr kumimoji="1" lang="ja-JP" altLang="en-US" sz="24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F5858FF-A2D6-D23E-E247-4F433769F77E}"/>
              </a:ext>
            </a:extLst>
          </p:cNvPr>
          <p:cNvSpPr txBox="1"/>
          <p:nvPr/>
        </p:nvSpPr>
        <p:spPr>
          <a:xfrm>
            <a:off x="10405002" y="1994540"/>
            <a:ext cx="1319592" cy="4247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ja-JP" sz="2400" dirty="0" err="1"/>
              <a:t>if_north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</a:t>
            </a:r>
            <a:r>
              <a:rPr lang="en-US" altLang="ja-JP" sz="2400" dirty="0" err="1"/>
              <a:t>south</a:t>
            </a:r>
            <a:endParaRPr kumimoji="1"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lang="en-US" altLang="ja-JP" sz="2400" dirty="0" err="1"/>
              <a:t>if_east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kumimoji="1"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</a:t>
            </a:r>
            <a:r>
              <a:rPr lang="en-US" altLang="ja-JP" sz="2400" dirty="0" err="1"/>
              <a:t>west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71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717481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Step3. </a:t>
            </a:r>
            <a:r>
              <a:rPr lang="ja-JP" altLang="en-US" dirty="0"/>
              <a:t>開始コマンドを指定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07" y="1690688"/>
            <a:ext cx="6455172" cy="444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以下のスクリプトで開始コマンドを指定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 dirty="0"/>
              <a:t>「</a:t>
            </a:r>
            <a:r>
              <a:rPr lang="en-US" altLang="ja-JP" sz="2400" b="1" dirty="0"/>
              <a:t>0,start,</a:t>
            </a:r>
            <a:r>
              <a:rPr lang="ja-JP" altLang="en-US" sz="2400" b="1" dirty="0"/>
              <a:t>開始コマンドの</a:t>
            </a:r>
            <a:r>
              <a:rPr lang="en-US" altLang="ja-JP" sz="2400" b="1" dirty="0"/>
              <a:t>ID,0</a:t>
            </a:r>
            <a:r>
              <a:rPr lang="ja-JP" altLang="en-US" sz="2400" b="1" dirty="0"/>
              <a:t>」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今回の場合、</a:t>
            </a:r>
            <a:r>
              <a:rPr lang="en-US" altLang="ja-JP" sz="2400" dirty="0"/>
              <a:t> 0,start,1,0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5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717481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Step4. </a:t>
            </a:r>
            <a:r>
              <a:rPr lang="ja-JP" altLang="en-US" dirty="0"/>
              <a:t>完成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817" y="1393794"/>
            <a:ext cx="5089164" cy="5335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 err="1"/>
              <a:t>ID,command,next_ID_yes,next_ID_no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0,start,1,0</a:t>
            </a:r>
          </a:p>
          <a:p>
            <a:pPr marL="0" indent="0">
              <a:buNone/>
            </a:pPr>
            <a:r>
              <a:rPr lang="en-US" altLang="ja-JP" sz="2400" dirty="0"/>
              <a:t>1,if_wall,2,3</a:t>
            </a:r>
          </a:p>
          <a:p>
            <a:pPr marL="0" indent="0">
              <a:buNone/>
            </a:pPr>
            <a:r>
              <a:rPr lang="en-US" altLang="ja-JP" sz="2400" dirty="0"/>
              <a:t>2,left,1,0</a:t>
            </a:r>
          </a:p>
          <a:p>
            <a:pPr marL="0" indent="0">
              <a:buNone/>
            </a:pPr>
            <a:r>
              <a:rPr lang="en-US" altLang="ja-JP" sz="2400" dirty="0"/>
              <a:t>3,go,4,0</a:t>
            </a:r>
          </a:p>
          <a:p>
            <a:pPr marL="0" indent="0">
              <a:buNone/>
            </a:pPr>
            <a:r>
              <a:rPr lang="en-US" altLang="ja-JP" sz="2400" dirty="0"/>
              <a:t>4,left,5,0</a:t>
            </a:r>
          </a:p>
          <a:p>
            <a:pPr marL="0" indent="0">
              <a:buNone/>
            </a:pPr>
            <a:r>
              <a:rPr lang="en-US" altLang="ja-JP" sz="2400" dirty="0"/>
              <a:t>5,if_wall,6,7</a:t>
            </a:r>
          </a:p>
          <a:p>
            <a:pPr marL="0" indent="0">
              <a:buNone/>
            </a:pPr>
            <a:r>
              <a:rPr lang="en-US" altLang="ja-JP" sz="2400" dirty="0"/>
              <a:t>6,left,8,0</a:t>
            </a:r>
          </a:p>
          <a:p>
            <a:pPr marL="0" indent="0">
              <a:buNone/>
            </a:pPr>
            <a:r>
              <a:rPr lang="en-US" altLang="ja-JP" sz="2400" dirty="0"/>
              <a:t>8,left,1,0</a:t>
            </a:r>
          </a:p>
          <a:p>
            <a:pPr marL="0" indent="0">
              <a:buNone/>
            </a:pPr>
            <a:r>
              <a:rPr lang="en-US" altLang="ja-JP" sz="2400" dirty="0"/>
              <a:t>7,go,9,0</a:t>
            </a:r>
          </a:p>
          <a:p>
            <a:pPr marL="0" indent="0">
              <a:buNone/>
            </a:pPr>
            <a:r>
              <a:rPr lang="en-US" altLang="ja-JP" sz="2400" dirty="0"/>
              <a:t>9,left,10,0</a:t>
            </a:r>
          </a:p>
          <a:p>
            <a:pPr marL="0" indent="0">
              <a:buNone/>
            </a:pPr>
            <a:r>
              <a:rPr lang="en-US" altLang="ja-JP" sz="2400" dirty="0"/>
              <a:t>10,left,11,0</a:t>
            </a:r>
          </a:p>
          <a:p>
            <a:pPr marL="0" indent="0">
              <a:buNone/>
            </a:pPr>
            <a:r>
              <a:rPr lang="en-US" altLang="ja-JP" sz="2400" dirty="0"/>
              <a:t>11,go,1,0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F6A8382-7A90-E1E4-A1FB-D0632DF5D6E7}"/>
              </a:ext>
            </a:extLst>
          </p:cNvPr>
          <p:cNvSpPr/>
          <p:nvPr/>
        </p:nvSpPr>
        <p:spPr>
          <a:xfrm>
            <a:off x="4473338" y="3130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270BDEA7-6873-58B4-7413-79674F873C43}"/>
              </a:ext>
            </a:extLst>
          </p:cNvPr>
          <p:cNvSpPr txBox="1">
            <a:spLocks/>
          </p:cNvSpPr>
          <p:nvPr/>
        </p:nvSpPr>
        <p:spPr>
          <a:xfrm>
            <a:off x="7944737" y="6191828"/>
            <a:ext cx="4012708" cy="4241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※1</a:t>
            </a:r>
            <a:r>
              <a:rPr lang="ja-JP" altLang="en-US" sz="2400" dirty="0"/>
              <a:t>行目の内容は無視される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7869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826" y="157865"/>
            <a:ext cx="717481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これも有効な表し方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817" y="1393794"/>
            <a:ext cx="5089164" cy="5335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 err="1"/>
              <a:t>ID,command,next_ID_yes,next_ID_no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0,start,100,0</a:t>
            </a:r>
          </a:p>
          <a:p>
            <a:pPr marL="0" indent="0">
              <a:buNone/>
            </a:pPr>
            <a:r>
              <a:rPr lang="en-US" altLang="ja-JP" sz="2400" dirty="0"/>
              <a:t>100,if_wall,111,101</a:t>
            </a:r>
          </a:p>
          <a:p>
            <a:pPr marL="0" indent="0">
              <a:buNone/>
            </a:pPr>
            <a:r>
              <a:rPr lang="en-US" altLang="ja-JP" sz="2400" dirty="0"/>
              <a:t>111,left,100,0</a:t>
            </a:r>
          </a:p>
          <a:p>
            <a:pPr marL="0" indent="0">
              <a:buNone/>
            </a:pPr>
            <a:r>
              <a:rPr lang="en-US" altLang="ja-JP" sz="2400" dirty="0"/>
              <a:t>101,go,102,0</a:t>
            </a:r>
          </a:p>
          <a:p>
            <a:pPr marL="0" indent="0">
              <a:buNone/>
            </a:pPr>
            <a:r>
              <a:rPr lang="en-US" altLang="ja-JP" sz="2400" dirty="0"/>
              <a:t>102,left,200,0</a:t>
            </a:r>
          </a:p>
          <a:p>
            <a:pPr marL="0" indent="0">
              <a:buNone/>
            </a:pPr>
            <a:r>
              <a:rPr lang="en-US" altLang="ja-JP" sz="2400" dirty="0"/>
              <a:t>200,if_wall,211,201</a:t>
            </a:r>
          </a:p>
          <a:p>
            <a:pPr marL="0" indent="0">
              <a:buNone/>
            </a:pPr>
            <a:r>
              <a:rPr lang="en-US" altLang="ja-JP" sz="2400" dirty="0"/>
              <a:t>211,left,212,0</a:t>
            </a:r>
          </a:p>
          <a:p>
            <a:pPr marL="0" indent="0">
              <a:buNone/>
            </a:pPr>
            <a:r>
              <a:rPr lang="en-US" altLang="ja-JP" sz="2400" dirty="0"/>
              <a:t>212,left,100,0</a:t>
            </a:r>
          </a:p>
          <a:p>
            <a:pPr marL="0" indent="0">
              <a:buNone/>
            </a:pPr>
            <a:r>
              <a:rPr lang="en-US" altLang="ja-JP" sz="2400" dirty="0"/>
              <a:t>201,go,202,0</a:t>
            </a:r>
          </a:p>
          <a:p>
            <a:pPr marL="0" indent="0">
              <a:buNone/>
            </a:pPr>
            <a:r>
              <a:rPr lang="en-US" altLang="ja-JP" sz="2400" dirty="0"/>
              <a:t>202,left,203,0</a:t>
            </a:r>
          </a:p>
          <a:p>
            <a:pPr marL="0" indent="0">
              <a:buNone/>
            </a:pPr>
            <a:r>
              <a:rPr lang="en-US" altLang="ja-JP" sz="2400" dirty="0"/>
              <a:t>203,left,204,0</a:t>
            </a:r>
          </a:p>
          <a:p>
            <a:pPr marL="0" indent="0">
              <a:buNone/>
            </a:pPr>
            <a:r>
              <a:rPr lang="en-US" altLang="ja-JP" sz="2400" dirty="0"/>
              <a:t>204,go,100,0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壁</a:t>
              </a:r>
              <a:endParaRPr kumimoji="1" lang="en-US" altLang="ja-JP" sz="1600" dirty="0"/>
            </a:p>
            <a:p>
              <a:pPr algn="ctr"/>
              <a:r>
                <a:rPr kumimoji="1" lang="en-US" altLang="ja-JP" sz="1600" dirty="0"/>
                <a:t>100</a:t>
              </a:r>
              <a:endParaRPr kumimoji="1" lang="ja-JP" altLang="en-US" sz="16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111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101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102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壁</a:t>
              </a:r>
              <a:endParaRPr kumimoji="1" lang="en-US" altLang="ja-JP" sz="1600" dirty="0"/>
            </a:p>
            <a:p>
              <a:pPr algn="ctr"/>
              <a:r>
                <a:rPr kumimoji="1" lang="en-US" altLang="ja-JP" sz="1600" dirty="0"/>
                <a:t>200</a:t>
              </a:r>
              <a:endParaRPr kumimoji="1" lang="ja-JP" altLang="en-US" sz="16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211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201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212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202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203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204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F6A8382-7A90-E1E4-A1FB-D0632DF5D6E7}"/>
              </a:ext>
            </a:extLst>
          </p:cNvPr>
          <p:cNvSpPr/>
          <p:nvPr/>
        </p:nvSpPr>
        <p:spPr>
          <a:xfrm>
            <a:off x="4473338" y="3130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E8A2D60F-2E2E-DE88-47F5-3AA37BF0C424}"/>
              </a:ext>
            </a:extLst>
          </p:cNvPr>
          <p:cNvSpPr/>
          <p:nvPr/>
        </p:nvSpPr>
        <p:spPr>
          <a:xfrm>
            <a:off x="2480905" y="2473133"/>
            <a:ext cx="1180730" cy="2317072"/>
          </a:xfrm>
          <a:custGeom>
            <a:avLst/>
            <a:gdLst>
              <a:gd name="connsiteX0" fmla="*/ 0 w 1180730"/>
              <a:gd name="connsiteY0" fmla="*/ 2317072 h 2317072"/>
              <a:gd name="connsiteX1" fmla="*/ 426128 w 1180730"/>
              <a:gd name="connsiteY1" fmla="*/ 2317072 h 2317072"/>
              <a:gd name="connsiteX2" fmla="*/ 426128 w 1180730"/>
              <a:gd name="connsiteY2" fmla="*/ 0 h 2317072"/>
              <a:gd name="connsiteX3" fmla="*/ 1180730 w 1180730"/>
              <a:gd name="connsiteY3" fmla="*/ 0 h 23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30" h="2317072">
                <a:moveTo>
                  <a:pt x="0" y="2317072"/>
                </a:moveTo>
                <a:lnTo>
                  <a:pt x="426128" y="2317072"/>
                </a:lnTo>
                <a:lnTo>
                  <a:pt x="426128" y="0"/>
                </a:lnTo>
                <a:lnTo>
                  <a:pt x="118073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885A51-4B1B-95C2-6F8C-FAA47A0F4D90}"/>
              </a:ext>
            </a:extLst>
          </p:cNvPr>
          <p:cNvGrpSpPr/>
          <p:nvPr/>
        </p:nvGrpSpPr>
        <p:grpSpPr>
          <a:xfrm>
            <a:off x="950056" y="2773075"/>
            <a:ext cx="1423618" cy="1283971"/>
            <a:chOff x="660191" y="3266979"/>
            <a:chExt cx="1423618" cy="1283971"/>
          </a:xfrm>
        </p:grpSpPr>
        <p:sp>
          <p:nvSpPr>
            <p:cNvPr id="9" name="フローチャート: 判断 8">
              <a:extLst>
                <a:ext uri="{FF2B5EF4-FFF2-40B4-BE49-F238E27FC236}">
                  <a16:creationId xmlns:a16="http://schemas.microsoft.com/office/drawing/2014/main" id="{4D7489AD-5159-26F4-661C-49D5371F57E3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2</a:t>
              </a:r>
              <a:endParaRPr kumimoji="1" lang="ja-JP" altLang="en-US" sz="2000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9AF1856-B2F1-31D0-A3B8-1D0FB091223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CB53D024-3208-14C7-786E-68621E73CD46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02C144-0E83-6354-8F58-2787591DCAEC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8F66446-D752-C10E-B57A-16013DACD6F2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EFD219-3E5D-7F59-0DC7-B9B7DD92DAE3}"/>
              </a:ext>
            </a:extLst>
          </p:cNvPr>
          <p:cNvSpPr/>
          <p:nvPr/>
        </p:nvSpPr>
        <p:spPr>
          <a:xfrm>
            <a:off x="2007408" y="445594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3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AB82A8-92AA-9925-BC2C-C4B697796039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>
            <a:off x="1476574" y="2419174"/>
            <a:ext cx="0" cy="35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4D022DC-9CA6-A12A-8C4D-0D74AC34016F}"/>
              </a:ext>
            </a:extLst>
          </p:cNvPr>
          <p:cNvSpPr/>
          <p:nvPr/>
        </p:nvSpPr>
        <p:spPr>
          <a:xfrm>
            <a:off x="1128064" y="171523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右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CF7636-D963-36F3-4289-64EB5246651F}"/>
              </a:ext>
            </a:extLst>
          </p:cNvPr>
          <p:cNvSpPr/>
          <p:nvPr/>
        </p:nvSpPr>
        <p:spPr>
          <a:xfrm>
            <a:off x="4196314" y="4459089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3CD91EE-7FAB-B652-D313-847C854646AF}"/>
              </a:ext>
            </a:extLst>
          </p:cNvPr>
          <p:cNvSpPr/>
          <p:nvPr/>
        </p:nvSpPr>
        <p:spPr>
          <a:xfrm>
            <a:off x="4196313" y="5305395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6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36BCFF5-E375-24DA-6D88-30DD282B8495}"/>
              </a:ext>
            </a:extLst>
          </p:cNvPr>
          <p:cNvSpPr/>
          <p:nvPr/>
        </p:nvSpPr>
        <p:spPr>
          <a:xfrm>
            <a:off x="1128064" y="5307962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5565F3A-CD8C-7E81-CFF7-B8EB68535864}"/>
              </a:ext>
            </a:extLst>
          </p:cNvPr>
          <p:cNvGrpSpPr/>
          <p:nvPr/>
        </p:nvGrpSpPr>
        <p:grpSpPr>
          <a:xfrm>
            <a:off x="933590" y="3546506"/>
            <a:ext cx="1411353" cy="1761456"/>
            <a:chOff x="648266" y="3102672"/>
            <a:chExt cx="1411353" cy="1761456"/>
          </a:xfrm>
        </p:grpSpPr>
        <p:sp>
          <p:nvSpPr>
            <p:cNvPr id="51" name="フローチャート: 判断 50">
              <a:extLst>
                <a:ext uri="{FF2B5EF4-FFF2-40B4-BE49-F238E27FC236}">
                  <a16:creationId xmlns:a16="http://schemas.microsoft.com/office/drawing/2014/main" id="{6529A329-F4C5-EF01-DD17-7979CBAF0812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8</a:t>
              </a:r>
              <a:endParaRPr kumimoji="1" lang="ja-JP" altLang="en-US" sz="1400" dirty="0"/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E34FA8B-FABD-ED55-50AB-3455CA8A4615}"/>
                </a:ext>
              </a:extLst>
            </p:cNvPr>
            <p:cNvCxnSpPr>
              <a:cxnSpLocks/>
              <a:stCxn id="51" idx="2"/>
              <a:endCxn id="49" idx="0"/>
            </p:cNvCxnSpPr>
            <p:nvPr/>
          </p:nvCxnSpPr>
          <p:spPr>
            <a:xfrm>
              <a:off x="1186709" y="3970918"/>
              <a:ext cx="4541" cy="8932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D217E733-651F-6B5F-E636-982699819954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9314DA8-DB4E-8A7B-6967-129A287C3AD4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DBED5AC-7C06-32A8-A8D6-906B27DEF51A}"/>
                </a:ext>
              </a:extLst>
            </p:cNvPr>
            <p:cNvSpPr txBox="1"/>
            <p:nvPr/>
          </p:nvSpPr>
          <p:spPr>
            <a:xfrm>
              <a:off x="648266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C21EB38C-B783-E17B-80AB-F8517BBCF2C5}"/>
              </a:ext>
            </a:extLst>
          </p:cNvPr>
          <p:cNvGrpSpPr/>
          <p:nvPr/>
        </p:nvGrpSpPr>
        <p:grpSpPr>
          <a:xfrm>
            <a:off x="3138431" y="2773075"/>
            <a:ext cx="1423618" cy="1283971"/>
            <a:chOff x="660191" y="3266979"/>
            <a:chExt cx="1423618" cy="1283971"/>
          </a:xfrm>
        </p:grpSpPr>
        <p:sp>
          <p:nvSpPr>
            <p:cNvPr id="58" name="フローチャート: 判断 57">
              <a:extLst>
                <a:ext uri="{FF2B5EF4-FFF2-40B4-BE49-F238E27FC236}">
                  <a16:creationId xmlns:a16="http://schemas.microsoft.com/office/drawing/2014/main" id="{E9E91CC6-0EA4-ACE0-1E3F-65C99069D79D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4</a:t>
              </a:r>
              <a:endParaRPr kumimoji="1" lang="ja-JP" altLang="en-US" sz="2000" dirty="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5B4CD891-2DD7-9B0B-39EA-4F81C038732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B753B7AB-BD85-F6A5-2384-AEFBE9335EA1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701F7F6-D0E4-972E-AEC4-15177F1CB46C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A15E492-8455-8CD2-2D3B-C9859B411D43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8AF6556-888C-FB71-3BD6-397D7C4894AE}"/>
              </a:ext>
            </a:extLst>
          </p:cNvPr>
          <p:cNvCxnSpPr>
            <a:cxnSpLocks/>
            <a:stCxn id="71" idx="3"/>
            <a:endCxn id="58" idx="0"/>
          </p:cNvCxnSpPr>
          <p:nvPr/>
        </p:nvCxnSpPr>
        <p:spPr>
          <a:xfrm>
            <a:off x="3661635" y="2473133"/>
            <a:ext cx="3314" cy="29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FB3DE0A-C323-CD2B-0BF3-A56BAB47B262}"/>
              </a:ext>
            </a:extLst>
          </p:cNvPr>
          <p:cNvGrpSpPr/>
          <p:nvPr/>
        </p:nvGrpSpPr>
        <p:grpSpPr>
          <a:xfrm>
            <a:off x="3133890" y="3546506"/>
            <a:ext cx="1399428" cy="1167481"/>
            <a:chOff x="660191" y="3102672"/>
            <a:chExt cx="1399428" cy="1167481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C12646D-E35C-F695-4541-D8D747C79881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  <p:sp>
          <p:nvSpPr>
            <p:cNvPr id="66" name="フローチャート: 判断 65">
              <a:extLst>
                <a:ext uri="{FF2B5EF4-FFF2-40B4-BE49-F238E27FC236}">
                  <a16:creationId xmlns:a16="http://schemas.microsoft.com/office/drawing/2014/main" id="{54F48C05-3D49-B90D-B855-DD89C5761D58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9</a:t>
              </a:r>
              <a:endParaRPr kumimoji="1" lang="ja-JP" altLang="en-US" sz="1400" dirty="0"/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:a16="http://schemas.microsoft.com/office/drawing/2014/main" id="{DEE6519D-9A8E-F616-10D1-0E36A232C7D7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E866E0A-A697-9152-B468-D322E7A08966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</p:grp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B6E9BF2-4A65-C933-F716-6DD0F0E0BEB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4544823" y="5163028"/>
            <a:ext cx="1" cy="142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75FD85B9-7FFB-6F99-C22F-AD3B3B543300}"/>
              </a:ext>
            </a:extLst>
          </p:cNvPr>
          <p:cNvSpPr/>
          <p:nvPr/>
        </p:nvSpPr>
        <p:spPr>
          <a:xfrm rot="5400000">
            <a:off x="2233441" y="4025722"/>
            <a:ext cx="1038691" cy="1855407"/>
          </a:xfrm>
          <a:custGeom>
            <a:avLst/>
            <a:gdLst>
              <a:gd name="connsiteX0" fmla="*/ 0 w 363984"/>
              <a:gd name="connsiteY0" fmla="*/ 0 h 683580"/>
              <a:gd name="connsiteX1" fmla="*/ 363984 w 363984"/>
              <a:gd name="connsiteY1" fmla="*/ 0 h 683580"/>
              <a:gd name="connsiteX2" fmla="*/ 363984 w 363984"/>
              <a:gd name="connsiteY2" fmla="*/ 683580 h 68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683580">
                <a:moveTo>
                  <a:pt x="0" y="0"/>
                </a:moveTo>
                <a:lnTo>
                  <a:pt x="363984" y="0"/>
                </a:lnTo>
                <a:lnTo>
                  <a:pt x="363984" y="68358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7A4DE8A-BCAA-D1A1-7DE6-7D27A8E2932C}"/>
              </a:ext>
            </a:extLst>
          </p:cNvPr>
          <p:cNvCxnSpPr>
            <a:cxnSpLocks/>
            <a:stCxn id="47" idx="2"/>
            <a:endCxn id="49" idx="3"/>
          </p:cNvCxnSpPr>
          <p:nvPr/>
        </p:nvCxnSpPr>
        <p:spPr>
          <a:xfrm flipH="1">
            <a:off x="1825083" y="5657365"/>
            <a:ext cx="2371230" cy="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FE7DB213-2F47-A705-0B00-1BE5E987437C}"/>
              </a:ext>
            </a:extLst>
          </p:cNvPr>
          <p:cNvSpPr/>
          <p:nvPr/>
        </p:nvSpPr>
        <p:spPr>
          <a:xfrm>
            <a:off x="572816" y="2061819"/>
            <a:ext cx="541105" cy="3595546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291219 w 306846"/>
              <a:gd name="connsiteY0" fmla="*/ 823944 h 823944"/>
              <a:gd name="connsiteX1" fmla="*/ 0 w 306846"/>
              <a:gd name="connsiteY1" fmla="*/ 816746 h 823944"/>
              <a:gd name="connsiteX2" fmla="*/ 0 w 306846"/>
              <a:gd name="connsiteY2" fmla="*/ 0 h 823944"/>
              <a:gd name="connsiteX3" fmla="*/ 306846 w 306846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46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30684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E22E69-B2B1-9258-2480-E9E7B82615A7}"/>
              </a:ext>
            </a:extLst>
          </p:cNvPr>
          <p:cNvSpPr txBox="1"/>
          <p:nvPr/>
        </p:nvSpPr>
        <p:spPr>
          <a:xfrm>
            <a:off x="6265313" y="2473133"/>
            <a:ext cx="42812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ID,command,next_ID_yes,next_ID_no</a:t>
            </a:r>
          </a:p>
          <a:p>
            <a:r>
              <a:rPr lang="ja-JP" altLang="en-US" dirty="0"/>
              <a:t>0,start,1,0</a:t>
            </a:r>
          </a:p>
          <a:p>
            <a:r>
              <a:rPr lang="ja-JP" altLang="en-US" dirty="0"/>
              <a:t>1,right,2,0</a:t>
            </a:r>
          </a:p>
          <a:p>
            <a:r>
              <a:rPr lang="ja-JP" altLang="en-US" dirty="0"/>
              <a:t>2,if_wall,3,8</a:t>
            </a:r>
          </a:p>
          <a:p>
            <a:r>
              <a:rPr lang="ja-JP" altLang="en-US" dirty="0"/>
              <a:t>3,left,4,0</a:t>
            </a:r>
          </a:p>
          <a:p>
            <a:r>
              <a:rPr lang="ja-JP" altLang="en-US" dirty="0"/>
              <a:t>4,if_wall,5,9</a:t>
            </a:r>
          </a:p>
          <a:p>
            <a:r>
              <a:rPr lang="ja-JP" altLang="en-US" dirty="0"/>
              <a:t>5,left,6,0</a:t>
            </a:r>
          </a:p>
          <a:p>
            <a:r>
              <a:rPr lang="ja-JP" altLang="en-US" dirty="0"/>
              <a:t>6,put,7,0</a:t>
            </a:r>
          </a:p>
          <a:p>
            <a:r>
              <a:rPr lang="ja-JP" altLang="en-US" dirty="0"/>
              <a:t>7,go,1,0</a:t>
            </a:r>
          </a:p>
          <a:p>
            <a:r>
              <a:rPr lang="ja-JP" altLang="en-US" dirty="0"/>
              <a:t>8,if_front_marker,3,7</a:t>
            </a:r>
          </a:p>
          <a:p>
            <a:r>
              <a:rPr lang="ja-JP" altLang="en-US" dirty="0"/>
              <a:t>9,if_front_marker,5,7</a:t>
            </a: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DBE53F7-ACDE-1131-16C7-7D93343B20EA}"/>
              </a:ext>
            </a:extLst>
          </p:cNvPr>
          <p:cNvSpPr/>
          <p:nvPr/>
        </p:nvSpPr>
        <p:spPr>
          <a:xfrm>
            <a:off x="5079399" y="34312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タイトル 1">
            <a:extLst>
              <a:ext uri="{FF2B5EF4-FFF2-40B4-BE49-F238E27FC236}">
                <a16:creationId xmlns:a16="http://schemas.microsoft.com/office/drawing/2014/main" id="{F3BD66BB-C1B9-ECE8-BB80-2F7BC8EB1E75}"/>
              </a:ext>
            </a:extLst>
          </p:cNvPr>
          <p:cNvSpPr txBox="1">
            <a:spLocks/>
          </p:cNvSpPr>
          <p:nvPr/>
        </p:nvSpPr>
        <p:spPr>
          <a:xfrm>
            <a:off x="440028" y="129508"/>
            <a:ext cx="10510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他の例　実行ファイル</a:t>
            </a:r>
            <a:r>
              <a:rPr lang="en-US" altLang="ja-JP" dirty="0"/>
              <a:t>/code2.txt</a:t>
            </a:r>
            <a:r>
              <a:rPr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6563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637</Words>
  <Application>Microsoft Office PowerPoint</Application>
  <PresentationFormat>ワイド画面</PresentationFormat>
  <Paragraphs>277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フローチャートから スクリプト言語への変換方法</vt:lpstr>
      <vt:lpstr>Step1. フローチャートの全コマンドに個別のIDを振る</vt:lpstr>
      <vt:lpstr>Step2. 各コマンドごとに 1行のスクリプトへ変換</vt:lpstr>
      <vt:lpstr>コマンド名一覧</vt:lpstr>
      <vt:lpstr>Step3. 開始コマンドを指定</vt:lpstr>
      <vt:lpstr>Step4. 完成</vt:lpstr>
      <vt:lpstr>これも有効な表し方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コピペして使ってね！　自作してもOK</dc:title>
  <dc:creator>木村 武龍</dc:creator>
  <cp:lastModifiedBy>木村 武龍</cp:lastModifiedBy>
  <cp:revision>3</cp:revision>
  <dcterms:created xsi:type="dcterms:W3CDTF">2021-08-02T15:17:50Z</dcterms:created>
  <dcterms:modified xsi:type="dcterms:W3CDTF">2022-12-08T20:44:26Z</dcterms:modified>
</cp:coreProperties>
</file>