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64" r:id="rId14"/>
    <p:sldId id="278" r:id="rId15"/>
    <p:sldId id="279" r:id="rId16"/>
    <p:sldId id="270" r:id="rId17"/>
    <p:sldId id="271" r:id="rId18"/>
    <p:sldId id="272" r:id="rId19"/>
    <p:sldId id="273" r:id="rId20"/>
    <p:sldId id="275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53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2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89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7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23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4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8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4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7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63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3616-4F7C-408B-9289-3A2A6E104ED7}" type="datetimeFigureOut">
              <a:rPr kumimoji="1" lang="ja-JP" altLang="en-US" smtClean="0"/>
              <a:t>2022/12/9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0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122362"/>
            <a:ext cx="12192000" cy="3040563"/>
          </a:xfrm>
        </p:spPr>
        <p:txBody>
          <a:bodyPr/>
          <a:lstStyle/>
          <a:p>
            <a:r>
              <a:rPr lang="ja-JP" altLang="en-US" dirty="0"/>
              <a:t>迷路探査ゲーム</a:t>
            </a:r>
            <a:br>
              <a:rPr lang="en-US" altLang="ja-JP" dirty="0"/>
            </a:br>
            <a:r>
              <a:rPr lang="en-US" altLang="ja-JP" dirty="0"/>
              <a:t>~</a:t>
            </a:r>
            <a:r>
              <a:rPr lang="ja-JP" altLang="en-US" dirty="0"/>
              <a:t>ルール説明</a:t>
            </a:r>
            <a:r>
              <a:rPr lang="en-US" altLang="ja-JP" dirty="0"/>
              <a:t>~</a:t>
            </a:r>
            <a:r>
              <a:rPr lang="ja-JP" altLang="en-US" dirty="0"/>
              <a:t>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0962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3739" y="1066043"/>
            <a:ext cx="8023122" cy="4351338"/>
          </a:xfrm>
        </p:spPr>
        <p:txBody>
          <a:bodyPr/>
          <a:lstStyle/>
          <a:p>
            <a:r>
              <a:rPr lang="ja-JP" altLang="en-US" dirty="0"/>
              <a:t>向かう☆</a:t>
            </a:r>
            <a:r>
              <a:rPr kumimoji="1" lang="ja-JP" altLang="en-US" dirty="0"/>
              <a:t>マスごとにアルゴリズムを変えれる</a:t>
            </a:r>
            <a:endParaRPr kumimoji="1"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58645" y="2344993"/>
            <a:ext cx="3052917" cy="4150025"/>
            <a:chOff x="8288594" y="2654709"/>
            <a:chExt cx="3052917" cy="4150025"/>
          </a:xfrm>
        </p:grpSpPr>
        <p:sp>
          <p:nvSpPr>
            <p:cNvPr id="8" name="フリーフォーム 7"/>
            <p:cNvSpPr/>
            <p:nvPr/>
          </p:nvSpPr>
          <p:spPr>
            <a:xfrm>
              <a:off x="8288594" y="2654709"/>
              <a:ext cx="1548580" cy="3878826"/>
            </a:xfrm>
            <a:custGeom>
              <a:avLst/>
              <a:gdLst>
                <a:gd name="connsiteX0" fmla="*/ 1548580 w 1548580"/>
                <a:gd name="connsiteY0" fmla="*/ 3097162 h 3878826"/>
                <a:gd name="connsiteX1" fmla="*/ 1548580 w 1548580"/>
                <a:gd name="connsiteY1" fmla="*/ 3878826 h 3878826"/>
                <a:gd name="connsiteX2" fmla="*/ 0 w 1548580"/>
                <a:gd name="connsiteY2" fmla="*/ 3878826 h 3878826"/>
                <a:gd name="connsiteX3" fmla="*/ 0 w 1548580"/>
                <a:gd name="connsiteY3" fmla="*/ 0 h 3878826"/>
                <a:gd name="connsiteX4" fmla="*/ 1519083 w 1548580"/>
                <a:gd name="connsiteY4" fmla="*/ 0 h 387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580" h="3878826">
                  <a:moveTo>
                    <a:pt x="1548580" y="3097162"/>
                  </a:moveTo>
                  <a:lnTo>
                    <a:pt x="1548580" y="3878826"/>
                  </a:lnTo>
                  <a:lnTo>
                    <a:pt x="0" y="3878826"/>
                  </a:lnTo>
                  <a:lnTo>
                    <a:pt x="0" y="0"/>
                  </a:lnTo>
                  <a:lnTo>
                    <a:pt x="1519083" y="0"/>
                  </a:lnTo>
                </a:path>
              </a:pathLst>
            </a:custGeom>
            <a:noFill/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8863781" y="4922152"/>
              <a:ext cx="2477730" cy="1882582"/>
              <a:chOff x="4515847" y="5590579"/>
              <a:chExt cx="3462693" cy="2630959"/>
            </a:xfrm>
          </p:grpSpPr>
          <p:cxnSp>
            <p:nvCxnSpPr>
              <p:cNvPr id="12" name="直線コネクタ 11"/>
              <p:cNvCxnSpPr/>
              <p:nvPr/>
            </p:nvCxnSpPr>
            <p:spPr>
              <a:xfrm flipV="1">
                <a:off x="7833544" y="6490230"/>
                <a:ext cx="0" cy="1731308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7307518" y="6515640"/>
                <a:ext cx="55621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7259047" y="5826552"/>
                <a:ext cx="7194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Yes</a:t>
                </a:r>
                <a:endParaRPr kumimoji="1" lang="ja-JP" altLang="en-US" dirty="0"/>
              </a:p>
            </p:txBody>
          </p:sp>
          <p:sp>
            <p:nvSpPr>
              <p:cNvPr id="11" name="フローチャート: 判断 10"/>
              <p:cNvSpPr/>
              <p:nvPr/>
            </p:nvSpPr>
            <p:spPr>
              <a:xfrm>
                <a:off x="4515847" y="5590579"/>
                <a:ext cx="2787446" cy="1882336"/>
              </a:xfrm>
              <a:prstGeom prst="flowChartDecision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6000" dirty="0"/>
                  <a:t>☆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4765085" y="7145673"/>
                <a:ext cx="930147" cy="817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No</a:t>
                </a:r>
                <a:endParaRPr kumimoji="1" lang="ja-JP" altLang="en-US" dirty="0"/>
              </a:p>
            </p:txBody>
          </p:sp>
        </p:grpSp>
      </p:grpSp>
      <p:grpSp>
        <p:nvGrpSpPr>
          <p:cNvPr id="34" name="グループ化 33"/>
          <p:cNvGrpSpPr/>
          <p:nvPr/>
        </p:nvGrpSpPr>
        <p:grpSpPr>
          <a:xfrm>
            <a:off x="2042829" y="1755058"/>
            <a:ext cx="1408293" cy="2831691"/>
            <a:chOff x="5626687" y="2648390"/>
            <a:chExt cx="1924657" cy="4062126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26687" y="2648390"/>
              <a:ext cx="1924657" cy="4062126"/>
              <a:chOff x="8819535" y="1217424"/>
              <a:chExt cx="2826688" cy="5965928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8819535" y="1217424"/>
                <a:ext cx="2395579" cy="5965928"/>
                <a:chOff x="4454012" y="413121"/>
                <a:chExt cx="3347885" cy="8337543"/>
              </a:xfrm>
            </p:grpSpPr>
            <p:cxnSp>
              <p:nvCxnSpPr>
                <p:cNvPr id="22" name="直線コネクタ 21"/>
                <p:cNvCxnSpPr/>
                <p:nvPr/>
              </p:nvCxnSpPr>
              <p:spPr>
                <a:xfrm flipV="1">
                  <a:off x="5849501" y="413121"/>
                  <a:ext cx="0" cy="236871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フローチャート: 判断 23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800" dirty="0"/>
                    <a:t>壁</a:t>
                  </a:r>
                  <a:endParaRPr kumimoji="1" lang="ja-JP" altLang="en-US" dirty="0"/>
                </a:p>
              </p:txBody>
            </p:sp>
            <p:cxnSp>
              <p:nvCxnSpPr>
                <p:cNvPr id="25" name="直線コネクタ 24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 flipV="1">
                  <a:off x="5843062" y="6692225"/>
                  <a:ext cx="2" cy="205843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正方形/長方形 18"/>
              <p:cNvSpPr/>
              <p:nvPr/>
            </p:nvSpPr>
            <p:spPr>
              <a:xfrm>
                <a:off x="9376580" y="4881189"/>
                <a:ext cx="883295" cy="883295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前</a:t>
                </a: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0762928" y="4822197"/>
                <a:ext cx="883295" cy="883295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右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フリーフォーム 29"/>
            <p:cNvSpPr/>
            <p:nvPr/>
          </p:nvSpPr>
          <p:spPr>
            <a:xfrm>
              <a:off x="6327058" y="5707626"/>
              <a:ext cx="958645" cy="589935"/>
            </a:xfrm>
            <a:custGeom>
              <a:avLst/>
              <a:gdLst>
                <a:gd name="connsiteX0" fmla="*/ 958645 w 958645"/>
                <a:gd name="connsiteY0" fmla="*/ 0 h 589935"/>
                <a:gd name="connsiteX1" fmla="*/ 958645 w 958645"/>
                <a:gd name="connsiteY1" fmla="*/ 589935 h 589935"/>
                <a:gd name="connsiteX2" fmla="*/ 0 w 958645"/>
                <a:gd name="connsiteY2" fmla="*/ 589935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645" h="589935">
                  <a:moveTo>
                    <a:pt x="958645" y="0"/>
                  </a:moveTo>
                  <a:lnTo>
                    <a:pt x="958645" y="589935"/>
                  </a:lnTo>
                  <a:lnTo>
                    <a:pt x="0" y="589935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右中かっこ 6"/>
          <p:cNvSpPr/>
          <p:nvPr/>
        </p:nvSpPr>
        <p:spPr>
          <a:xfrm>
            <a:off x="3288891" y="1592825"/>
            <a:ext cx="586424" cy="2935632"/>
          </a:xfrm>
          <a:prstGeom prst="rightBrace">
            <a:avLst>
              <a:gd name="adj1" fmla="val 30774"/>
              <a:gd name="adj2" fmla="val 8770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コンテンツ プレースホルダー 2"/>
          <p:cNvSpPr txBox="1">
            <a:spLocks/>
          </p:cNvSpPr>
          <p:nvPr/>
        </p:nvSpPr>
        <p:spPr>
          <a:xfrm>
            <a:off x="4084600" y="3967082"/>
            <a:ext cx="2890685" cy="111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アルゴリズム</a:t>
            </a:r>
            <a:r>
              <a:rPr lang="en-US" altLang="ja-JP" sz="2400" dirty="0"/>
              <a:t>A</a:t>
            </a:r>
          </a:p>
        </p:txBody>
      </p:sp>
      <p:sp>
        <p:nvSpPr>
          <p:cNvPr id="29" name="コンテンツ プレースホルダー 2"/>
          <p:cNvSpPr txBox="1">
            <a:spLocks/>
          </p:cNvSpPr>
          <p:nvPr/>
        </p:nvSpPr>
        <p:spPr>
          <a:xfrm>
            <a:off x="4128144" y="5744572"/>
            <a:ext cx="2606486" cy="111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アルゴリズム</a:t>
            </a:r>
            <a:r>
              <a:rPr lang="en-US" altLang="ja-JP" sz="2400" dirty="0"/>
              <a:t>B</a:t>
            </a:r>
            <a:r>
              <a:rPr lang="ja-JP" altLang="en-US" sz="2400" dirty="0"/>
              <a:t>へ</a:t>
            </a:r>
            <a:endParaRPr lang="en-US" altLang="ja-JP" sz="2400" dirty="0"/>
          </a:p>
        </p:txBody>
      </p:sp>
      <p:sp>
        <p:nvSpPr>
          <p:cNvPr id="32" name="円/楕円 31"/>
          <p:cNvSpPr/>
          <p:nvPr/>
        </p:nvSpPr>
        <p:spPr>
          <a:xfrm>
            <a:off x="2042768" y="2415379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2"/>
          <a:srcRect l="2602" t="41486" r="73883" b="9898"/>
          <a:stretch/>
        </p:blipFill>
        <p:spPr>
          <a:xfrm>
            <a:off x="7010399" y="1959430"/>
            <a:ext cx="3933371" cy="4572000"/>
          </a:xfrm>
          <a:prstGeom prst="rect">
            <a:avLst/>
          </a:prstGeom>
        </p:spPr>
      </p:pic>
      <p:sp>
        <p:nvSpPr>
          <p:cNvPr id="35" name="下矢印 34"/>
          <p:cNvSpPr/>
          <p:nvPr/>
        </p:nvSpPr>
        <p:spPr>
          <a:xfrm rot="10800000">
            <a:off x="9320858" y="4325259"/>
            <a:ext cx="709157" cy="73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2050025" y="2408122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2064539" y="2393608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050025" y="2415377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環状矢印 39"/>
          <p:cNvSpPr/>
          <p:nvPr/>
        </p:nvSpPr>
        <p:spPr>
          <a:xfrm>
            <a:off x="3061112" y="3514952"/>
            <a:ext cx="292833" cy="292833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63797" y="2920649"/>
            <a:ext cx="514833" cy="418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03169" y="2969453"/>
            <a:ext cx="476246" cy="418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45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0052 0.1115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4.16667E-7 -0.104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157 L 0.00052 0.34861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4861 L -0.06211 0.34861 C -0.0901 0.34861 -0.12448 0.25763 -0.12448 0.18449 L -0.12448 0.02037 " pathEditMode="relative" rAng="0" ptsTypes="AAAA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-3.54167E-6 4.81481E-6 " pathEditMode="relative" rAng="0" ptsTypes="AA"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0052 0.1115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044 L 0.00052 -0.2164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157 L 0.00052 0.34861 " pathEditMode="relative" rAng="0" ptsTypes="AA">
                                      <p:cBhvr>
                                        <p:cTn id="3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4861 L -0.06211 0.34861 C -0.0901 0.34861 -0.12448 0.25763 -0.12448 0.18449 L -0.12448 0.02037 " pathEditMode="relative" rAng="0" ptsTypes="AAAA">
                                      <p:cBhvr>
                                        <p:cTn id="4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-3.54167E-6 4.81481E-6 " pathEditMode="relative" rAng="0" ptsTypes="AA">
                                      <p:cBhvr>
                                        <p:cTn id="4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0052 0.11158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21644 L 0.00052 -0.3180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158 L 0.00052 0.34861 " pathEditMode="relative" rAng="0" ptsTypes="AA">
                                      <p:cBhvr>
                                        <p:cTn id="6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4861 L -0.06211 0.34861 C -0.0901 0.34861 -0.12448 0.25764 -0.12448 0.18449 L -0.12448 0.02037 " pathEditMode="relative" rAng="0" ptsTypes="AAAA">
                                      <p:cBhvr>
                                        <p:cTn id="6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"/>
                            </p:stCondLst>
                            <p:childTnLst>
                              <p:par>
                                <p:cTn id="6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-2.5E-6 -2.59259E-6 " pathEditMode="relative" rAng="0" ptsTypes="AA">
                                      <p:cBhvr>
                                        <p:cTn id="6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2813 -2.59259E-6 C 0.04076 -2.59259E-6 0.05651 0.02986 0.05651 0.0544 L 0.05651 0.10949 " pathEditMode="relative" rAng="0" ptsTypes="AAAA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1 0.10949 L 0.0017 0.34653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4746 L -0.06107 0.34746 C -0.08906 0.34746 -0.1233 0.25718 -0.1233 0.18403 L -0.1233 0.0206 " pathEditMode="relative" rAng="0" ptsTypes="AAAA">
                                      <p:cBhvr>
                                        <p:cTn id="8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"/>
                            </p:stCondLst>
                            <p:childTnLst>
                              <p:par>
                                <p:cTn id="87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83 0.01922 L -3.33333E-6 3.7037E-7 " pathEditMode="relative" rAng="0" ptsTypes="AA">
                                      <p:cBhvr>
                                        <p:cTn id="8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"/>
                            </p:stCondLst>
                            <p:childTnLst>
                              <p:par>
                                <p:cTn id="90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00052 0.11158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1806 L 0.06133 -0.3180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158 L 0.00052 0.34861 " pathEditMode="relative" rAng="0" ptsTypes="AA">
                                      <p:cBhvr>
                                        <p:cTn id="10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4745 L 0.05677 0.34745 C 0.08203 0.34745 0.11302 0.43704 0.11302 0.50926 L 0.11302 0.6713 " pathEditMode="relative" rAng="0" ptsTypes="AAAA">
                                      <p:cBhvr>
                                        <p:cTn id="10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5" grpId="0" animBg="1"/>
      <p:bldP spid="35" grpId="1" animBg="1"/>
      <p:bldP spid="35" grpId="2" animBg="1"/>
      <p:bldP spid="35" grpId="3" animBg="1"/>
      <p:bldP spid="35" grpId="4" animBg="1"/>
      <p:bldP spid="37" grpId="0" animBg="1"/>
      <p:bldP spid="37" grpId="1" animBg="1"/>
      <p:bldP spid="37" grpId="2" animBg="1"/>
      <p:bldP spid="37" grpId="4" animBg="1"/>
      <p:bldP spid="37" grpId="6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9" grpId="0" animBg="1"/>
      <p:bldP spid="39" grpId="1" animBg="1"/>
      <p:bldP spid="39" grpId="3" animBg="1"/>
      <p:bldP spid="39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分岐コマンド：東西南北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7" y="1781379"/>
            <a:ext cx="7654411" cy="4351338"/>
          </a:xfrm>
        </p:spPr>
        <p:txBody>
          <a:bodyPr/>
          <a:lstStyle/>
          <a:p>
            <a:r>
              <a:rPr lang="ja-JP" altLang="en-US" dirty="0"/>
              <a:t>今向いている方向</a:t>
            </a:r>
            <a:r>
              <a:rPr kumimoji="1" lang="ja-JP" altLang="en-US" dirty="0"/>
              <a:t>が</a:t>
            </a:r>
            <a:r>
              <a:rPr lang="ja-JP" altLang="en-US" dirty="0"/>
              <a:t>北</a:t>
            </a:r>
            <a:r>
              <a:rPr kumimoji="1" lang="ja-JP" altLang="en-US" dirty="0"/>
              <a:t>かどうかで分岐をする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62231" y="1455313"/>
            <a:ext cx="3462693" cy="4533363"/>
            <a:chOff x="162231" y="1455313"/>
            <a:chExt cx="3462693" cy="4533363"/>
          </a:xfrm>
        </p:grpSpPr>
        <p:cxnSp>
          <p:nvCxnSpPr>
            <p:cNvPr id="6" name="直線コネクタ 5"/>
            <p:cNvCxnSpPr/>
            <p:nvPr/>
          </p:nvCxnSpPr>
          <p:spPr>
            <a:xfrm flipH="1" flipV="1">
              <a:off x="1551281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H="1" flipV="1">
              <a:off x="1551281" y="4662152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フローチャート: 判断 4"/>
            <p:cNvSpPr/>
            <p:nvPr/>
          </p:nvSpPr>
          <p:spPr>
            <a:xfrm>
              <a:off x="162231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北</a:t>
              </a:r>
              <a:endParaRPr kumimoji="1" lang="ja-JP" altLang="en-US" dirty="0"/>
            </a:p>
          </p:txBody>
        </p:sp>
        <p:cxnSp>
          <p:nvCxnSpPr>
            <p:cNvPr id="23" name="直線コネクタ 22"/>
            <p:cNvCxnSpPr/>
            <p:nvPr/>
          </p:nvCxnSpPr>
          <p:spPr>
            <a:xfrm flipV="1">
              <a:off x="3479928" y="3687097"/>
              <a:ext cx="0" cy="1731308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2953902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05432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52167" y="4778477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770984" y="3814085"/>
            <a:ext cx="2325016" cy="3043915"/>
            <a:chOff x="162231" y="1455313"/>
            <a:chExt cx="3462693" cy="4533363"/>
          </a:xfrm>
        </p:grpSpPr>
        <p:cxnSp>
          <p:nvCxnSpPr>
            <p:cNvPr id="14" name="直線コネクタ 13"/>
            <p:cNvCxnSpPr/>
            <p:nvPr/>
          </p:nvCxnSpPr>
          <p:spPr>
            <a:xfrm flipH="1" flipV="1">
              <a:off x="1551281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 flipV="1">
              <a:off x="1551281" y="4662152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判断 15"/>
            <p:cNvSpPr/>
            <p:nvPr/>
          </p:nvSpPr>
          <p:spPr>
            <a:xfrm>
              <a:off x="162231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/>
                <a:t>東</a:t>
              </a:r>
              <a:endParaRPr kumimoji="1" lang="ja-JP" altLang="en-US" sz="1200" dirty="0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V="1">
              <a:off x="3479928" y="3687097"/>
              <a:ext cx="0" cy="1731308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953902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2905432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52167" y="4778477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602675" y="3814085"/>
            <a:ext cx="2325016" cy="3043915"/>
            <a:chOff x="162231" y="1455313"/>
            <a:chExt cx="3462693" cy="4533363"/>
          </a:xfrm>
        </p:grpSpPr>
        <p:cxnSp>
          <p:nvCxnSpPr>
            <p:cNvPr id="22" name="直線コネクタ 21"/>
            <p:cNvCxnSpPr/>
            <p:nvPr/>
          </p:nvCxnSpPr>
          <p:spPr>
            <a:xfrm flipH="1" flipV="1">
              <a:off x="1551281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1551281" y="4662152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フローチャート: 判断 25"/>
            <p:cNvSpPr/>
            <p:nvPr/>
          </p:nvSpPr>
          <p:spPr>
            <a:xfrm>
              <a:off x="162231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/>
                <a:t>西</a:t>
              </a:r>
              <a:endParaRPr kumimoji="1" lang="ja-JP" altLang="en-US" sz="1200" dirty="0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V="1">
              <a:off x="3479928" y="3687097"/>
              <a:ext cx="0" cy="1731308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953902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2905432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52167" y="4778477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9449114" y="3814085"/>
            <a:ext cx="2325016" cy="3043915"/>
            <a:chOff x="162231" y="1455313"/>
            <a:chExt cx="3462693" cy="4533363"/>
          </a:xfrm>
        </p:grpSpPr>
        <p:cxnSp>
          <p:nvCxnSpPr>
            <p:cNvPr id="34" name="直線コネクタ 33"/>
            <p:cNvCxnSpPr/>
            <p:nvPr/>
          </p:nvCxnSpPr>
          <p:spPr>
            <a:xfrm flipH="1" flipV="1">
              <a:off x="1551281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 flipV="1">
              <a:off x="1551281" y="4662152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フローチャート: 判断 35"/>
            <p:cNvSpPr/>
            <p:nvPr/>
          </p:nvSpPr>
          <p:spPr>
            <a:xfrm>
              <a:off x="162231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/>
                <a:t>南</a:t>
              </a:r>
              <a:endParaRPr kumimoji="1" lang="ja-JP" altLang="en-US" sz="1200" dirty="0"/>
            </a:p>
          </p:txBody>
        </p:sp>
        <p:cxnSp>
          <p:nvCxnSpPr>
            <p:cNvPr id="37" name="直線コネクタ 36"/>
            <p:cNvCxnSpPr/>
            <p:nvPr/>
          </p:nvCxnSpPr>
          <p:spPr>
            <a:xfrm flipV="1">
              <a:off x="3479928" y="3687097"/>
              <a:ext cx="0" cy="1731308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2953902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2905432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52167" y="4778477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22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11910" y="1825625"/>
            <a:ext cx="2432547" cy="1492088"/>
          </a:xfrm>
        </p:spPr>
        <p:txBody>
          <a:bodyPr/>
          <a:lstStyle/>
          <a:p>
            <a:r>
              <a:rPr lang="ja-JP" altLang="en-US" dirty="0"/>
              <a:t>北を向く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58645" y="1653448"/>
            <a:ext cx="3008671" cy="4570371"/>
            <a:chOff x="8288594" y="1963164"/>
            <a:chExt cx="3008671" cy="4570371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8819535" y="1963164"/>
              <a:ext cx="2477730" cy="4024681"/>
              <a:chOff x="4454012" y="1455313"/>
              <a:chExt cx="3462693" cy="5624599"/>
            </a:xfrm>
          </p:grpSpPr>
          <p:cxnSp>
            <p:nvCxnSpPr>
              <p:cNvPr id="9" name="直線コネクタ 8"/>
              <p:cNvCxnSpPr/>
              <p:nvPr/>
            </p:nvCxnSpPr>
            <p:spPr>
              <a:xfrm flipH="1" flipV="1">
                <a:off x="5843062" y="1455313"/>
                <a:ext cx="6440" cy="13265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 flipV="1">
                <a:off x="5843062" y="4662152"/>
                <a:ext cx="12516" cy="810080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フローチャート: 判断 10"/>
              <p:cNvSpPr/>
              <p:nvPr/>
            </p:nvSpPr>
            <p:spPr>
              <a:xfrm>
                <a:off x="4454012" y="2787446"/>
                <a:ext cx="2787446" cy="1882336"/>
              </a:xfrm>
              <a:prstGeom prst="flowChartDecision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6000" dirty="0"/>
                  <a:t>北</a:t>
                </a:r>
                <a:endParaRPr kumimoji="1" lang="ja-JP" altLang="en-US" dirty="0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 flipV="1">
                <a:off x="7771709" y="3687099"/>
                <a:ext cx="0" cy="3392813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7245683" y="3712508"/>
                <a:ext cx="55621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7197213" y="3023419"/>
                <a:ext cx="719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Yes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714169" y="4572364"/>
                <a:ext cx="6655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No</a:t>
                </a:r>
                <a:endParaRPr kumimoji="1" lang="ja-JP" altLang="en-US" dirty="0"/>
              </a:p>
            </p:txBody>
          </p:sp>
        </p:grpSp>
        <p:sp>
          <p:nvSpPr>
            <p:cNvPr id="6" name="正方形/長方形 5"/>
            <p:cNvSpPr/>
            <p:nvPr/>
          </p:nvSpPr>
          <p:spPr>
            <a:xfrm>
              <a:off x="9376580" y="4881189"/>
              <a:ext cx="883295" cy="88329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右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8288594" y="2654709"/>
              <a:ext cx="1548580" cy="3878826"/>
            </a:xfrm>
            <a:custGeom>
              <a:avLst/>
              <a:gdLst>
                <a:gd name="connsiteX0" fmla="*/ 1548580 w 1548580"/>
                <a:gd name="connsiteY0" fmla="*/ 3097162 h 3878826"/>
                <a:gd name="connsiteX1" fmla="*/ 1548580 w 1548580"/>
                <a:gd name="connsiteY1" fmla="*/ 3878826 h 3878826"/>
                <a:gd name="connsiteX2" fmla="*/ 0 w 1548580"/>
                <a:gd name="connsiteY2" fmla="*/ 3878826 h 3878826"/>
                <a:gd name="connsiteX3" fmla="*/ 0 w 1548580"/>
                <a:gd name="connsiteY3" fmla="*/ 0 h 3878826"/>
                <a:gd name="connsiteX4" fmla="*/ 1519083 w 1548580"/>
                <a:gd name="connsiteY4" fmla="*/ 0 h 387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580" h="3878826">
                  <a:moveTo>
                    <a:pt x="1548580" y="3097162"/>
                  </a:moveTo>
                  <a:lnTo>
                    <a:pt x="1548580" y="3878826"/>
                  </a:lnTo>
                  <a:lnTo>
                    <a:pt x="0" y="3878826"/>
                  </a:lnTo>
                  <a:lnTo>
                    <a:pt x="0" y="0"/>
                  </a:lnTo>
                  <a:lnTo>
                    <a:pt x="1519083" y="0"/>
                  </a:lnTo>
                </a:path>
              </a:pathLst>
            </a:custGeom>
            <a:noFill/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環状矢印 15"/>
          <p:cNvSpPr/>
          <p:nvPr/>
        </p:nvSpPr>
        <p:spPr>
          <a:xfrm>
            <a:off x="2081274" y="4618495"/>
            <a:ext cx="785912" cy="770821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10580113" y="4270471"/>
            <a:ext cx="1738596" cy="2221606"/>
            <a:chOff x="5746856" y="4546242"/>
            <a:chExt cx="1738596" cy="2221606"/>
          </a:xfrm>
        </p:grpSpPr>
        <p:sp>
          <p:nvSpPr>
            <p:cNvPr id="21" name="フリーフォーム 20"/>
            <p:cNvSpPr/>
            <p:nvPr/>
          </p:nvSpPr>
          <p:spPr>
            <a:xfrm>
              <a:off x="6272012" y="5100034"/>
              <a:ext cx="627482" cy="1159098"/>
            </a:xfrm>
            <a:custGeom>
              <a:avLst/>
              <a:gdLst>
                <a:gd name="connsiteX0" fmla="*/ 1171978 w 1171978"/>
                <a:gd name="connsiteY0" fmla="*/ 862885 h 1712890"/>
                <a:gd name="connsiteX1" fmla="*/ 0 w 1171978"/>
                <a:gd name="connsiteY1" fmla="*/ 862885 h 1712890"/>
                <a:gd name="connsiteX2" fmla="*/ 502276 w 1171978"/>
                <a:gd name="connsiteY2" fmla="*/ 0 h 1712890"/>
                <a:gd name="connsiteX3" fmla="*/ 502276 w 1171978"/>
                <a:gd name="connsiteY3" fmla="*/ 1712890 h 1712890"/>
                <a:gd name="connsiteX0" fmla="*/ 927279 w 927279"/>
                <a:gd name="connsiteY0" fmla="*/ 875763 h 1712890"/>
                <a:gd name="connsiteX1" fmla="*/ 0 w 927279"/>
                <a:gd name="connsiteY1" fmla="*/ 862885 h 1712890"/>
                <a:gd name="connsiteX2" fmla="*/ 502276 w 927279"/>
                <a:gd name="connsiteY2" fmla="*/ 0 h 1712890"/>
                <a:gd name="connsiteX3" fmla="*/ 502276 w 927279"/>
                <a:gd name="connsiteY3" fmla="*/ 1712890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279" h="1712890">
                  <a:moveTo>
                    <a:pt x="927279" y="875763"/>
                  </a:moveTo>
                  <a:lnTo>
                    <a:pt x="0" y="862885"/>
                  </a:lnTo>
                  <a:lnTo>
                    <a:pt x="502276" y="0"/>
                  </a:lnTo>
                  <a:lnTo>
                    <a:pt x="502276" y="171289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349284" y="454624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北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349284" y="624462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南</a:t>
              </a:r>
              <a:endParaRPr kumimoji="1" lang="ja-JP" altLang="en-US" sz="28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941713" y="544613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東</a:t>
              </a:r>
              <a:endParaRPr kumimoji="1" lang="ja-JP" altLang="en-US" sz="28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746856" y="544613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西</a:t>
              </a:r>
              <a:endParaRPr kumimoji="1" lang="ja-JP" altLang="en-US" sz="2800" dirty="0"/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/>
          <a:srcRect l="2679" t="18542" r="52108" b="1875"/>
          <a:stretch/>
        </p:blipFill>
        <p:spPr>
          <a:xfrm>
            <a:off x="5226604" y="1428387"/>
            <a:ext cx="5339806" cy="5284471"/>
          </a:xfrm>
          <a:prstGeom prst="rect">
            <a:avLst/>
          </a:prstGeom>
        </p:spPr>
      </p:pic>
      <p:sp>
        <p:nvSpPr>
          <p:cNvPr id="27" name="下矢印 26"/>
          <p:cNvSpPr/>
          <p:nvPr/>
        </p:nvSpPr>
        <p:spPr>
          <a:xfrm>
            <a:off x="7864981" y="5660571"/>
            <a:ext cx="497525" cy="51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1991968" y="2763720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984711" y="2756463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68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4.16667E-6 0.25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25995 L -0.06381 0.25995 C -0.09232 0.25995 -0.12748 0.18981 -0.12748 0.13287 L -0.12748 0.00578 " pathEditMode="relative" rAng="0" ptsTypes="AAAA">
                                      <p:cBhvr>
                                        <p:cTn id="1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48 0.00578 L 2.29167E-6 -7.40741E-7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0.2599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25995 L -0.06381 0.25995 C -0.09232 0.25995 -0.12748 0.18982 -0.12748 0.13287 L -0.12748 0.00579 " pathEditMode="relative" rAng="0" ptsTypes="AAAA">
                                      <p:cBhvr>
                                        <p:cTn id="3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48 0.00579 L 5E-6 -1.11111E-6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092 L 0.05782 0.00092 C 0.08347 0.00092 0.11524 0.17384 0.11524 0.31435 L 0.11524 0.62777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3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2" animBg="1"/>
      <p:bldP spid="28" grpId="4" animBg="1"/>
      <p:bldP spid="28" grpId="5" animBg="1"/>
      <p:bldP spid="29" grpId="0" animBg="1"/>
      <p:bldP spid="29" grpId="1" animBg="1"/>
      <p:bldP spid="29" grpId="2" animBg="1"/>
      <p:bldP spid="29" grpId="3" animBg="1"/>
      <p:bldP spid="2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破壊コマンド：壁破壊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3200" y="1424354"/>
            <a:ext cx="9448799" cy="4708363"/>
          </a:xfrm>
        </p:spPr>
        <p:txBody>
          <a:bodyPr/>
          <a:lstStyle/>
          <a:p>
            <a:r>
              <a:rPr lang="ja-JP" altLang="en-US" dirty="0"/>
              <a:t>前にある壁を</a:t>
            </a:r>
            <a:r>
              <a:rPr lang="en-US" altLang="ja-JP" dirty="0"/>
              <a:t>1</a:t>
            </a:r>
            <a:r>
              <a:rPr lang="ja-JP" altLang="en-US" dirty="0"/>
              <a:t>度だけ破壊することができる。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回目以降このコマンドを呼び出してもなにも起きない</a:t>
            </a:r>
            <a:endParaRPr lang="en-US" altLang="ja-JP" dirty="0"/>
          </a:p>
          <a:p>
            <a:r>
              <a:rPr lang="ja-JP" altLang="en-US" dirty="0"/>
              <a:t>フローチャートの中に複数回このコマンドを置いてもよいが、有効なのはフローチャート内で呼び出された最初の</a:t>
            </a:r>
            <a:r>
              <a:rPr lang="en-US" altLang="ja-JP" dirty="0"/>
              <a:t>1</a:t>
            </a:r>
            <a:r>
              <a:rPr lang="ja-JP" altLang="en-US" dirty="0"/>
              <a:t>つのみ</a:t>
            </a:r>
            <a:endParaRPr lang="en-US" altLang="ja-JP" dirty="0"/>
          </a:p>
          <a:p>
            <a:r>
              <a:rPr lang="ja-JP" altLang="en-US" dirty="0"/>
              <a:t>壁がない場所でこのコマンドを呼び出した時も使用したとみなす。</a:t>
            </a:r>
            <a:r>
              <a:rPr lang="en-US" altLang="ja-JP" dirty="0"/>
              <a:t>(</a:t>
            </a:r>
            <a:r>
              <a:rPr lang="ja-JP" altLang="en-US" dirty="0"/>
              <a:t>以降の呼び出しは無効となる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破壊された壁は以降ずっと壊れたままとする</a:t>
            </a:r>
            <a:endParaRPr lang="en-US" altLang="ja-JP" dirty="0"/>
          </a:p>
          <a:p>
            <a:r>
              <a:rPr lang="ja-JP" altLang="en-US" dirty="0"/>
              <a:t>外壁は壊せない。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70061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588410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雲 4"/>
          <p:cNvSpPr/>
          <p:nvPr/>
        </p:nvSpPr>
        <p:spPr>
          <a:xfrm>
            <a:off x="545690" y="2693953"/>
            <a:ext cx="1976284" cy="1907543"/>
          </a:xfrm>
          <a:prstGeom prst="cloud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壊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6513113" y="6020180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38675" y="5474489"/>
            <a:ext cx="2123768" cy="1150374"/>
          </a:xfrm>
          <a:prstGeom prst="rect">
            <a:avLst/>
          </a:prstGeom>
        </p:spPr>
      </p:pic>
      <p:sp>
        <p:nvSpPr>
          <p:cNvPr id="27" name="下矢印 26"/>
          <p:cNvSpPr/>
          <p:nvPr/>
        </p:nvSpPr>
        <p:spPr>
          <a:xfrm rot="16200000">
            <a:off x="8444796" y="5607222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37062" y="5474489"/>
            <a:ext cx="2123768" cy="1150374"/>
          </a:xfrm>
          <a:prstGeom prst="rect">
            <a:avLst/>
          </a:prstGeom>
        </p:spPr>
      </p:pic>
      <p:sp>
        <p:nvSpPr>
          <p:cNvPr id="29" name="下矢印 28"/>
          <p:cNvSpPr/>
          <p:nvPr/>
        </p:nvSpPr>
        <p:spPr>
          <a:xfrm rot="16200000">
            <a:off x="4143182" y="5607222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4964533" y="5592475"/>
            <a:ext cx="0" cy="899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4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kumimoji="1" lang="ja-JP" altLang="en-US" dirty="0"/>
              <a:t>壁があったら壊して次の処理へ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1489586" y="1653448"/>
            <a:ext cx="2477730" cy="5086565"/>
            <a:chOff x="4454012" y="1455313"/>
            <a:chExt cx="3462693" cy="7108609"/>
          </a:xfrm>
        </p:grpSpPr>
        <p:cxnSp>
          <p:nvCxnSpPr>
            <p:cNvPr id="9" name="直線コネクタ 8"/>
            <p:cNvCxnSpPr/>
            <p:nvPr/>
          </p:nvCxnSpPr>
          <p:spPr>
            <a:xfrm flipH="1" flipV="1">
              <a:off x="5843062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ローチャート: 判断 10"/>
            <p:cNvSpPr/>
            <p:nvPr/>
          </p:nvSpPr>
          <p:spPr>
            <a:xfrm>
              <a:off x="4454012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壁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V="1">
              <a:off x="7771709" y="3687098"/>
              <a:ext cx="0" cy="48768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7245683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7197213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714168" y="4572364"/>
              <a:ext cx="6655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  <p:cxnSp>
          <p:nvCxnSpPr>
            <p:cNvPr id="18" name="直線コネクタ 17"/>
            <p:cNvCxnSpPr/>
            <p:nvPr/>
          </p:nvCxnSpPr>
          <p:spPr>
            <a:xfrm flipH="1">
              <a:off x="5822450" y="7492137"/>
              <a:ext cx="1970586" cy="14369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endCxn id="11" idx="2"/>
            </p:cNvCxnSpPr>
            <p:nvPr/>
          </p:nvCxnSpPr>
          <p:spPr>
            <a:xfrm flipV="1">
              <a:off x="5843062" y="4669782"/>
              <a:ext cx="4673" cy="286357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雲 16"/>
          <p:cNvSpPr/>
          <p:nvPr/>
        </p:nvSpPr>
        <p:spPr>
          <a:xfrm>
            <a:off x="3244644" y="4217681"/>
            <a:ext cx="1176920" cy="1135983"/>
          </a:xfrm>
          <a:prstGeom prst="cloud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壊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1984711" y="2756463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l="2680" t="57140" r="81602" b="1875"/>
          <a:stretch/>
        </p:blipFill>
        <p:spPr>
          <a:xfrm>
            <a:off x="6576432" y="2823959"/>
            <a:ext cx="2524025" cy="3700214"/>
          </a:xfrm>
          <a:prstGeom prst="rect">
            <a:avLst/>
          </a:prstGeom>
        </p:spPr>
      </p:pic>
      <p:sp>
        <p:nvSpPr>
          <p:cNvPr id="20" name="下矢印 19"/>
          <p:cNvSpPr/>
          <p:nvPr/>
        </p:nvSpPr>
        <p:spPr>
          <a:xfrm>
            <a:off x="8088080" y="3008203"/>
            <a:ext cx="605976" cy="627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/>
          <a:srcRect l="16502" t="65650" r="77491" b="32515"/>
          <a:stretch/>
        </p:blipFill>
        <p:spPr>
          <a:xfrm>
            <a:off x="8092140" y="3599543"/>
            <a:ext cx="964773" cy="1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5729 2.96296E-6 C 0.08294 2.96296E-6 0.11471 0.06041 0.11471 0.10972 L 0.11471 0.21967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72 0.21968 L 0.11472 0.61644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2846" y="435464"/>
            <a:ext cx="7496908" cy="1325563"/>
          </a:xfrm>
        </p:spPr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l="28964" t="18459" r="52311" b="39665"/>
          <a:stretch/>
        </p:blipFill>
        <p:spPr>
          <a:xfrm>
            <a:off x="7051431" y="2549771"/>
            <a:ext cx="3006969" cy="378069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/>
          <a:srcRect l="16502" t="65650" r="77491" b="32515"/>
          <a:stretch/>
        </p:blipFill>
        <p:spPr>
          <a:xfrm rot="10800000">
            <a:off x="8966226" y="3303705"/>
            <a:ext cx="964773" cy="165633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>
            <a:off x="2486693" y="352187"/>
            <a:ext cx="2931978" cy="3113081"/>
            <a:chOff x="469678" y="352187"/>
            <a:chExt cx="2931978" cy="3113081"/>
          </a:xfrm>
        </p:grpSpPr>
        <p:sp>
          <p:nvSpPr>
            <p:cNvPr id="36" name="フリーフォーム 35"/>
            <p:cNvSpPr/>
            <p:nvPr/>
          </p:nvSpPr>
          <p:spPr>
            <a:xfrm>
              <a:off x="1494692" y="1266093"/>
              <a:ext cx="1354016" cy="2092573"/>
            </a:xfrm>
            <a:custGeom>
              <a:avLst/>
              <a:gdLst>
                <a:gd name="connsiteX0" fmla="*/ 1354016 w 1354016"/>
                <a:gd name="connsiteY0" fmla="*/ 0 h 1916723"/>
                <a:gd name="connsiteX1" fmla="*/ 1354016 w 1354016"/>
                <a:gd name="connsiteY1" fmla="*/ 1916723 h 1916723"/>
                <a:gd name="connsiteX2" fmla="*/ 668216 w 1354016"/>
                <a:gd name="connsiteY2" fmla="*/ 1916723 h 1916723"/>
                <a:gd name="connsiteX3" fmla="*/ 668216 w 1354016"/>
                <a:gd name="connsiteY3" fmla="*/ 615462 h 1916723"/>
                <a:gd name="connsiteX4" fmla="*/ 0 w 1354016"/>
                <a:gd name="connsiteY4" fmla="*/ 615462 h 19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6" h="1916723">
                  <a:moveTo>
                    <a:pt x="1354016" y="0"/>
                  </a:moveTo>
                  <a:lnTo>
                    <a:pt x="1354016" y="1916723"/>
                  </a:lnTo>
                  <a:lnTo>
                    <a:pt x="668216" y="1916723"/>
                  </a:lnTo>
                  <a:lnTo>
                    <a:pt x="668216" y="615462"/>
                  </a:lnTo>
                  <a:lnTo>
                    <a:pt x="0" y="61546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/>
            <p:nvPr/>
          </p:nvCxnSpPr>
          <p:spPr>
            <a:xfrm flipH="1" flipV="1">
              <a:off x="1463613" y="352187"/>
              <a:ext cx="4608" cy="9491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ローチャート: 判断 10"/>
            <p:cNvSpPr/>
            <p:nvPr/>
          </p:nvSpPr>
          <p:spPr>
            <a:xfrm>
              <a:off x="469678" y="549256"/>
              <a:ext cx="1994557" cy="1346905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壁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V="1">
              <a:off x="1454472" y="2618455"/>
              <a:ext cx="0" cy="846813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2467258" y="1246353"/>
              <a:ext cx="39799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432575" y="753275"/>
              <a:ext cx="514833" cy="41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20664" y="1615440"/>
              <a:ext cx="476246" cy="41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  <p:cxnSp>
          <p:nvCxnSpPr>
            <p:cNvPr id="21" name="直線コネクタ 20"/>
            <p:cNvCxnSpPr>
              <a:endCxn id="11" idx="2"/>
            </p:cNvCxnSpPr>
            <p:nvPr/>
          </p:nvCxnSpPr>
          <p:spPr>
            <a:xfrm flipV="1">
              <a:off x="1466957" y="1896161"/>
              <a:ext cx="0" cy="12514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雲 16"/>
            <p:cNvSpPr/>
            <p:nvPr/>
          </p:nvSpPr>
          <p:spPr>
            <a:xfrm>
              <a:off x="2224736" y="1492066"/>
              <a:ext cx="1176920" cy="1135983"/>
            </a:xfrm>
            <a:prstGeom prst="cloud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壊</a:t>
              </a:r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24" y="2109626"/>
              <a:ext cx="883295" cy="88329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前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2486693" y="3288817"/>
            <a:ext cx="2931978" cy="3113081"/>
            <a:chOff x="469678" y="352187"/>
            <a:chExt cx="2931978" cy="3113081"/>
          </a:xfrm>
        </p:grpSpPr>
        <p:sp>
          <p:nvSpPr>
            <p:cNvPr id="39" name="フリーフォーム 38"/>
            <p:cNvSpPr/>
            <p:nvPr/>
          </p:nvSpPr>
          <p:spPr>
            <a:xfrm>
              <a:off x="1494692" y="1266093"/>
              <a:ext cx="1354016" cy="2092573"/>
            </a:xfrm>
            <a:custGeom>
              <a:avLst/>
              <a:gdLst>
                <a:gd name="connsiteX0" fmla="*/ 1354016 w 1354016"/>
                <a:gd name="connsiteY0" fmla="*/ 0 h 1916723"/>
                <a:gd name="connsiteX1" fmla="*/ 1354016 w 1354016"/>
                <a:gd name="connsiteY1" fmla="*/ 1916723 h 1916723"/>
                <a:gd name="connsiteX2" fmla="*/ 668216 w 1354016"/>
                <a:gd name="connsiteY2" fmla="*/ 1916723 h 1916723"/>
                <a:gd name="connsiteX3" fmla="*/ 668216 w 1354016"/>
                <a:gd name="connsiteY3" fmla="*/ 615462 h 1916723"/>
                <a:gd name="connsiteX4" fmla="*/ 0 w 1354016"/>
                <a:gd name="connsiteY4" fmla="*/ 615462 h 19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6" h="1916723">
                  <a:moveTo>
                    <a:pt x="1354016" y="0"/>
                  </a:moveTo>
                  <a:lnTo>
                    <a:pt x="1354016" y="1916723"/>
                  </a:lnTo>
                  <a:lnTo>
                    <a:pt x="668216" y="1916723"/>
                  </a:lnTo>
                  <a:lnTo>
                    <a:pt x="668216" y="615462"/>
                  </a:lnTo>
                  <a:lnTo>
                    <a:pt x="0" y="61546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 flipH="1" flipV="1">
              <a:off x="1463613" y="352187"/>
              <a:ext cx="4608" cy="9491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ローチャート: 判断 40"/>
            <p:cNvSpPr/>
            <p:nvPr/>
          </p:nvSpPr>
          <p:spPr>
            <a:xfrm>
              <a:off x="469678" y="549256"/>
              <a:ext cx="1994557" cy="1346905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壁</a:t>
              </a:r>
              <a:endParaRPr kumimoji="1" lang="ja-JP" altLang="en-US" dirty="0"/>
            </a:p>
          </p:txBody>
        </p:sp>
        <p:cxnSp>
          <p:nvCxnSpPr>
            <p:cNvPr id="42" name="直線コネクタ 41"/>
            <p:cNvCxnSpPr/>
            <p:nvPr/>
          </p:nvCxnSpPr>
          <p:spPr>
            <a:xfrm flipV="1">
              <a:off x="1454472" y="2618455"/>
              <a:ext cx="0" cy="846813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2467258" y="1246353"/>
              <a:ext cx="39799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432575" y="753275"/>
              <a:ext cx="514833" cy="41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620664" y="1615440"/>
              <a:ext cx="476246" cy="41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  <p:cxnSp>
          <p:nvCxnSpPr>
            <p:cNvPr id="46" name="直線コネクタ 45"/>
            <p:cNvCxnSpPr>
              <a:endCxn id="41" idx="2"/>
            </p:cNvCxnSpPr>
            <p:nvPr/>
          </p:nvCxnSpPr>
          <p:spPr>
            <a:xfrm flipV="1">
              <a:off x="1466957" y="1896161"/>
              <a:ext cx="0" cy="12514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雲 46"/>
            <p:cNvSpPr/>
            <p:nvPr/>
          </p:nvSpPr>
          <p:spPr>
            <a:xfrm>
              <a:off x="2224736" y="1492066"/>
              <a:ext cx="1176920" cy="1135983"/>
            </a:xfrm>
            <a:prstGeom prst="cloud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壊</a:t>
              </a:r>
              <a:endParaRPr kumimoji="1" lang="ja-JP" altLang="en-US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026724" y="2109626"/>
              <a:ext cx="883295" cy="88329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前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下矢印 19"/>
          <p:cNvSpPr/>
          <p:nvPr/>
        </p:nvSpPr>
        <p:spPr>
          <a:xfrm>
            <a:off x="9283835" y="2726849"/>
            <a:ext cx="605976" cy="627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985726" y="741396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6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05625 0.00093 C 0.08112 0.00093 0.11211 0.03195 0.11211 0.05741 L 0.11211 0.11389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1 0.11389 L 0.00104 0.1930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1.875E-6 0.1023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9306 L 0.00247 0.4275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42755 L 0.10937 0.546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37 0.54607 L 0.00104 0.62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625 L 0.00104 0.9312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9" grpId="0" animBg="1"/>
      <p:bldP spid="49" grpId="1" animBg="1"/>
      <p:bldP spid="49" grpId="4" animBg="1"/>
      <p:bldP spid="49" grpId="5" animBg="1"/>
      <p:bldP spid="49" grpId="6" animBg="1"/>
      <p:bldP spid="49" grpId="7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マーカーコマンド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6917" y="1781379"/>
            <a:ext cx="10958052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探査をしながらマスに目印</a:t>
            </a:r>
            <a:r>
              <a:rPr lang="en-US" altLang="ja-JP" dirty="0"/>
              <a:t>(</a:t>
            </a:r>
            <a:r>
              <a:rPr lang="ja-JP" altLang="en-US" dirty="0"/>
              <a:t>マーカー</a:t>
            </a:r>
            <a:r>
              <a:rPr lang="en-US" altLang="ja-JP" dirty="0"/>
              <a:t>)</a:t>
            </a:r>
            <a:r>
              <a:rPr lang="ja-JP" altLang="en-US" dirty="0"/>
              <a:t>を置いていくことができる</a:t>
            </a:r>
            <a:endParaRPr lang="en-US" altLang="ja-JP" dirty="0"/>
          </a:p>
          <a:p>
            <a:r>
              <a:rPr lang="ja-JP" altLang="en-US" dirty="0"/>
              <a:t>マーカーがあるか否かで分岐ができる</a:t>
            </a:r>
            <a:endParaRPr lang="en-US" altLang="ja-JP" dirty="0"/>
          </a:p>
          <a:p>
            <a:r>
              <a:rPr lang="ja-JP" altLang="en-US" dirty="0"/>
              <a:t>マーカーを置けるマスの数に上限はない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(100</a:t>
            </a:r>
            <a:r>
              <a:rPr lang="ja-JP" altLang="en-US" dirty="0"/>
              <a:t>マスすべてにマーカーを付けることも可能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使用例）通ったマスすべてにマーカーを置けば、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マーカーの有無を調べることで通ったことのあるマスかどうかが分かる。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365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マーカーコマンド：置く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70555" y="1781379"/>
            <a:ext cx="7152967" cy="4351338"/>
          </a:xfrm>
        </p:spPr>
        <p:txBody>
          <a:bodyPr/>
          <a:lstStyle/>
          <a:p>
            <a:r>
              <a:rPr kumimoji="1" lang="ja-JP" altLang="en-US" dirty="0"/>
              <a:t>今いるマスにマーカ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を置く</a:t>
            </a:r>
            <a:endParaRPr kumimoji="1" lang="en-US" altLang="ja-JP" dirty="0"/>
          </a:p>
          <a:p>
            <a:r>
              <a:rPr lang="ja-JP" altLang="en-US" dirty="0"/>
              <a:t>既にマーカーが置いてある時は何もしない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3052916"/>
            <a:ext cx="2123768" cy="1150374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6200000">
            <a:off x="8494714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4999704"/>
            <a:ext cx="2123768" cy="115037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8479966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62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89935" y="2698954"/>
            <a:ext cx="1946787" cy="1946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/>
              <a:t>＋</a:t>
            </a:r>
            <a:endParaRPr kumimoji="1" lang="ja-JP" altLang="en-US" dirty="0"/>
          </a:p>
        </p:txBody>
      </p:sp>
      <p:sp>
        <p:nvSpPr>
          <p:cNvPr id="23" name="ドーナツ 22"/>
          <p:cNvSpPr/>
          <p:nvPr/>
        </p:nvSpPr>
        <p:spPr>
          <a:xfrm>
            <a:off x="4055808" y="5412300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ドーナツ 24"/>
          <p:cNvSpPr/>
          <p:nvPr/>
        </p:nvSpPr>
        <p:spPr>
          <a:xfrm>
            <a:off x="8362337" y="5412300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ドーナツ 25"/>
          <p:cNvSpPr/>
          <p:nvPr/>
        </p:nvSpPr>
        <p:spPr>
          <a:xfrm>
            <a:off x="8362337" y="3465513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4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マーカーコマンド：取る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70555" y="1781379"/>
            <a:ext cx="7152967" cy="4351338"/>
          </a:xfrm>
        </p:spPr>
        <p:txBody>
          <a:bodyPr/>
          <a:lstStyle/>
          <a:p>
            <a:r>
              <a:rPr kumimoji="1" lang="ja-JP" altLang="en-US" dirty="0"/>
              <a:t>今いるマスのマーカ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を取る</a:t>
            </a:r>
            <a:endParaRPr kumimoji="1" lang="en-US" altLang="ja-JP" dirty="0"/>
          </a:p>
          <a:p>
            <a:r>
              <a:rPr lang="ja-JP" altLang="en-US" dirty="0"/>
              <a:t>マーカーが置いてない時は何もしない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3052916"/>
            <a:ext cx="2123768" cy="1150374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6200000">
            <a:off x="8494714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4999704"/>
            <a:ext cx="2123768" cy="115037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8479966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62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89935" y="2698954"/>
            <a:ext cx="1946787" cy="1946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 err="1"/>
              <a:t>ー</a:t>
            </a:r>
            <a:endParaRPr kumimoji="1" lang="ja-JP" altLang="en-US" dirty="0"/>
          </a:p>
        </p:txBody>
      </p:sp>
      <p:sp>
        <p:nvSpPr>
          <p:cNvPr id="9" name="ドーナツ 8"/>
          <p:cNvSpPr/>
          <p:nvPr/>
        </p:nvSpPr>
        <p:spPr>
          <a:xfrm>
            <a:off x="4070556" y="3465513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9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分岐コマンド：＠マーカー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7" y="1781379"/>
            <a:ext cx="8170605" cy="4351338"/>
          </a:xfrm>
        </p:spPr>
        <p:txBody>
          <a:bodyPr/>
          <a:lstStyle/>
          <a:p>
            <a:r>
              <a:rPr kumimoji="1" lang="ja-JP" altLang="en-US" dirty="0"/>
              <a:t>今いるマスに</a:t>
            </a:r>
            <a:r>
              <a:rPr lang="ja-JP" altLang="en-US" dirty="0"/>
              <a:t>マーカーがあるか</a:t>
            </a:r>
            <a:r>
              <a:rPr kumimoji="1" lang="ja-JP" altLang="en-US" dirty="0"/>
              <a:t>どうかで分岐をする</a:t>
            </a:r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判断 4"/>
          <p:cNvSpPr/>
          <p:nvPr/>
        </p:nvSpPr>
        <p:spPr>
          <a:xfrm>
            <a:off x="162231" y="2787446"/>
            <a:ext cx="2787446" cy="1882336"/>
          </a:xfrm>
          <a:prstGeom prst="flowChartDecisio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3479928" y="3687097"/>
            <a:ext cx="0" cy="1731308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953902" y="3712508"/>
            <a:ext cx="5562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5432" y="3023419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2167" y="47784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58889" y="3201388"/>
            <a:ext cx="16482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6000" dirty="0">
                <a:solidFill>
                  <a:prstClr val="black"/>
                </a:solidFill>
              </a:rPr>
              <a:t>＠マ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ドーナツ 15"/>
          <p:cNvSpPr/>
          <p:nvPr/>
        </p:nvSpPr>
        <p:spPr>
          <a:xfrm>
            <a:off x="4070556" y="3465513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0" name="下矢印 19"/>
          <p:cNvSpPr/>
          <p:nvPr/>
        </p:nvSpPr>
        <p:spPr>
          <a:xfrm rot="162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7933" y="3220929"/>
            <a:ext cx="239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Yes</a:t>
            </a:r>
            <a:r>
              <a:rPr kumimoji="1" lang="ja-JP" altLang="en-US" sz="4000" dirty="0"/>
              <a:t>へ分岐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87933" y="5217154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</a:t>
            </a:r>
            <a:r>
              <a:rPr kumimoji="1" lang="ja-JP" altLang="en-US" sz="4000" dirty="0"/>
              <a:t>へ分岐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53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24"/>
              </p:ext>
            </p:extLst>
          </p:nvPr>
        </p:nvGraphicFramePr>
        <p:xfrm>
          <a:off x="398782" y="1380646"/>
          <a:ext cx="5335590" cy="5300340"/>
        </p:xfrm>
        <a:graphic>
          <a:graphicData uri="http://schemas.openxmlformats.org/drawingml/2006/table">
            <a:tbl>
              <a:tblPr/>
              <a:tblGrid>
                <a:gridCol w="533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2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探査マップ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86775" y="2881437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83537" y="2353403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11716" y="5019548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84774" y="1825369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088775" y="4455279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8676" y="2786199"/>
            <a:ext cx="5988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ロボの初期位置：スタートマスで南向き</a:t>
            </a:r>
            <a:endParaRPr kumimoji="1" lang="en-US" altLang="ja-JP" sz="2400" dirty="0"/>
          </a:p>
          <a:p>
            <a:r>
              <a:rPr lang="en-US" altLang="ja-JP" sz="2400" dirty="0"/>
              <a:t>5</a:t>
            </a:r>
            <a:r>
              <a:rPr lang="ja-JP" altLang="en-US" sz="2400" dirty="0"/>
              <a:t>つある☆マスのうち</a:t>
            </a:r>
            <a:r>
              <a:rPr lang="en-US" altLang="ja-JP" sz="2400" dirty="0"/>
              <a:t>3</a:t>
            </a:r>
            <a:r>
              <a:rPr lang="ja-JP" altLang="en-US" sz="2400" dirty="0"/>
              <a:t>つを通過するような</a:t>
            </a:r>
            <a:br>
              <a:rPr lang="en-US" altLang="ja-JP" sz="2400" dirty="0"/>
            </a:br>
            <a:r>
              <a:rPr lang="ja-JP" altLang="en-US" sz="2400" dirty="0"/>
              <a:t>アルゴリズムを組んでください。</a:t>
            </a:r>
            <a:endParaRPr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746856" y="4546242"/>
            <a:ext cx="1738596" cy="2221606"/>
            <a:chOff x="5746856" y="4546242"/>
            <a:chExt cx="1738596" cy="2221606"/>
          </a:xfrm>
        </p:grpSpPr>
        <p:sp>
          <p:nvSpPr>
            <p:cNvPr id="15" name="フリーフォーム 14"/>
            <p:cNvSpPr/>
            <p:nvPr/>
          </p:nvSpPr>
          <p:spPr>
            <a:xfrm>
              <a:off x="6272012" y="5100034"/>
              <a:ext cx="627482" cy="1159098"/>
            </a:xfrm>
            <a:custGeom>
              <a:avLst/>
              <a:gdLst>
                <a:gd name="connsiteX0" fmla="*/ 1171978 w 1171978"/>
                <a:gd name="connsiteY0" fmla="*/ 862885 h 1712890"/>
                <a:gd name="connsiteX1" fmla="*/ 0 w 1171978"/>
                <a:gd name="connsiteY1" fmla="*/ 862885 h 1712890"/>
                <a:gd name="connsiteX2" fmla="*/ 502276 w 1171978"/>
                <a:gd name="connsiteY2" fmla="*/ 0 h 1712890"/>
                <a:gd name="connsiteX3" fmla="*/ 502276 w 1171978"/>
                <a:gd name="connsiteY3" fmla="*/ 1712890 h 1712890"/>
                <a:gd name="connsiteX0" fmla="*/ 927279 w 927279"/>
                <a:gd name="connsiteY0" fmla="*/ 875763 h 1712890"/>
                <a:gd name="connsiteX1" fmla="*/ 0 w 927279"/>
                <a:gd name="connsiteY1" fmla="*/ 862885 h 1712890"/>
                <a:gd name="connsiteX2" fmla="*/ 502276 w 927279"/>
                <a:gd name="connsiteY2" fmla="*/ 0 h 1712890"/>
                <a:gd name="connsiteX3" fmla="*/ 502276 w 927279"/>
                <a:gd name="connsiteY3" fmla="*/ 1712890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279" h="1712890">
                  <a:moveTo>
                    <a:pt x="927279" y="875763"/>
                  </a:moveTo>
                  <a:lnTo>
                    <a:pt x="0" y="862885"/>
                  </a:lnTo>
                  <a:lnTo>
                    <a:pt x="502276" y="0"/>
                  </a:lnTo>
                  <a:lnTo>
                    <a:pt x="502276" y="171289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349284" y="454624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北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349284" y="624462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南</a:t>
              </a:r>
              <a:endParaRPr kumimoji="1" lang="ja-JP" altLang="en-US" sz="28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941713" y="544613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東</a:t>
              </a:r>
              <a:endParaRPr kumimoji="1" lang="ja-JP" altLang="en-US" sz="28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746856" y="544613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西</a:t>
              </a:r>
              <a:endParaRPr kumimoji="1" lang="ja-JP" altLang="en-US" sz="2800" dirty="0"/>
            </a:p>
          </p:txBody>
        </p:sp>
      </p:grpSp>
      <p:sp>
        <p:nvSpPr>
          <p:cNvPr id="20" name="下矢印 19"/>
          <p:cNvSpPr/>
          <p:nvPr/>
        </p:nvSpPr>
        <p:spPr>
          <a:xfrm>
            <a:off x="2496234" y="1388580"/>
            <a:ext cx="530942" cy="56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1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分岐コマンド：前マーカー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7" y="1781379"/>
            <a:ext cx="8170605" cy="4351338"/>
          </a:xfrm>
        </p:spPr>
        <p:txBody>
          <a:bodyPr/>
          <a:lstStyle/>
          <a:p>
            <a:r>
              <a:rPr kumimoji="1" lang="ja-JP" altLang="en-US" dirty="0"/>
              <a:t>前のマスに</a:t>
            </a:r>
            <a:r>
              <a:rPr lang="ja-JP" altLang="en-US" dirty="0"/>
              <a:t>マーカーがあるか</a:t>
            </a:r>
            <a:r>
              <a:rPr kumimoji="1" lang="ja-JP" altLang="en-US" dirty="0"/>
              <a:t>どうかで分岐をする</a:t>
            </a:r>
            <a:endParaRPr kumimoji="1" lang="en-US" altLang="ja-JP" dirty="0"/>
          </a:p>
          <a:p>
            <a:r>
              <a:rPr lang="ja-JP" altLang="en-US" dirty="0"/>
              <a:t>壁を向いていた場合は</a:t>
            </a:r>
            <a:r>
              <a:rPr lang="en-US" altLang="ja-JP" dirty="0"/>
              <a:t>No</a:t>
            </a:r>
            <a:r>
              <a:rPr lang="ja-JP" altLang="en-US" dirty="0"/>
              <a:t>に分岐される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判断 4"/>
          <p:cNvSpPr/>
          <p:nvPr/>
        </p:nvSpPr>
        <p:spPr>
          <a:xfrm>
            <a:off x="162231" y="2787446"/>
            <a:ext cx="2787446" cy="1882336"/>
          </a:xfrm>
          <a:prstGeom prst="flowChartDecisio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3479928" y="3687097"/>
            <a:ext cx="0" cy="1731308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953902" y="3712508"/>
            <a:ext cx="5562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5432" y="3023419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2167" y="47784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58890" y="3201388"/>
            <a:ext cx="16482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6000" dirty="0">
                <a:solidFill>
                  <a:prstClr val="black"/>
                </a:solidFill>
              </a:rPr>
              <a:t>前マ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2937005"/>
            <a:ext cx="2123768" cy="1150374"/>
          </a:xfrm>
          <a:prstGeom prst="rect">
            <a:avLst/>
          </a:prstGeom>
        </p:spPr>
      </p:pic>
      <p:sp>
        <p:nvSpPr>
          <p:cNvPr id="13" name="下矢印 12"/>
          <p:cNvSpPr/>
          <p:nvPr/>
        </p:nvSpPr>
        <p:spPr>
          <a:xfrm rot="16200000">
            <a:off x="4178352" y="3069738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ドーナツ 13"/>
          <p:cNvSpPr/>
          <p:nvPr/>
        </p:nvSpPr>
        <p:spPr>
          <a:xfrm>
            <a:off x="5049350" y="3349602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548283" y="3482696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800045" y="5339334"/>
            <a:ext cx="854367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5476223"/>
            <a:ext cx="2123768" cy="1150374"/>
          </a:xfrm>
          <a:prstGeom prst="rect">
            <a:avLst/>
          </a:prstGeom>
        </p:spPr>
      </p:pic>
      <p:sp>
        <p:nvSpPr>
          <p:cNvPr id="18" name="下矢印 17"/>
          <p:cNvSpPr/>
          <p:nvPr/>
        </p:nvSpPr>
        <p:spPr>
          <a:xfrm rot="16200000">
            <a:off x="4178352" y="5608956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087933" y="3105018"/>
            <a:ext cx="239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Yes</a:t>
            </a:r>
            <a:r>
              <a:rPr kumimoji="1" lang="ja-JP" altLang="en-US" sz="4000" dirty="0"/>
              <a:t>へ分岐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87933" y="4985335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</a:t>
            </a:r>
            <a:r>
              <a:rPr kumimoji="1" lang="ja-JP" altLang="en-US" sz="4000" dirty="0"/>
              <a:t>へ分岐</a:t>
            </a:r>
            <a:endParaRPr kumimoji="1" lang="ja-JP" altLang="en-US" sz="24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121861"/>
            <a:ext cx="2123768" cy="1150374"/>
          </a:xfrm>
          <a:prstGeom prst="rect">
            <a:avLst/>
          </a:prstGeom>
        </p:spPr>
      </p:pic>
      <p:sp>
        <p:nvSpPr>
          <p:cNvPr id="22" name="下矢印 21"/>
          <p:cNvSpPr/>
          <p:nvPr/>
        </p:nvSpPr>
        <p:spPr>
          <a:xfrm rot="16200000">
            <a:off x="4178352" y="4254594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ドーナツ 23"/>
          <p:cNvSpPr/>
          <p:nvPr/>
        </p:nvSpPr>
        <p:spPr>
          <a:xfrm>
            <a:off x="5049350" y="5873859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右中かっこ 3"/>
          <p:cNvSpPr/>
          <p:nvPr/>
        </p:nvSpPr>
        <p:spPr>
          <a:xfrm>
            <a:off x="6095999" y="4275785"/>
            <a:ext cx="356315" cy="209597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5015698" y="5576551"/>
            <a:ext cx="0" cy="862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細かいルール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全種類のコマンドを使う必要は</a:t>
            </a:r>
            <a:r>
              <a:rPr lang="ja-JP" altLang="en-US" dirty="0"/>
              <a:t>ない</a:t>
            </a:r>
            <a:endParaRPr kumimoji="1" lang="en-US" altLang="ja-JP" dirty="0"/>
          </a:p>
          <a:p>
            <a:r>
              <a:rPr lang="ja-JP" altLang="en-US" dirty="0"/>
              <a:t>ループは好きな位置に作れる</a:t>
            </a:r>
            <a:r>
              <a:rPr lang="en-US" altLang="ja-JP" dirty="0"/>
              <a:t>(</a:t>
            </a:r>
            <a:r>
              <a:rPr lang="ja-JP" altLang="en-US" dirty="0"/>
              <a:t>矢印の先を好きな場所へ繋げられる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分岐した後、必ずしも合流しなくてもよい</a:t>
            </a:r>
          </a:p>
        </p:txBody>
      </p:sp>
    </p:spTree>
    <p:extLst>
      <p:ext uri="{BB962C8B-B14F-4D97-AF65-F5344CB8AC3E}">
        <p14:creationId xmlns:p14="http://schemas.microsoft.com/office/powerpoint/2010/main" val="188623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/>
          <a:srcRect l="2679" t="18542" r="52108" b="1875"/>
          <a:stretch/>
        </p:blipFill>
        <p:spPr>
          <a:xfrm>
            <a:off x="6474827" y="1591646"/>
            <a:ext cx="5339806" cy="5284471"/>
          </a:xfrm>
          <a:prstGeom prst="rect">
            <a:avLst/>
          </a:prstGeom>
        </p:spPr>
      </p:pic>
      <p:sp>
        <p:nvSpPr>
          <p:cNvPr id="44" name="フリーフォーム 43"/>
          <p:cNvSpPr/>
          <p:nvPr/>
        </p:nvSpPr>
        <p:spPr>
          <a:xfrm>
            <a:off x="3362632" y="3569110"/>
            <a:ext cx="1460091" cy="1032387"/>
          </a:xfrm>
          <a:custGeom>
            <a:avLst/>
            <a:gdLst>
              <a:gd name="connsiteX0" fmla="*/ 0 w 1460091"/>
              <a:gd name="connsiteY0" fmla="*/ 0 h 825909"/>
              <a:gd name="connsiteX1" fmla="*/ 693174 w 1460091"/>
              <a:gd name="connsiteY1" fmla="*/ 0 h 825909"/>
              <a:gd name="connsiteX2" fmla="*/ 693174 w 1460091"/>
              <a:gd name="connsiteY2" fmla="*/ 825909 h 825909"/>
              <a:gd name="connsiteX3" fmla="*/ 1460091 w 1460091"/>
              <a:gd name="connsiteY3" fmla="*/ 825909 h 825909"/>
              <a:gd name="connsiteX4" fmla="*/ 1460091 w 1460091"/>
              <a:gd name="connsiteY4" fmla="*/ 560438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091" h="825909">
                <a:moveTo>
                  <a:pt x="0" y="0"/>
                </a:moveTo>
                <a:lnTo>
                  <a:pt x="693174" y="0"/>
                </a:lnTo>
                <a:lnTo>
                  <a:pt x="693174" y="825909"/>
                </a:lnTo>
                <a:lnTo>
                  <a:pt x="1460091" y="825909"/>
                </a:lnTo>
                <a:lnTo>
                  <a:pt x="1460091" y="560438"/>
                </a:lnTo>
              </a:path>
            </a:pathLst>
          </a:custGeom>
          <a:noFill/>
          <a:ln w="2857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/>
          <p:cNvSpPr/>
          <p:nvPr/>
        </p:nvSpPr>
        <p:spPr>
          <a:xfrm>
            <a:off x="1828800" y="2021983"/>
            <a:ext cx="2202287" cy="4546242"/>
          </a:xfrm>
          <a:custGeom>
            <a:avLst/>
            <a:gdLst>
              <a:gd name="connsiteX0" fmla="*/ 2202287 w 2202287"/>
              <a:gd name="connsiteY0" fmla="*/ 4018209 h 4546242"/>
              <a:gd name="connsiteX1" fmla="*/ 2202287 w 2202287"/>
              <a:gd name="connsiteY1" fmla="*/ 4546242 h 4546242"/>
              <a:gd name="connsiteX2" fmla="*/ 0 w 2202287"/>
              <a:gd name="connsiteY2" fmla="*/ 4546242 h 4546242"/>
              <a:gd name="connsiteX3" fmla="*/ 0 w 2202287"/>
              <a:gd name="connsiteY3" fmla="*/ 0 h 4546242"/>
              <a:gd name="connsiteX4" fmla="*/ 1506828 w 2202287"/>
              <a:gd name="connsiteY4" fmla="*/ 0 h 454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287" h="4546242">
                <a:moveTo>
                  <a:pt x="2202287" y="4018209"/>
                </a:moveTo>
                <a:lnTo>
                  <a:pt x="2202287" y="4546242"/>
                </a:lnTo>
                <a:lnTo>
                  <a:pt x="0" y="4546242"/>
                </a:lnTo>
                <a:lnTo>
                  <a:pt x="0" y="0"/>
                </a:lnTo>
                <a:lnTo>
                  <a:pt x="1506828" y="0"/>
                </a:ln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4" idx="2"/>
          </p:cNvCxnSpPr>
          <p:nvPr/>
        </p:nvCxnSpPr>
        <p:spPr>
          <a:xfrm>
            <a:off x="3333133" y="1950790"/>
            <a:ext cx="24242" cy="3406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/>
          <p:cNvGrpSpPr/>
          <p:nvPr/>
        </p:nvGrpSpPr>
        <p:grpSpPr>
          <a:xfrm>
            <a:off x="2670221" y="3979573"/>
            <a:ext cx="2138516" cy="1588037"/>
            <a:chOff x="3962989" y="1455313"/>
            <a:chExt cx="5968256" cy="4323403"/>
          </a:xfrm>
        </p:grpSpPr>
        <p:cxnSp>
          <p:nvCxnSpPr>
            <p:cNvPr id="33" name="直線コネクタ 32"/>
            <p:cNvCxnSpPr/>
            <p:nvPr/>
          </p:nvCxnSpPr>
          <p:spPr>
            <a:xfrm flipH="1" flipV="1">
              <a:off x="5843062" y="1455313"/>
              <a:ext cx="6440" cy="1326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5843062" y="4662152"/>
              <a:ext cx="12516" cy="81008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ローチャート: 判断 34"/>
            <p:cNvSpPr/>
            <p:nvPr/>
          </p:nvSpPr>
          <p:spPr>
            <a:xfrm>
              <a:off x="4454012" y="2787446"/>
              <a:ext cx="2787446" cy="1882336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/>
                <a:t>壁</a:t>
              </a:r>
              <a:endParaRPr kumimoji="1" lang="ja-JP" altLang="en-US" dirty="0"/>
            </a:p>
          </p:txBody>
        </p:sp>
        <p:cxnSp>
          <p:nvCxnSpPr>
            <p:cNvPr id="36" name="直線コネクタ 35"/>
            <p:cNvCxnSpPr/>
            <p:nvPr/>
          </p:nvCxnSpPr>
          <p:spPr>
            <a:xfrm flipV="1">
              <a:off x="7771709" y="3687097"/>
              <a:ext cx="0" cy="1731308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245683" y="3712508"/>
              <a:ext cx="5562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7738097" y="3582157"/>
              <a:ext cx="2193148" cy="15920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962989" y="4186676"/>
              <a:ext cx="2084685" cy="15920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657341" y="2253803"/>
            <a:ext cx="2133600" cy="1588037"/>
            <a:chOff x="3962989" y="1455313"/>
            <a:chExt cx="5954536" cy="4323403"/>
          </a:xfrm>
        </p:grpSpPr>
        <p:cxnSp>
          <p:nvCxnSpPr>
            <p:cNvPr id="23" name="直線コネクタ 22"/>
            <p:cNvCxnSpPr/>
            <p:nvPr/>
          </p:nvCxnSpPr>
          <p:spPr>
            <a:xfrm flipH="1" flipV="1">
              <a:off x="5843062" y="1455313"/>
              <a:ext cx="6440" cy="1326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5843062" y="4662152"/>
              <a:ext cx="12516" cy="81008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判断 24"/>
            <p:cNvSpPr/>
            <p:nvPr/>
          </p:nvSpPr>
          <p:spPr>
            <a:xfrm>
              <a:off x="4454012" y="2787446"/>
              <a:ext cx="2787446" cy="1882336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/>
                <a:t>壁</a:t>
              </a:r>
              <a:endParaRPr kumimoji="1" lang="ja-JP" altLang="en-US" dirty="0"/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9892338" y="3687098"/>
              <a:ext cx="0" cy="1731308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7245684" y="3712507"/>
              <a:ext cx="26718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7556642" y="2497482"/>
              <a:ext cx="2193148" cy="15920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962989" y="4186676"/>
              <a:ext cx="2084685" cy="15920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アルゴリズムはフローチャート形式で</a:t>
            </a:r>
            <a:endParaRPr kumimoji="1" lang="ja-JP" altLang="en-US" dirty="0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2728449" y="1399856"/>
            <a:ext cx="1209367" cy="55093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開始</a:t>
            </a:r>
            <a:endParaRPr kumimoji="1" lang="ja-JP" altLang="en-US" sz="2400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3037509" y="2106345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前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3024631" y="5491731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前</a:t>
            </a:r>
          </a:p>
        </p:txBody>
      </p:sp>
      <p:sp>
        <p:nvSpPr>
          <p:cNvPr id="8" name="フローチャート: 処理 7"/>
          <p:cNvSpPr/>
          <p:nvPr/>
        </p:nvSpPr>
        <p:spPr>
          <a:xfrm>
            <a:off x="4492823" y="3759771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右</a:t>
            </a:r>
            <a:endParaRPr kumimoji="1" lang="ja-JP" altLang="en-US" sz="3200" dirty="0"/>
          </a:p>
        </p:txBody>
      </p:sp>
      <p:sp>
        <p:nvSpPr>
          <p:cNvPr id="18" name="下矢印 17"/>
          <p:cNvSpPr/>
          <p:nvPr/>
        </p:nvSpPr>
        <p:spPr>
          <a:xfrm>
            <a:off x="8575062" y="1736310"/>
            <a:ext cx="530942" cy="56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環状矢印 14"/>
          <p:cNvSpPr/>
          <p:nvPr/>
        </p:nvSpPr>
        <p:spPr>
          <a:xfrm>
            <a:off x="4543979" y="3800331"/>
            <a:ext cx="491444" cy="491444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3037509" y="3750179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前</a:t>
            </a:r>
          </a:p>
        </p:txBody>
      </p:sp>
      <p:sp>
        <p:nvSpPr>
          <p:cNvPr id="40" name="フローチャート: 処理 39"/>
          <p:cNvSpPr/>
          <p:nvPr/>
        </p:nvSpPr>
        <p:spPr>
          <a:xfrm>
            <a:off x="3732969" y="5485540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左</a:t>
            </a:r>
            <a:endParaRPr kumimoji="1" lang="ja-JP" altLang="en-US" sz="3200" dirty="0"/>
          </a:p>
        </p:txBody>
      </p:sp>
      <p:sp>
        <p:nvSpPr>
          <p:cNvPr id="41" name="環状矢印 40"/>
          <p:cNvSpPr/>
          <p:nvPr/>
        </p:nvSpPr>
        <p:spPr>
          <a:xfrm flipH="1">
            <a:off x="3786388" y="5487463"/>
            <a:ext cx="553791" cy="558692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2964425" y="1283112"/>
            <a:ext cx="752167" cy="75216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9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0052 0.1064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00013 0.0620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648 L 1.66667E-6 0.2101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1018 L 0.00039 0.3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6204 L 0.00013 0.131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35 L 0.0013 0.4590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45903 L 0.0306 0.45903 C 0.04362 0.45903 0.05989 0.49838 0.05989 0.53055 L 0.05989 0.60208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0.60208 L -0.03164 0.60208 C -0.07266 0.60208 -0.12305 0.46551 -0.12305 0.35509 L -0.12305 0.10787 " pathEditMode="relative" rAng="0" ptsTypes="AA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-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05 0.10787 L -0.00052 0.10648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3195 L 0.0431 0.13519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648 L 1.04167E-6 0.21018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1018 L 0.05911 0.21018 C 0.08568 0.21018 0.11836 0.24815 0.11836 0.27916 L 0.11836 0.34838 " pathEditMode="relative" rAng="0" ptsTypes="AAAA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0.34838 L 0.00039 0.3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1 0.13519 L 0.0431 0.21644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35 L 0.0013 0.45903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45903 L -0.00235 0.60208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1 0.21644 L 0.0431 0.288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5" grpId="8" animBg="1"/>
      <p:bldP spid="45" grpId="9" animBg="1"/>
      <p:bldP spid="45" grpId="10" animBg="1"/>
      <p:bldP spid="45" grpId="1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8371" y="977383"/>
            <a:ext cx="10975258" cy="1325563"/>
          </a:xfrm>
        </p:spPr>
        <p:txBody>
          <a:bodyPr/>
          <a:lstStyle/>
          <a:p>
            <a:pPr algn="ctr"/>
            <a:r>
              <a:rPr lang="ja-JP" altLang="en-US" dirty="0"/>
              <a:t>完成したフローチャートの</a:t>
            </a:r>
            <a:br>
              <a:rPr lang="en-US" altLang="ja-JP" dirty="0"/>
            </a:br>
            <a:r>
              <a:rPr lang="ja-JP" altLang="en-US" dirty="0"/>
              <a:t>使用コマンドの総数が少ないチームの勝ち！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3215" t="20017" r="56205"/>
          <a:stretch/>
        </p:blipFill>
        <p:spPr>
          <a:xfrm>
            <a:off x="1185335" y="2786449"/>
            <a:ext cx="2768827" cy="407155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8754" y="5277709"/>
            <a:ext cx="8103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←７コマンド</a:t>
            </a:r>
            <a:endParaRPr kumimoji="1" lang="en-US" altLang="ja-JP" sz="4400" dirty="0"/>
          </a:p>
          <a:p>
            <a:r>
              <a:rPr lang="ja-JP" altLang="en-US" sz="4400" dirty="0"/>
              <a:t>　</a:t>
            </a:r>
            <a:r>
              <a:rPr lang="ja-JP" altLang="en-US" sz="3200" dirty="0"/>
              <a:t>ただしこれは☆マスを</a:t>
            </a:r>
            <a:r>
              <a:rPr lang="en-US" altLang="ja-JP" sz="3200" dirty="0"/>
              <a:t>3</a:t>
            </a:r>
            <a:r>
              <a:rPr lang="ja-JP" altLang="en-US" sz="3200" dirty="0"/>
              <a:t>つ通れないので失格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206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移動コマンド：前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70556" y="1781379"/>
            <a:ext cx="6253316" cy="4351338"/>
          </a:xfrm>
        </p:spPr>
        <p:txBody>
          <a:bodyPr/>
          <a:lstStyle/>
          <a:p>
            <a:r>
              <a:rPr kumimoji="1" lang="ja-JP" altLang="en-US" dirty="0"/>
              <a:t>今向いている方向へ一マス進む</a:t>
            </a:r>
            <a:endParaRPr kumimoji="1" lang="en-US" altLang="ja-JP" dirty="0"/>
          </a:p>
          <a:p>
            <a:r>
              <a:rPr lang="ja-JP" altLang="en-US" dirty="0"/>
              <a:t>向いている方向が壁の時は何もしない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11123" y="2781837"/>
            <a:ext cx="1893195" cy="18931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>
                <a:solidFill>
                  <a:schemeClr val="tx1"/>
                </a:solidFill>
              </a:rPr>
              <a:t>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4" idx="0"/>
          </p:cNvCxnSpPr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3052916"/>
            <a:ext cx="2123768" cy="1150374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6200000">
            <a:off x="9409114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4999704"/>
            <a:ext cx="2123768" cy="115037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8479966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62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4999703" y="5117690"/>
            <a:ext cx="0" cy="899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9320981" y="5117690"/>
            <a:ext cx="0" cy="899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0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移動コマンド：右、左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70556" y="1781379"/>
            <a:ext cx="6253316" cy="4351338"/>
          </a:xfrm>
        </p:spPr>
        <p:txBody>
          <a:bodyPr/>
          <a:lstStyle/>
          <a:p>
            <a:r>
              <a:rPr kumimoji="1" lang="ja-JP" altLang="en-US" dirty="0"/>
              <a:t>その場で右へ</a:t>
            </a:r>
            <a:r>
              <a:rPr kumimoji="1" lang="en-US" altLang="ja-JP" dirty="0"/>
              <a:t>90</a:t>
            </a:r>
            <a:r>
              <a:rPr kumimoji="1" lang="ja-JP" altLang="en-US" dirty="0"/>
              <a:t>度回転する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11123" y="2781837"/>
            <a:ext cx="1893195" cy="18931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>
                <a:solidFill>
                  <a:schemeClr val="tx1"/>
                </a:solidFill>
              </a:rPr>
              <a:t>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4" idx="0"/>
          </p:cNvCxnSpPr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3052916"/>
            <a:ext cx="2123768" cy="1150374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>
            <a:off x="8420972" y="3215146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4999704"/>
            <a:ext cx="2123768" cy="115037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8479966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08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2607070" y="4439264"/>
            <a:ext cx="883295" cy="2115100"/>
            <a:chOff x="2135123" y="2138989"/>
            <a:chExt cx="1893195" cy="4533363"/>
          </a:xfrm>
        </p:grpSpPr>
        <p:sp>
          <p:nvSpPr>
            <p:cNvPr id="22" name="正方形/長方形 21"/>
            <p:cNvSpPr/>
            <p:nvPr/>
          </p:nvSpPr>
          <p:spPr>
            <a:xfrm>
              <a:off x="2135123" y="3465513"/>
              <a:ext cx="1893195" cy="189319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左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コネクタ 23"/>
            <p:cNvCxnSpPr>
              <a:stCxn id="22" idx="0"/>
            </p:cNvCxnSpPr>
            <p:nvPr/>
          </p:nvCxnSpPr>
          <p:spPr>
            <a:xfrm flipH="1" flipV="1">
              <a:off x="3075281" y="2138989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H="1" flipV="1">
              <a:off x="3075281" y="5345828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環状矢印 8"/>
          <p:cNvSpPr/>
          <p:nvPr/>
        </p:nvSpPr>
        <p:spPr>
          <a:xfrm>
            <a:off x="825912" y="2993921"/>
            <a:ext cx="1449998" cy="1449998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環状矢印 22"/>
          <p:cNvSpPr/>
          <p:nvPr/>
        </p:nvSpPr>
        <p:spPr>
          <a:xfrm flipH="1">
            <a:off x="2669459" y="5132635"/>
            <a:ext cx="766915" cy="739212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4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8" y="1781379"/>
            <a:ext cx="6253316" cy="4351338"/>
          </a:xfrm>
        </p:spPr>
        <p:txBody>
          <a:bodyPr/>
          <a:lstStyle/>
          <a:p>
            <a:r>
              <a:rPr kumimoji="1" lang="ja-JP" altLang="en-US" dirty="0"/>
              <a:t>前が壁かどうかで分岐をする</a:t>
            </a:r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判断 4"/>
          <p:cNvSpPr/>
          <p:nvPr/>
        </p:nvSpPr>
        <p:spPr>
          <a:xfrm>
            <a:off x="162231" y="2787446"/>
            <a:ext cx="2787446" cy="1882336"/>
          </a:xfrm>
          <a:prstGeom prst="flowChartDecisio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壁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3479928" y="3687097"/>
            <a:ext cx="0" cy="1731308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953902" y="3712508"/>
            <a:ext cx="5562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5432" y="3023419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2167" y="47784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159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40710" y="1825625"/>
            <a:ext cx="7093974" cy="4351338"/>
          </a:xfrm>
        </p:spPr>
        <p:txBody>
          <a:bodyPr/>
          <a:lstStyle/>
          <a:p>
            <a:r>
              <a:rPr kumimoji="1" lang="ja-JP" altLang="en-US" dirty="0"/>
              <a:t>壁にぶつかるまで前進</a:t>
            </a:r>
            <a:endParaRPr kumimoji="1" lang="en-US" altLang="ja-JP" dirty="0"/>
          </a:p>
          <a:p>
            <a:r>
              <a:rPr lang="ja-JP" altLang="en-US" dirty="0"/>
              <a:t>壁にぶつかったら右へ回転し、処理を続ける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58645" y="1653448"/>
            <a:ext cx="3357629" cy="4570371"/>
            <a:chOff x="8288594" y="1963164"/>
            <a:chExt cx="3357629" cy="4570371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8819535" y="1963164"/>
              <a:ext cx="2477730" cy="4540874"/>
              <a:chOff x="4454012" y="1455313"/>
              <a:chExt cx="3462693" cy="6345993"/>
            </a:xfrm>
          </p:grpSpPr>
          <p:cxnSp>
            <p:nvCxnSpPr>
              <p:cNvPr id="9" name="直線コネクタ 8"/>
              <p:cNvCxnSpPr/>
              <p:nvPr/>
            </p:nvCxnSpPr>
            <p:spPr>
              <a:xfrm flipH="1" flipV="1">
                <a:off x="5843062" y="1455313"/>
                <a:ext cx="6440" cy="13265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 flipV="1">
                <a:off x="5843062" y="4662152"/>
                <a:ext cx="12516" cy="810080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フローチャート: 判断 10"/>
              <p:cNvSpPr/>
              <p:nvPr/>
            </p:nvSpPr>
            <p:spPr>
              <a:xfrm>
                <a:off x="4454012" y="2787446"/>
                <a:ext cx="2787446" cy="1882336"/>
              </a:xfrm>
              <a:prstGeom prst="flowChartDecision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6000" dirty="0"/>
                  <a:t>壁</a:t>
                </a:r>
                <a:endParaRPr kumimoji="1" lang="ja-JP" altLang="en-US" dirty="0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 flipV="1">
                <a:off x="7771709" y="3687097"/>
                <a:ext cx="0" cy="1731308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7245683" y="3712508"/>
                <a:ext cx="55621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7197213" y="3023419"/>
                <a:ext cx="719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Yes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714169" y="4572364"/>
                <a:ext cx="6655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No</a:t>
                </a:r>
                <a:endParaRPr kumimoji="1" lang="ja-JP" altLang="en-US" dirty="0"/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 flipV="1">
                <a:off x="7780522" y="6661444"/>
                <a:ext cx="0" cy="1139862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正方形/長方形 5"/>
            <p:cNvSpPr/>
            <p:nvPr/>
          </p:nvSpPr>
          <p:spPr>
            <a:xfrm>
              <a:off x="9376580" y="4881189"/>
              <a:ext cx="883295" cy="88329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前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0762928" y="4822197"/>
              <a:ext cx="883295" cy="88329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右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8288594" y="2654709"/>
              <a:ext cx="1548580" cy="3878826"/>
            </a:xfrm>
            <a:custGeom>
              <a:avLst/>
              <a:gdLst>
                <a:gd name="connsiteX0" fmla="*/ 1548580 w 1548580"/>
                <a:gd name="connsiteY0" fmla="*/ 3097162 h 3878826"/>
                <a:gd name="connsiteX1" fmla="*/ 1548580 w 1548580"/>
                <a:gd name="connsiteY1" fmla="*/ 3878826 h 3878826"/>
                <a:gd name="connsiteX2" fmla="*/ 0 w 1548580"/>
                <a:gd name="connsiteY2" fmla="*/ 3878826 h 3878826"/>
                <a:gd name="connsiteX3" fmla="*/ 0 w 1548580"/>
                <a:gd name="connsiteY3" fmla="*/ 0 h 3878826"/>
                <a:gd name="connsiteX4" fmla="*/ 1519083 w 1548580"/>
                <a:gd name="connsiteY4" fmla="*/ 0 h 387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580" h="3878826">
                  <a:moveTo>
                    <a:pt x="1548580" y="3097162"/>
                  </a:moveTo>
                  <a:lnTo>
                    <a:pt x="1548580" y="3878826"/>
                  </a:lnTo>
                  <a:lnTo>
                    <a:pt x="0" y="3878826"/>
                  </a:lnTo>
                  <a:lnTo>
                    <a:pt x="0" y="0"/>
                  </a:lnTo>
                  <a:lnTo>
                    <a:pt x="1519083" y="0"/>
                  </a:lnTo>
                </a:path>
              </a:pathLst>
            </a:custGeom>
            <a:noFill/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環状矢印 16"/>
          <p:cNvSpPr/>
          <p:nvPr/>
        </p:nvSpPr>
        <p:spPr>
          <a:xfrm>
            <a:off x="3480622" y="4586749"/>
            <a:ext cx="742074" cy="742074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11885" t="18542" r="59480" b="41383"/>
          <a:stretch/>
        </p:blipFill>
        <p:spPr>
          <a:xfrm>
            <a:off x="5733144" y="2980290"/>
            <a:ext cx="4789714" cy="376885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>
            <a:off x="7187257" y="3135087"/>
            <a:ext cx="709157" cy="73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020996" y="2778234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013739" y="2770977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1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2.08333E-7 0.25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0.1030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25116 L -0.00013 0.42894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2893 L -0.06276 0.42893 C -0.09076 0.42893 -0.12513 0.31412 -0.12513 0.22153 L -0.12513 0.01412 " pathEditMode="relative" rAng="0" ptsTypes="AAAA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4.16667E-7 -4.07407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1.25E-6 0.2511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10301 L 4.16667E-7 0.20671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25116 L -0.00013 0.42894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4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2894 L -0.06276 0.42894 C -0.09076 0.42894 -0.12513 0.31412 -0.12513 0.22153 L -0.12513 0.01412 " pathEditMode="relative" rAng="0" ptsTypes="AAAA">
                                      <p:cBhvr>
                                        <p:cTn id="4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1.25E-6 -4.44444E-6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05508 -4.44444E-6 C 0.07995 -4.44444E-6 0.11055 0.06713 0.11055 0.122 L 0.11055 0.24491 " pathEditMode="relative" rAng="0" ptsTypes="AAAA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55 0.24491 L 0.11289 0.6046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5" animBg="1"/>
      <p:bldP spid="20" grpId="6" animBg="1"/>
      <p:bldP spid="20" grpId="11" animBg="1"/>
      <p:bldP spid="20" grpId="12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分岐コマンド：☆マス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7" y="1781379"/>
            <a:ext cx="7964127" cy="4351338"/>
          </a:xfrm>
        </p:spPr>
        <p:txBody>
          <a:bodyPr/>
          <a:lstStyle/>
          <a:p>
            <a:r>
              <a:rPr lang="ja-JP" altLang="en-US" dirty="0"/>
              <a:t>その場が☆マス</a:t>
            </a:r>
            <a:r>
              <a:rPr kumimoji="1" lang="ja-JP" altLang="en-US" dirty="0"/>
              <a:t>かどうかで分岐をする</a:t>
            </a:r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判断 4"/>
          <p:cNvSpPr/>
          <p:nvPr/>
        </p:nvSpPr>
        <p:spPr>
          <a:xfrm>
            <a:off x="162231" y="2787446"/>
            <a:ext cx="2787446" cy="1882336"/>
          </a:xfrm>
          <a:prstGeom prst="flowChartDecisio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/>
              <a:t>☆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3479928" y="3687097"/>
            <a:ext cx="0" cy="1731308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953902" y="3712508"/>
            <a:ext cx="5562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5432" y="3023419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2167" y="47784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96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6633</TotalTime>
  <Words>702</Words>
  <Application>Microsoft Office PowerPoint</Application>
  <PresentationFormat>ワイド画面</PresentationFormat>
  <Paragraphs>251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テーマ</vt:lpstr>
      <vt:lpstr>迷路探査ゲーム ~ルール説明~ </vt:lpstr>
      <vt:lpstr>探査マップ</vt:lpstr>
      <vt:lpstr>アルゴリズムはフローチャート形式で</vt:lpstr>
      <vt:lpstr>完成したフローチャートの 使用コマンドの総数が少ないチームの勝ち！</vt:lpstr>
      <vt:lpstr>移動コマンド：前</vt:lpstr>
      <vt:lpstr>移動コマンド：右、左</vt:lpstr>
      <vt:lpstr>分岐コマンド：壁</vt:lpstr>
      <vt:lpstr>使用例</vt:lpstr>
      <vt:lpstr>分岐コマンド：☆マス</vt:lpstr>
      <vt:lpstr>使用例</vt:lpstr>
      <vt:lpstr>分岐コマンド：東西南北</vt:lpstr>
      <vt:lpstr>使用例</vt:lpstr>
      <vt:lpstr>破壊コマンド：壁破壊</vt:lpstr>
      <vt:lpstr>使用例</vt:lpstr>
      <vt:lpstr>使用例</vt:lpstr>
      <vt:lpstr>マーカーコマンド</vt:lpstr>
      <vt:lpstr>マーカーコマンド：置く</vt:lpstr>
      <vt:lpstr>マーカーコマンド：取る</vt:lpstr>
      <vt:lpstr>分岐コマンド：＠マーカー</vt:lpstr>
      <vt:lpstr>分岐コマンド：前マーカー</vt:lpstr>
      <vt:lpstr>細かいルール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迷路探査ゲーム  with班長ロボ</dc:title>
  <dc:creator>木村武龍</dc:creator>
  <cp:lastModifiedBy>木村 武龍</cp:lastModifiedBy>
  <cp:revision>57</cp:revision>
  <dcterms:created xsi:type="dcterms:W3CDTF">2017-08-02T09:22:26Z</dcterms:created>
  <dcterms:modified xsi:type="dcterms:W3CDTF">2022-12-08T18:53:56Z</dcterms:modified>
</cp:coreProperties>
</file>