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8" r:id="rId6"/>
    <p:sldId id="270" r:id="rId7"/>
    <p:sldId id="271" r:id="rId8"/>
    <p:sldId id="274" r:id="rId9"/>
    <p:sldId id="275" r:id="rId10"/>
    <p:sldId id="276" r:id="rId11"/>
    <p:sldId id="277" r:id="rId12"/>
    <p:sldId id="263" r:id="rId13"/>
    <p:sldId id="264" r:id="rId14"/>
    <p:sldId id="265" r:id="rId15"/>
    <p:sldId id="266" r:id="rId1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0839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59">
                <a:moveTo>
                  <a:pt x="0" y="137160"/>
                </a:moveTo>
                <a:lnTo>
                  <a:pt x="9144000" y="137160"/>
                </a:lnTo>
                <a:lnTo>
                  <a:pt x="91440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60">
                <a:moveTo>
                  <a:pt x="0" y="137159"/>
                </a:moveTo>
                <a:lnTo>
                  <a:pt x="9144000" y="137159"/>
                </a:lnTo>
                <a:lnTo>
                  <a:pt x="91440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93947" y="6298691"/>
            <a:ext cx="1159764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90288" y="6298691"/>
            <a:ext cx="1159764" cy="382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43761" y="3559302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28956">
            <a:solidFill>
              <a:srgbClr val="7B11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67739" y="2770632"/>
            <a:ext cx="7236714" cy="1009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9418" y="2891104"/>
            <a:ext cx="666516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0839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59">
                <a:moveTo>
                  <a:pt x="0" y="137160"/>
                </a:moveTo>
                <a:lnTo>
                  <a:pt x="9144000" y="137160"/>
                </a:lnTo>
                <a:lnTo>
                  <a:pt x="91440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60">
                <a:moveTo>
                  <a:pt x="0" y="137159"/>
                </a:moveTo>
                <a:lnTo>
                  <a:pt x="9144000" y="137159"/>
                </a:lnTo>
                <a:lnTo>
                  <a:pt x="91440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93947" y="6298691"/>
            <a:ext cx="1159764" cy="382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90288" y="6298691"/>
            <a:ext cx="1159764" cy="382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078179"/>
            <a:ext cx="7728915" cy="151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2558" y="6479844"/>
            <a:ext cx="16700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110" y="2895600"/>
            <a:ext cx="6663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Programming Assignment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(#4)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400" y="3733800"/>
            <a:ext cx="14808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latin typeface="Arial"/>
                <a:cs typeface="Arial"/>
              </a:rPr>
              <a:t>201</a:t>
            </a:r>
            <a:r>
              <a:rPr lang="en-US" altLang="ko-KR" sz="1500" spc="-75" dirty="0">
                <a:latin typeface="Arial"/>
                <a:cs typeface="Arial"/>
              </a:rPr>
              <a:t>9</a:t>
            </a:r>
            <a:r>
              <a:rPr sz="1500" spc="-75" dirty="0">
                <a:latin typeface="Arial"/>
                <a:cs typeface="Arial"/>
              </a:rPr>
              <a:t>. </a:t>
            </a:r>
            <a:r>
              <a:rPr sz="1500" spc="-70" dirty="0">
                <a:latin typeface="Arial"/>
                <a:cs typeface="Arial"/>
              </a:rPr>
              <a:t>0</a:t>
            </a:r>
            <a:r>
              <a:rPr lang="en-US" altLang="ko-KR" sz="1500" spc="-70" dirty="0">
                <a:latin typeface="Arial"/>
                <a:cs typeface="Arial"/>
              </a:rPr>
              <a:t>5</a:t>
            </a:r>
            <a:r>
              <a:rPr sz="1500" spc="-70" dirty="0">
                <a:latin typeface="Arial"/>
                <a:cs typeface="Arial"/>
              </a:rPr>
              <a:t>. </a:t>
            </a:r>
            <a:r>
              <a:rPr lang="en-US" altLang="ko-KR" sz="1500" spc="-70" dirty="0">
                <a:latin typeface="Arial"/>
                <a:cs typeface="Arial"/>
              </a:rPr>
              <a:t>02</a:t>
            </a:r>
            <a:r>
              <a:rPr sz="1500" spc="-70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1</a:t>
            </a:fld>
            <a:endParaRPr spc="-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P3. Social security numbers Classifier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28650" y="1094014"/>
            <a:ext cx="7886700" cy="562746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Conditions need to check</a:t>
            </a:r>
          </a:p>
          <a:p>
            <a:pPr lvl="1"/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Validations of the date</a:t>
            </a:r>
          </a:p>
          <a:p>
            <a:pPr lvl="2"/>
            <a:r>
              <a:rPr lang="en-US" altLang="ko-KR" sz="1400" dirty="0">
                <a:latin typeface="Trebuchet MS" panose="020B0603020202020204" pitchFamily="34" charset="0"/>
              </a:rPr>
              <a:t>Month 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 1 ~ 12</a:t>
            </a:r>
          </a:p>
          <a:p>
            <a:pPr lvl="2"/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Day  1 ~ 31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Jan, Mar, May, Jul, Aug, Oct, Dec (ends with 31)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Apr, Jun, Sep, Nov (ends with 30)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Feb </a:t>
            </a:r>
            <a:r>
              <a:rPr lang="en-US" altLang="ko-KR" sz="1200" dirty="0">
                <a:latin typeface="Trebuchet MS" panose="020B0603020202020204" pitchFamily="34" charset="0"/>
                <a:sym typeface="Wingdings" panose="05000000000000000000" pitchFamily="2" charset="2"/>
              </a:rPr>
              <a:t> ends with 28 or 29 </a:t>
            </a:r>
            <a:r>
              <a:rPr lang="en-US" altLang="ko-KR" sz="1200" dirty="0">
                <a:latin typeface="Trebuchet MS" panose="020B0603020202020204" pitchFamily="34" charset="0"/>
              </a:rPr>
              <a:t>(consider the ‘</a:t>
            </a:r>
            <a:r>
              <a:rPr lang="en-US" altLang="ko-KR" sz="1200" b="1" dirty="0">
                <a:latin typeface="Trebuchet MS" panose="020B0603020202020204" pitchFamily="34" charset="0"/>
              </a:rPr>
              <a:t>leap year!!!</a:t>
            </a:r>
            <a:r>
              <a:rPr lang="en-US" altLang="ko-KR" sz="1200" dirty="0">
                <a:latin typeface="Trebuchet MS" panose="020B0603020202020204" pitchFamily="34" charset="0"/>
              </a:rPr>
              <a:t>’)</a:t>
            </a:r>
          </a:p>
          <a:p>
            <a:pPr lvl="1"/>
            <a:endParaRPr lang="en-US" altLang="ko-KR" dirty="0">
              <a:latin typeface="Trebuchet MS" panose="020B0603020202020204" pitchFamily="34" charset="0"/>
            </a:endParaRPr>
          </a:p>
          <a:p>
            <a:pPr lvl="1"/>
            <a:r>
              <a:rPr lang="en-US" altLang="ko-KR" sz="1600" dirty="0">
                <a:latin typeface="Trebuchet MS" panose="020B0603020202020204" pitchFamily="34" charset="0"/>
              </a:rPr>
              <a:t>Leap year</a:t>
            </a:r>
          </a:p>
          <a:p>
            <a:pPr lvl="2"/>
            <a:r>
              <a:rPr lang="en-US" altLang="ko-KR" sz="1400" dirty="0">
                <a:latin typeface="Trebuchet MS" panose="020B0603020202020204" pitchFamily="34" charset="0"/>
              </a:rPr>
              <a:t>If (leap year) then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February ends with 29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lvl="2"/>
            <a:r>
              <a:rPr lang="en-US" altLang="ko-KR" sz="1400" dirty="0">
                <a:latin typeface="Trebuchet MS" panose="020B0603020202020204" pitchFamily="34" charset="0"/>
              </a:rPr>
              <a:t>else  // (common year)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February ends with 28</a:t>
            </a:r>
            <a:endParaRPr lang="ko-KR" altLang="en-US" sz="1200" dirty="0">
              <a:latin typeface="Trebuchet MS" panose="020B0603020202020204" pitchFamily="34" charset="0"/>
            </a:endParaRPr>
          </a:p>
          <a:p>
            <a:pPr lvl="2"/>
            <a:endParaRPr lang="en-US" altLang="ko-KR" dirty="0">
              <a:latin typeface="Trebuchet MS" panose="020B0603020202020204" pitchFamily="34" charset="0"/>
            </a:endParaRPr>
          </a:p>
          <a:p>
            <a:pPr lvl="2"/>
            <a:r>
              <a:rPr lang="en-US" altLang="ko-KR" sz="1400" dirty="0">
                <a:latin typeface="Trebuchet MS" panose="020B0603020202020204" pitchFamily="34" charset="0"/>
              </a:rPr>
              <a:t>Algorithm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if (year is divisible by 4) then (it is a leap year)</a:t>
            </a:r>
            <a:r>
              <a:rPr lang="en-US" altLang="ko-KR" sz="1200" b="1" dirty="0">
                <a:latin typeface="Trebuchet MS" panose="020B0603020202020204" pitchFamily="34" charset="0"/>
              </a:rPr>
              <a:t>(MODIFIED)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09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P3. Social security numbers Classifier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28650" y="1094014"/>
            <a:ext cx="7886700" cy="562746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3338"/>
              </p:ext>
            </p:extLst>
          </p:nvPr>
        </p:nvGraphicFramePr>
        <p:xfrm>
          <a:off x="1524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66865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72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920229 - 1239536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880228 - 1234568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4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971130 - 3325808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9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910125-1289204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7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170101 – 3365983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0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111231 – 3111220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8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180101 – 3365986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7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41752"/>
              </p:ext>
            </p:extLst>
          </p:nvPr>
        </p:nvGraphicFramePr>
        <p:xfrm>
          <a:off x="652932" y="2667000"/>
          <a:ext cx="7886700" cy="348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10" dirty="0"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833880" algn="l"/>
                        </a:tabLst>
                      </a:pPr>
                      <a:r>
                        <a:rPr sz="2250" spc="-15" baseline="27777" dirty="0">
                          <a:latin typeface="Arial"/>
                          <a:cs typeface="Arial"/>
                        </a:rPr>
                        <a:t>3	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(P1)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lang="en-US" altLang="ko-KR" sz="2250" spc="67" baseline="3703" dirty="0">
                          <a:latin typeface="Arial"/>
                          <a:cs typeface="Arial"/>
                        </a:rPr>
                        <a:t>2011320003</a:t>
                      </a: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lang="en-US" altLang="ko-KR" sz="2250" spc="67" baseline="3703" dirty="0">
                          <a:latin typeface="Arial"/>
                          <a:cs typeface="Arial"/>
                        </a:rPr>
                        <a:t>2017322001</a:t>
                      </a: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lang="en-US" altLang="ko-KR" sz="2250" spc="67" baseline="3703" dirty="0">
                          <a:latin typeface="Arial"/>
                          <a:cs typeface="Arial"/>
                        </a:rPr>
                        <a:t>2008870121</a:t>
                      </a:r>
                      <a:r>
                        <a:rPr sz="2250" spc="67" baseline="3703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2700" spc="-104" baseline="-3086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2700" spc="-7" baseline="-3086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700" spc="-60" baseline="-3086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2700" spc="-262" baseline="-308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spc="-225" baseline="-3086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2700" spc="-127" baseline="-308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spc="-187" baseline="-3086" dirty="0">
                          <a:latin typeface="Arial"/>
                          <a:cs typeface="Arial"/>
                        </a:rPr>
                        <a:t>(P2)	</a:t>
                      </a:r>
                      <a:r>
                        <a:rPr lang="en-US" sz="2700" spc="-187" baseline="-3086" dirty="0">
                          <a:latin typeface="Arial"/>
                          <a:cs typeface="Arial"/>
                        </a:rPr>
                        <a:t>           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(P3)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ffffffffffff00089f79bde00806000108000604000100089f79bde0a398a230000000000000a398a258</a:t>
                      </a: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lang="en-US" altLang="ko-KR" sz="1500" dirty="0"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500" spc="-35" dirty="0">
                          <a:latin typeface="Arial"/>
                          <a:cs typeface="Arial"/>
                        </a:rPr>
                        <a:t>170101 - 1365983</a:t>
                      </a: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500" spc="-35" dirty="0">
                          <a:latin typeface="Arial"/>
                          <a:cs typeface="Arial"/>
                        </a:rPr>
                        <a:t>111231 - 3111220</a:t>
                      </a: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500" spc="-35" dirty="0">
                          <a:latin typeface="Arial"/>
                          <a:cs typeface="Arial"/>
                        </a:rPr>
                        <a:t>180101 - 3365986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60248" y="251459"/>
            <a:ext cx="4412742" cy="92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38887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spc="-5" dirty="0"/>
              <a:t>Input </a:t>
            </a:r>
            <a:r>
              <a:rPr dirty="0"/>
              <a:t>file</a:t>
            </a:r>
            <a:r>
              <a:rPr spc="-105" dirty="0"/>
              <a:t> </a:t>
            </a:r>
            <a:r>
              <a:rPr dirty="0"/>
              <a:t>formats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009327"/>
            <a:ext cx="7555865" cy="14820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45"/>
              </a:spcBef>
              <a:buChar char="•"/>
              <a:tabLst>
                <a:tab pos="185420" algn="l"/>
              </a:tabLst>
            </a:pPr>
            <a:r>
              <a:rPr sz="2100" spc="-155" dirty="0">
                <a:latin typeface="Arial"/>
                <a:cs typeface="Arial"/>
              </a:rPr>
              <a:t>We </a:t>
            </a:r>
            <a:r>
              <a:rPr sz="2100" spc="-75" dirty="0">
                <a:latin typeface="Arial"/>
                <a:cs typeface="Arial"/>
              </a:rPr>
              <a:t>prepared </a:t>
            </a:r>
            <a:r>
              <a:rPr sz="2100" spc="-15" dirty="0">
                <a:latin typeface="Arial"/>
                <a:cs typeface="Arial"/>
              </a:rPr>
              <a:t>input file </a:t>
            </a:r>
            <a:r>
              <a:rPr sz="2100" spc="-10" dirty="0">
                <a:latin typeface="Arial"/>
                <a:cs typeface="Arial"/>
              </a:rPr>
              <a:t>for </a:t>
            </a:r>
            <a:r>
              <a:rPr sz="2100" spc="-95" dirty="0">
                <a:latin typeface="Arial"/>
                <a:cs typeface="Arial"/>
              </a:rPr>
              <a:t>grading </a:t>
            </a:r>
            <a:r>
              <a:rPr sz="2100" spc="-60" dirty="0">
                <a:latin typeface="Arial"/>
                <a:cs typeface="Arial"/>
              </a:rPr>
              <a:t>your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program.</a:t>
            </a:r>
            <a:endParaRPr sz="2100" dirty="0">
              <a:latin typeface="Arial"/>
              <a:cs typeface="Arial"/>
            </a:endParaRPr>
          </a:p>
          <a:p>
            <a:pPr marL="184785" marR="5080" indent="-172085">
              <a:lnSpc>
                <a:spcPts val="2270"/>
              </a:lnSpc>
              <a:spcBef>
                <a:spcPts val="825"/>
              </a:spcBef>
              <a:buChar char="•"/>
              <a:tabLst>
                <a:tab pos="185420" algn="l"/>
              </a:tabLst>
            </a:pPr>
            <a:r>
              <a:rPr sz="2100" spc="-165" dirty="0">
                <a:latin typeface="Arial"/>
                <a:cs typeface="Arial"/>
              </a:rPr>
              <a:t>Your </a:t>
            </a:r>
            <a:r>
              <a:rPr sz="2100" spc="-85" dirty="0">
                <a:latin typeface="Arial"/>
                <a:cs typeface="Arial"/>
              </a:rPr>
              <a:t>program should </a:t>
            </a:r>
            <a:r>
              <a:rPr sz="2100" spc="-55" dirty="0">
                <a:latin typeface="Arial"/>
                <a:cs typeface="Arial"/>
              </a:rPr>
              <a:t>support </a:t>
            </a:r>
            <a:r>
              <a:rPr sz="2100" b="1" spc="-114" dirty="0">
                <a:latin typeface="Trebuchet MS"/>
                <a:cs typeface="Trebuchet MS"/>
              </a:rPr>
              <a:t>arguments </a:t>
            </a:r>
            <a:r>
              <a:rPr sz="2100" b="1" spc="-125" dirty="0">
                <a:latin typeface="Trebuchet MS"/>
                <a:cs typeface="Trebuchet MS"/>
              </a:rPr>
              <a:t>for the </a:t>
            </a:r>
            <a:r>
              <a:rPr sz="2100" b="1" spc="-110" dirty="0">
                <a:latin typeface="Trebuchet MS"/>
                <a:cs typeface="Trebuchet MS"/>
              </a:rPr>
              <a:t>input </a:t>
            </a:r>
            <a:r>
              <a:rPr sz="2100" b="1" spc="-125" dirty="0">
                <a:latin typeface="Trebuchet MS"/>
                <a:cs typeface="Trebuchet MS"/>
              </a:rPr>
              <a:t>file </a:t>
            </a:r>
            <a:r>
              <a:rPr sz="2100" b="1" spc="-100" dirty="0">
                <a:latin typeface="Trebuchet MS"/>
                <a:cs typeface="Trebuchet MS"/>
              </a:rPr>
              <a:t>path</a:t>
            </a:r>
            <a:r>
              <a:rPr sz="2100" spc="-100" dirty="0">
                <a:latin typeface="Arial"/>
                <a:cs typeface="Arial"/>
              </a:rPr>
              <a:t>. </a:t>
            </a:r>
            <a:r>
              <a:rPr sz="2100" spc="-235">
                <a:latin typeface="Arial"/>
                <a:cs typeface="Arial"/>
              </a:rPr>
              <a:t>See</a:t>
            </a:r>
            <a:r>
              <a:rPr lang="en-US" altLang="ko-KR" sz="2100" spc="-235">
                <a:latin typeface="Arial"/>
                <a:cs typeface="Arial"/>
              </a:rPr>
              <a:t> sample codes in</a:t>
            </a:r>
            <a:r>
              <a:rPr sz="2100" spc="-235">
                <a:latin typeface="Arial"/>
                <a:cs typeface="Arial"/>
              </a:rPr>
              <a:t> </a:t>
            </a:r>
            <a:r>
              <a:rPr sz="2100" spc="-310">
                <a:latin typeface="Arial"/>
                <a:cs typeface="Arial"/>
              </a:rPr>
              <a:t>TA </a:t>
            </a:r>
            <a:r>
              <a:rPr sz="2100" spc="-140" dirty="0">
                <a:latin typeface="Arial"/>
                <a:cs typeface="Arial"/>
              </a:rPr>
              <a:t>session </a:t>
            </a:r>
            <a:r>
              <a:rPr sz="2100" spc="-70">
                <a:latin typeface="Arial"/>
                <a:cs typeface="Arial"/>
              </a:rPr>
              <a:t>materials.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Char char="•"/>
              <a:tabLst>
                <a:tab pos="185420" algn="l"/>
              </a:tabLst>
            </a:pPr>
            <a:r>
              <a:rPr sz="2100" spc="-30" dirty="0">
                <a:latin typeface="Arial"/>
                <a:cs typeface="Arial"/>
              </a:rPr>
              <a:t>Input </a:t>
            </a:r>
            <a:r>
              <a:rPr sz="2100" spc="-15" dirty="0">
                <a:latin typeface="Arial"/>
                <a:cs typeface="Arial"/>
              </a:rPr>
              <a:t>file </a:t>
            </a:r>
            <a:r>
              <a:rPr sz="2100" spc="5" dirty="0">
                <a:latin typeface="Arial"/>
                <a:cs typeface="Arial"/>
              </a:rPr>
              <a:t>will </a:t>
            </a:r>
            <a:r>
              <a:rPr sz="2100" spc="-25" dirty="0">
                <a:latin typeface="Arial"/>
                <a:cs typeface="Arial"/>
              </a:rPr>
              <a:t>follow </a:t>
            </a:r>
            <a:r>
              <a:rPr sz="2100" spc="-60" dirty="0">
                <a:latin typeface="Arial"/>
                <a:cs typeface="Arial"/>
              </a:rPr>
              <a:t>below</a:t>
            </a:r>
            <a:r>
              <a:rPr sz="2100" spc="-42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formats.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1916" y="3148958"/>
            <a:ext cx="2816860" cy="368935"/>
          </a:xfrm>
          <a:custGeom>
            <a:avLst/>
            <a:gdLst/>
            <a:ahLst/>
            <a:cxnLst/>
            <a:rect l="l" t="t" r="r" b="b"/>
            <a:pathLst>
              <a:path w="2816860" h="368935">
                <a:moveTo>
                  <a:pt x="0" y="368808"/>
                </a:moveTo>
                <a:lnTo>
                  <a:pt x="2816351" y="368808"/>
                </a:lnTo>
                <a:lnTo>
                  <a:pt x="281635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 rot="212800">
            <a:off x="909198" y="3235421"/>
            <a:ext cx="1412394" cy="98202"/>
          </a:xfrm>
          <a:custGeom>
            <a:avLst/>
            <a:gdLst/>
            <a:ahLst/>
            <a:cxnLst/>
            <a:rect l="l" t="t" r="r" b="b"/>
            <a:pathLst>
              <a:path w="1293495" h="76200">
                <a:moveTo>
                  <a:pt x="76517" y="0"/>
                </a:moveTo>
                <a:lnTo>
                  <a:pt x="0" y="37464"/>
                </a:lnTo>
                <a:lnTo>
                  <a:pt x="75882" y="76200"/>
                </a:lnTo>
                <a:lnTo>
                  <a:pt x="76147" y="44429"/>
                </a:lnTo>
                <a:lnTo>
                  <a:pt x="63436" y="44322"/>
                </a:lnTo>
                <a:lnTo>
                  <a:pt x="63550" y="31622"/>
                </a:lnTo>
                <a:lnTo>
                  <a:pt x="76253" y="31622"/>
                </a:lnTo>
                <a:lnTo>
                  <a:pt x="76517" y="0"/>
                </a:lnTo>
                <a:close/>
              </a:path>
              <a:path w="1293495" h="76200">
                <a:moveTo>
                  <a:pt x="76253" y="31729"/>
                </a:moveTo>
                <a:lnTo>
                  <a:pt x="76147" y="44429"/>
                </a:lnTo>
                <a:lnTo>
                  <a:pt x="1292860" y="54609"/>
                </a:lnTo>
                <a:lnTo>
                  <a:pt x="1292986" y="41909"/>
                </a:lnTo>
                <a:lnTo>
                  <a:pt x="76253" y="31729"/>
                </a:lnTo>
                <a:close/>
              </a:path>
              <a:path w="1293495" h="76200">
                <a:moveTo>
                  <a:pt x="63550" y="31622"/>
                </a:moveTo>
                <a:lnTo>
                  <a:pt x="63436" y="44322"/>
                </a:lnTo>
                <a:lnTo>
                  <a:pt x="76147" y="44429"/>
                </a:lnTo>
                <a:lnTo>
                  <a:pt x="76253" y="31729"/>
                </a:lnTo>
                <a:lnTo>
                  <a:pt x="63550" y="31622"/>
                </a:lnTo>
                <a:close/>
              </a:path>
              <a:path w="1293495" h="76200">
                <a:moveTo>
                  <a:pt x="76253" y="31622"/>
                </a:moveTo>
                <a:lnTo>
                  <a:pt x="63550" y="31622"/>
                </a:lnTo>
                <a:lnTo>
                  <a:pt x="76253" y="317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1916" y="3888435"/>
            <a:ext cx="2816860" cy="370840"/>
          </a:xfrm>
          <a:custGeom>
            <a:avLst/>
            <a:gdLst/>
            <a:ahLst/>
            <a:cxnLst/>
            <a:rect l="l" t="t" r="r" b="b"/>
            <a:pathLst>
              <a:path w="2816860" h="370839">
                <a:moveTo>
                  <a:pt x="0" y="370331"/>
                </a:moveTo>
                <a:lnTo>
                  <a:pt x="2816351" y="370331"/>
                </a:lnTo>
                <a:lnTo>
                  <a:pt x="2816351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588" y="4114800"/>
            <a:ext cx="1408328" cy="218439"/>
          </a:xfrm>
          <a:custGeom>
            <a:avLst/>
            <a:gdLst/>
            <a:ahLst/>
            <a:cxnLst/>
            <a:rect l="l" t="t" r="r" b="b"/>
            <a:pathLst>
              <a:path w="1226820" h="217170">
                <a:moveTo>
                  <a:pt x="69672" y="141858"/>
                </a:moveTo>
                <a:lnTo>
                  <a:pt x="0" y="190881"/>
                </a:lnTo>
                <a:lnTo>
                  <a:pt x="81026" y="217169"/>
                </a:lnTo>
                <a:lnTo>
                  <a:pt x="76584" y="187706"/>
                </a:lnTo>
                <a:lnTo>
                  <a:pt x="63741" y="187706"/>
                </a:lnTo>
                <a:lnTo>
                  <a:pt x="61849" y="175132"/>
                </a:lnTo>
                <a:lnTo>
                  <a:pt x="74403" y="173242"/>
                </a:lnTo>
                <a:lnTo>
                  <a:pt x="69672" y="141858"/>
                </a:lnTo>
                <a:close/>
              </a:path>
              <a:path w="1226820" h="217170">
                <a:moveTo>
                  <a:pt x="74403" y="173242"/>
                </a:moveTo>
                <a:lnTo>
                  <a:pt x="61849" y="175132"/>
                </a:lnTo>
                <a:lnTo>
                  <a:pt x="63741" y="187706"/>
                </a:lnTo>
                <a:lnTo>
                  <a:pt x="76298" y="185813"/>
                </a:lnTo>
                <a:lnTo>
                  <a:pt x="74403" y="173242"/>
                </a:lnTo>
                <a:close/>
              </a:path>
              <a:path w="1226820" h="217170">
                <a:moveTo>
                  <a:pt x="76298" y="185813"/>
                </a:moveTo>
                <a:lnTo>
                  <a:pt x="63741" y="187706"/>
                </a:lnTo>
                <a:lnTo>
                  <a:pt x="76584" y="187706"/>
                </a:lnTo>
                <a:lnTo>
                  <a:pt x="76298" y="185813"/>
                </a:lnTo>
                <a:close/>
              </a:path>
              <a:path w="1226820" h="217170">
                <a:moveTo>
                  <a:pt x="1224661" y="0"/>
                </a:moveTo>
                <a:lnTo>
                  <a:pt x="74403" y="173242"/>
                </a:lnTo>
                <a:lnTo>
                  <a:pt x="76298" y="185813"/>
                </a:lnTo>
                <a:lnTo>
                  <a:pt x="1226439" y="12445"/>
                </a:lnTo>
                <a:lnTo>
                  <a:pt x="12246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1891" y="3850633"/>
            <a:ext cx="2824480" cy="384175"/>
          </a:xfrm>
          <a:custGeom>
            <a:avLst/>
            <a:gdLst/>
            <a:ahLst/>
            <a:cxnLst/>
            <a:rect l="l" t="t" r="r" b="b"/>
            <a:pathLst>
              <a:path w="2824479" h="384175">
                <a:moveTo>
                  <a:pt x="0" y="384048"/>
                </a:moveTo>
                <a:lnTo>
                  <a:pt x="2823972" y="384048"/>
                </a:lnTo>
                <a:lnTo>
                  <a:pt x="2823972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513" y="4234808"/>
            <a:ext cx="6026687" cy="630595"/>
          </a:xfrm>
          <a:custGeom>
            <a:avLst/>
            <a:gdLst/>
            <a:ahLst/>
            <a:cxnLst/>
            <a:rect l="l" t="t" r="r" b="b"/>
            <a:pathLst>
              <a:path w="6091555" h="949960">
                <a:moveTo>
                  <a:pt x="69672" y="874395"/>
                </a:moveTo>
                <a:lnTo>
                  <a:pt x="0" y="923417"/>
                </a:lnTo>
                <a:lnTo>
                  <a:pt x="81025" y="949706"/>
                </a:lnTo>
                <a:lnTo>
                  <a:pt x="76584" y="920242"/>
                </a:lnTo>
                <a:lnTo>
                  <a:pt x="63703" y="920242"/>
                </a:lnTo>
                <a:lnTo>
                  <a:pt x="61810" y="907669"/>
                </a:lnTo>
                <a:lnTo>
                  <a:pt x="74402" y="905772"/>
                </a:lnTo>
                <a:lnTo>
                  <a:pt x="69672" y="874395"/>
                </a:lnTo>
                <a:close/>
              </a:path>
              <a:path w="6091555" h="949960">
                <a:moveTo>
                  <a:pt x="74402" y="905772"/>
                </a:moveTo>
                <a:lnTo>
                  <a:pt x="61810" y="907669"/>
                </a:lnTo>
                <a:lnTo>
                  <a:pt x="63703" y="920242"/>
                </a:lnTo>
                <a:lnTo>
                  <a:pt x="76298" y="918345"/>
                </a:lnTo>
                <a:lnTo>
                  <a:pt x="74402" y="905772"/>
                </a:lnTo>
                <a:close/>
              </a:path>
              <a:path w="6091555" h="949960">
                <a:moveTo>
                  <a:pt x="76298" y="918345"/>
                </a:moveTo>
                <a:lnTo>
                  <a:pt x="63703" y="920242"/>
                </a:lnTo>
                <a:lnTo>
                  <a:pt x="76584" y="920242"/>
                </a:lnTo>
                <a:lnTo>
                  <a:pt x="76298" y="918345"/>
                </a:lnTo>
                <a:close/>
              </a:path>
              <a:path w="6091555" h="949960">
                <a:moveTo>
                  <a:pt x="6089142" y="0"/>
                </a:moveTo>
                <a:lnTo>
                  <a:pt x="74402" y="905772"/>
                </a:lnTo>
                <a:lnTo>
                  <a:pt x="76298" y="918345"/>
                </a:lnTo>
                <a:lnTo>
                  <a:pt x="6091046" y="12446"/>
                </a:lnTo>
                <a:lnTo>
                  <a:pt x="6089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12</a:t>
            </a:fld>
            <a:endParaRPr spc="-7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251459"/>
            <a:ext cx="1014221" cy="92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7" y="251459"/>
            <a:ext cx="875538" cy="92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251459"/>
            <a:ext cx="3249930" cy="927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35172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Output</a:t>
            </a:r>
            <a:r>
              <a:rPr spc="-120" dirty="0"/>
              <a:t> </a:t>
            </a:r>
            <a:r>
              <a:rPr dirty="0"/>
              <a:t>formats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7542" y="1009327"/>
            <a:ext cx="7166609" cy="111633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45"/>
              </a:spcBef>
              <a:buChar char="•"/>
              <a:tabLst>
                <a:tab pos="185420" algn="l"/>
              </a:tabLst>
            </a:pPr>
            <a:r>
              <a:rPr sz="2100" spc="-155" dirty="0">
                <a:latin typeface="Arial"/>
                <a:cs typeface="Arial"/>
              </a:rPr>
              <a:t>We </a:t>
            </a:r>
            <a:r>
              <a:rPr sz="2100" spc="5" dirty="0">
                <a:latin typeface="Arial"/>
                <a:cs typeface="Arial"/>
              </a:rPr>
              <a:t>will </a:t>
            </a:r>
            <a:r>
              <a:rPr sz="2100" spc="-114" dirty="0">
                <a:latin typeface="Arial"/>
                <a:cs typeface="Arial"/>
              </a:rPr>
              <a:t>grade </a:t>
            </a:r>
            <a:r>
              <a:rPr sz="2100" spc="-60" dirty="0">
                <a:latin typeface="Arial"/>
                <a:cs typeface="Arial"/>
              </a:rPr>
              <a:t>your </a:t>
            </a:r>
            <a:r>
              <a:rPr sz="2100" spc="-85" dirty="0">
                <a:latin typeface="Arial"/>
                <a:cs typeface="Arial"/>
              </a:rPr>
              <a:t>program </a:t>
            </a:r>
            <a:r>
              <a:rPr sz="2100" spc="-60" dirty="0">
                <a:latin typeface="Arial"/>
                <a:cs typeface="Arial"/>
              </a:rPr>
              <a:t>automatically </a:t>
            </a:r>
            <a:r>
              <a:rPr sz="2100" spc="-135" dirty="0">
                <a:latin typeface="Arial"/>
                <a:cs typeface="Arial"/>
              </a:rPr>
              <a:t>based </a:t>
            </a:r>
            <a:r>
              <a:rPr sz="2100" spc="-65" dirty="0">
                <a:latin typeface="Arial"/>
                <a:cs typeface="Arial"/>
              </a:rPr>
              <a:t>on </a:t>
            </a:r>
            <a:r>
              <a:rPr sz="2100" spc="-25" dirty="0">
                <a:latin typeface="Arial"/>
                <a:cs typeface="Arial"/>
              </a:rPr>
              <a:t>the</a:t>
            </a:r>
            <a:r>
              <a:rPr sz="2100" spc="-27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outputs.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540"/>
              </a:spcBef>
              <a:buChar char="•"/>
              <a:tabLst>
                <a:tab pos="185420" algn="l"/>
              </a:tabLst>
            </a:pPr>
            <a:r>
              <a:rPr sz="2100" spc="-16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21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85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sz="21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95" dirty="0">
                <a:solidFill>
                  <a:srgbClr val="FF0000"/>
                </a:solidFill>
                <a:latin typeface="Trebuchet MS"/>
                <a:cs typeface="Trebuchet MS"/>
              </a:rPr>
              <a:t>should</a:t>
            </a:r>
            <a:r>
              <a:rPr sz="2100" b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print</a:t>
            </a:r>
            <a:r>
              <a:rPr sz="21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“Y”</a:t>
            </a:r>
            <a:r>
              <a:rPr sz="21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1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60" dirty="0">
                <a:solidFill>
                  <a:srgbClr val="FF0000"/>
                </a:solidFill>
                <a:latin typeface="Arial"/>
                <a:cs typeface="Arial"/>
              </a:rPr>
              <a:t>“N”</a:t>
            </a:r>
            <a:r>
              <a:rPr sz="21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ko-KR" sz="2100" spc="-125" dirty="0">
                <a:solidFill>
                  <a:srgbClr val="FF0000"/>
                </a:solidFill>
                <a:latin typeface="Arial"/>
                <a:cs typeface="Arial"/>
              </a:rPr>
              <a:t>or hex value </a:t>
            </a:r>
            <a:r>
              <a:rPr sz="2100" spc="-50" dirty="0">
                <a:solidFill>
                  <a:srgbClr val="FF0000"/>
                </a:solidFill>
                <a:latin typeface="Arial"/>
                <a:cs typeface="Arial"/>
              </a:rPr>
              <a:t>through</a:t>
            </a:r>
            <a:r>
              <a:rPr sz="21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114" dirty="0">
                <a:solidFill>
                  <a:srgbClr val="FF0000"/>
                </a:solidFill>
                <a:latin typeface="Trebuchet MS"/>
                <a:cs typeface="Trebuchet MS"/>
              </a:rPr>
              <a:t>stdout.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84967"/>
              </p:ext>
            </p:extLst>
          </p:nvPr>
        </p:nvGraphicFramePr>
        <p:xfrm>
          <a:off x="622300" y="2246376"/>
          <a:ext cx="7886700" cy="256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009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100" dirty="0">
                          <a:latin typeface="Arial"/>
                          <a:cs typeface="Arial"/>
                        </a:rPr>
                        <a:t>Output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7565">
                <a:tc>
                  <a:txBody>
                    <a:bodyPr/>
                    <a:lstStyle/>
                    <a:p>
                      <a:pPr marL="97790" marR="7675880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13</a:t>
            </a:fld>
            <a:endParaRPr spc="-70" dirty="0"/>
          </a:p>
        </p:txBody>
      </p:sp>
      <p:sp>
        <p:nvSpPr>
          <p:cNvPr id="10" name="TextBox 9"/>
          <p:cNvSpPr txBox="1"/>
          <p:nvPr/>
        </p:nvSpPr>
        <p:spPr>
          <a:xfrm>
            <a:off x="684682" y="2743200"/>
            <a:ext cx="17235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  <a:p>
            <a:r>
              <a:rPr lang="en-US" altLang="ko-KR" dirty="0"/>
              <a:t>N</a:t>
            </a:r>
          </a:p>
          <a:p>
            <a:r>
              <a:rPr lang="en-US" altLang="ko-KR" dirty="0"/>
              <a:t>N</a:t>
            </a:r>
          </a:p>
          <a:p>
            <a:r>
              <a:rPr lang="en-US" altLang="ko-KR" dirty="0">
                <a:latin typeface="Arial"/>
                <a:cs typeface="Arial"/>
              </a:rPr>
              <a:t>00089f79bde0</a:t>
            </a:r>
          </a:p>
          <a:p>
            <a:r>
              <a:rPr lang="en-US" altLang="ko-KR" dirty="0"/>
              <a:t>N</a:t>
            </a:r>
          </a:p>
          <a:p>
            <a:r>
              <a:rPr lang="en-US" altLang="ko-KR" dirty="0"/>
              <a:t>Y</a:t>
            </a:r>
          </a:p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251459"/>
            <a:ext cx="782574" cy="92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3419" y="251459"/>
            <a:ext cx="3388614" cy="92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30981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  <a:r>
              <a:rPr spc="-60" dirty="0"/>
              <a:t> </a:t>
            </a:r>
            <a:r>
              <a:rPr spc="-5" dirty="0"/>
              <a:t>Submissions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7542" y="1047693"/>
            <a:ext cx="7661275" cy="48474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85420" algn="l"/>
              </a:tabLst>
            </a:pPr>
            <a:r>
              <a:rPr sz="2100" spc="-225" dirty="0">
                <a:latin typeface="Arial"/>
                <a:cs typeface="Arial"/>
              </a:rPr>
              <a:t>You </a:t>
            </a:r>
            <a:r>
              <a:rPr sz="2100" spc="-130" dirty="0">
                <a:latin typeface="Arial"/>
                <a:cs typeface="Arial"/>
              </a:rPr>
              <a:t>have </a:t>
            </a:r>
            <a:r>
              <a:rPr sz="2100" spc="20" dirty="0">
                <a:latin typeface="Arial"/>
                <a:cs typeface="Arial"/>
              </a:rPr>
              <a:t>to </a:t>
            </a:r>
            <a:r>
              <a:rPr sz="2100" spc="-55" dirty="0">
                <a:latin typeface="Arial"/>
                <a:cs typeface="Arial"/>
              </a:rPr>
              <a:t>submit </a:t>
            </a:r>
            <a:r>
              <a:rPr sz="2100" spc="-45" dirty="0">
                <a:latin typeface="Arial"/>
                <a:cs typeface="Arial"/>
              </a:rPr>
              <a:t>following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materials</a:t>
            </a:r>
            <a:endParaRPr sz="2100" dirty="0">
              <a:latin typeface="Arial"/>
              <a:cs typeface="Arial"/>
            </a:endParaRPr>
          </a:p>
          <a:p>
            <a:pPr marL="697865" marR="61594" lvl="1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800" b="1" spc="-114" dirty="0">
                <a:latin typeface="Trebuchet MS"/>
                <a:cs typeface="Trebuchet MS"/>
              </a:rPr>
              <a:t>Source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code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Trebuchet MS"/>
                <a:cs typeface="Trebuchet MS"/>
              </a:rPr>
              <a:t>executable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file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program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checks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validity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5" dirty="0">
                <a:latin typeface="Arial"/>
                <a:cs typeface="Arial"/>
              </a:rPr>
              <a:t>string </a:t>
            </a:r>
            <a:r>
              <a:rPr lang="en-US" altLang="ko-KR" sz="1800" spc="-55" dirty="0">
                <a:latin typeface="Arial"/>
                <a:cs typeface="Arial"/>
              </a:rPr>
              <a:t>by </a:t>
            </a:r>
            <a:r>
              <a:rPr lang="en-US" altLang="ko-KR" sz="1800" spc="-20" dirty="0">
                <a:latin typeface="Arial"/>
                <a:cs typeface="Arial"/>
              </a:rPr>
              <a:t>using </a:t>
            </a:r>
            <a:r>
              <a:rPr lang="en-US" altLang="ko-KR" sz="1800" spc="-5" dirty="0">
                <a:latin typeface="Arial"/>
                <a:cs typeface="Arial"/>
              </a:rPr>
              <a:t>one of the below library</a:t>
            </a: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b="1" spc="-100" dirty="0">
                <a:solidFill>
                  <a:srgbClr val="FF0000"/>
                </a:solidFill>
                <a:latin typeface="Arial"/>
                <a:cs typeface="Arial"/>
              </a:rPr>
              <a:t>Python re (recommended)</a:t>
            </a: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spc="-100" dirty="0">
                <a:latin typeface="Arial"/>
                <a:cs typeface="Arial"/>
              </a:rPr>
              <a:t>PCRE (recommended)</a:t>
            </a: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dirty="0"/>
              <a:t>Regex </a:t>
            </a: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spc="-100" dirty="0">
                <a:latin typeface="Arial"/>
                <a:cs typeface="Arial"/>
              </a:rPr>
              <a:t>Google RE2</a:t>
            </a:r>
            <a:endParaRPr lang="en-US" spc="-100" dirty="0">
              <a:latin typeface="Arial"/>
              <a:cs typeface="Arial"/>
            </a:endParaRPr>
          </a:p>
          <a:p>
            <a:pPr marL="697865" marR="61594" lvl="1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b="1" spc="-110" dirty="0">
                <a:latin typeface="Trebuchet MS"/>
                <a:cs typeface="Trebuchet MS"/>
              </a:rPr>
              <a:t>report </a:t>
            </a:r>
            <a:r>
              <a:rPr sz="1800" b="1" spc="-95" dirty="0">
                <a:latin typeface="Trebuchet MS"/>
                <a:cs typeface="Trebuchet MS"/>
              </a:rPr>
              <a:t>file</a:t>
            </a:r>
            <a:r>
              <a:rPr sz="1800" spc="-95" dirty="0">
                <a:latin typeface="Arial"/>
                <a:cs typeface="Arial"/>
              </a:rPr>
              <a:t>. </a:t>
            </a: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70" dirty="0">
                <a:latin typeface="Arial"/>
                <a:cs typeface="Arial"/>
              </a:rPr>
              <a:t>should </a:t>
            </a:r>
            <a:r>
              <a:rPr sz="1800" spc="-85" dirty="0">
                <a:latin typeface="Arial"/>
                <a:cs typeface="Arial"/>
              </a:rPr>
              <a:t>describe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environment, </a:t>
            </a:r>
            <a:r>
              <a:rPr sz="1800" spc="-40" dirty="0">
                <a:latin typeface="Arial"/>
                <a:cs typeface="Arial"/>
              </a:rPr>
              <a:t>algorithm, </a:t>
            </a:r>
            <a:r>
              <a:rPr sz="1800" spc="-65" dirty="0">
                <a:latin typeface="Arial"/>
                <a:cs typeface="Arial"/>
              </a:rPr>
              <a:t>explanation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 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90" dirty="0">
                <a:latin typeface="Arial"/>
                <a:cs typeface="Arial"/>
              </a:rPr>
              <a:t>code, </a:t>
            </a:r>
            <a:r>
              <a:rPr sz="1800" spc="-105" dirty="0">
                <a:latin typeface="Arial"/>
                <a:cs typeface="Arial"/>
              </a:rPr>
              <a:t>regex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result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specifically.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altLang="ko-KR" sz="15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785" marR="410845" indent="-172085">
              <a:lnSpc>
                <a:spcPts val="2270"/>
              </a:lnSpc>
              <a:buChar char="•"/>
              <a:tabLst>
                <a:tab pos="185420" algn="l"/>
              </a:tabLst>
            </a:pPr>
            <a:r>
              <a:rPr sz="2100" spc="-160" dirty="0">
                <a:latin typeface="Arial"/>
                <a:cs typeface="Arial"/>
              </a:rPr>
              <a:t>Please </a:t>
            </a:r>
            <a:r>
              <a:rPr sz="2100" spc="-55" dirty="0">
                <a:latin typeface="Arial"/>
                <a:cs typeface="Arial"/>
              </a:rPr>
              <a:t>submit </a:t>
            </a:r>
            <a:r>
              <a:rPr sz="2100" spc="-70" dirty="0">
                <a:latin typeface="Arial"/>
                <a:cs typeface="Arial"/>
              </a:rPr>
              <a:t>on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85" dirty="0">
                <a:latin typeface="Arial"/>
                <a:cs typeface="Arial"/>
              </a:rPr>
              <a:t>blackboard </a:t>
            </a:r>
            <a:r>
              <a:rPr sz="2100" spc="-5" dirty="0">
                <a:latin typeface="Arial"/>
                <a:cs typeface="Arial"/>
              </a:rPr>
              <a:t>until </a:t>
            </a:r>
            <a:r>
              <a:rPr lang="en-US" altLang="ko-KR" sz="2100" b="1" spc="-5" dirty="0">
                <a:latin typeface="Arial"/>
                <a:cs typeface="Arial"/>
              </a:rPr>
              <a:t>Wednesday</a:t>
            </a:r>
            <a:r>
              <a:rPr sz="2100" b="1" spc="-160" dirty="0">
                <a:latin typeface="Trebuchet MS"/>
                <a:cs typeface="Trebuchet MS"/>
              </a:rPr>
              <a:t>, </a:t>
            </a:r>
            <a:r>
              <a:rPr sz="2100" b="1" spc="5" dirty="0">
                <a:latin typeface="Trebuchet MS"/>
                <a:cs typeface="Trebuchet MS"/>
              </a:rPr>
              <a:t>May</a:t>
            </a:r>
            <a:r>
              <a:rPr sz="2100" b="1" spc="-450" dirty="0">
                <a:latin typeface="Trebuchet MS"/>
                <a:cs typeface="Trebuchet MS"/>
              </a:rPr>
              <a:t> </a:t>
            </a:r>
            <a:r>
              <a:rPr sz="2100" b="1" spc="-160" dirty="0">
                <a:latin typeface="Trebuchet MS"/>
                <a:cs typeface="Trebuchet MS"/>
              </a:rPr>
              <a:t>1</a:t>
            </a:r>
            <a:r>
              <a:rPr lang="en-US" altLang="ko-KR" sz="2100" b="1" spc="-160" dirty="0">
                <a:latin typeface="Trebuchet MS"/>
                <a:cs typeface="Trebuchet MS"/>
              </a:rPr>
              <a:t>5</a:t>
            </a:r>
            <a:r>
              <a:rPr sz="2100" b="1" spc="-160" dirty="0">
                <a:latin typeface="Trebuchet MS"/>
                <a:cs typeface="Trebuchet MS"/>
              </a:rPr>
              <a:t>th, </a:t>
            </a:r>
            <a:r>
              <a:rPr sz="2100" b="1" spc="-180" dirty="0">
                <a:latin typeface="Trebuchet MS"/>
                <a:cs typeface="Trebuchet MS"/>
              </a:rPr>
              <a:t>201</a:t>
            </a:r>
            <a:r>
              <a:rPr lang="en-US" altLang="ko-KR" sz="2100" b="1" spc="-180" dirty="0">
                <a:latin typeface="Trebuchet MS"/>
                <a:cs typeface="Trebuchet MS"/>
              </a:rPr>
              <a:t>9</a:t>
            </a:r>
            <a:r>
              <a:rPr sz="2100" b="1" spc="-180" dirty="0">
                <a:latin typeface="Trebuchet MS"/>
                <a:cs typeface="Trebuchet MS"/>
              </a:rPr>
              <a:t>,  </a:t>
            </a:r>
            <a:r>
              <a:rPr sz="2100" b="1" spc="-175" dirty="0">
                <a:latin typeface="Trebuchet MS"/>
                <a:cs typeface="Trebuchet MS"/>
              </a:rPr>
              <a:t>11:59</a:t>
            </a:r>
            <a:r>
              <a:rPr sz="2100" b="1" spc="-180" dirty="0">
                <a:latin typeface="Trebuchet MS"/>
                <a:cs typeface="Trebuchet MS"/>
              </a:rPr>
              <a:t> </a:t>
            </a:r>
            <a:r>
              <a:rPr sz="2100" b="1" spc="-85" dirty="0">
                <a:latin typeface="Trebuchet MS"/>
                <a:cs typeface="Trebuchet MS"/>
              </a:rPr>
              <a:t>PM(KST)</a:t>
            </a:r>
            <a:r>
              <a:rPr sz="2100" spc="-85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ts val="2395"/>
              </a:lnSpc>
              <a:spcBef>
                <a:spcPts val="505"/>
              </a:spcBef>
              <a:buChar char="•"/>
              <a:tabLst>
                <a:tab pos="185420" algn="l"/>
              </a:tabLst>
            </a:pPr>
            <a:r>
              <a:rPr sz="2100" spc="-125" dirty="0">
                <a:latin typeface="Arial"/>
                <a:cs typeface="Arial"/>
              </a:rPr>
              <a:t>Late </a:t>
            </a:r>
            <a:r>
              <a:rPr sz="2100" spc="-105" dirty="0">
                <a:latin typeface="Arial"/>
                <a:cs typeface="Arial"/>
              </a:rPr>
              <a:t>submission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100" dirty="0">
                <a:latin typeface="Arial"/>
                <a:cs typeface="Arial"/>
              </a:rPr>
              <a:t>penalized </a:t>
            </a:r>
            <a:r>
              <a:rPr sz="2100" spc="-190" dirty="0">
                <a:latin typeface="Arial"/>
                <a:cs typeface="Arial"/>
              </a:rPr>
              <a:t>10% </a:t>
            </a:r>
            <a:r>
              <a:rPr sz="2100" spc="-10" dirty="0">
                <a:latin typeface="Arial"/>
                <a:cs typeface="Arial"/>
              </a:rPr>
              <a:t>for </a:t>
            </a:r>
            <a:r>
              <a:rPr sz="2100" spc="-85" dirty="0">
                <a:latin typeface="Arial"/>
                <a:cs typeface="Arial"/>
              </a:rPr>
              <a:t>one </a:t>
            </a:r>
            <a:r>
              <a:rPr sz="2100" spc="-145" dirty="0">
                <a:latin typeface="Arial"/>
                <a:cs typeface="Arial"/>
              </a:rPr>
              <a:t>day, </a:t>
            </a:r>
            <a:r>
              <a:rPr sz="2100" spc="-190" dirty="0">
                <a:latin typeface="Arial"/>
                <a:cs typeface="Arial"/>
              </a:rPr>
              <a:t>20% </a:t>
            </a:r>
            <a:r>
              <a:rPr sz="2100" spc="-10" dirty="0">
                <a:latin typeface="Arial"/>
                <a:cs typeface="Arial"/>
              </a:rPr>
              <a:t>for </a:t>
            </a:r>
            <a:r>
              <a:rPr sz="2100" spc="-85" dirty="0">
                <a:latin typeface="Arial"/>
                <a:cs typeface="Arial"/>
              </a:rPr>
              <a:t>one </a:t>
            </a:r>
            <a:r>
              <a:rPr sz="2100" spc="-90" dirty="0">
                <a:latin typeface="Arial"/>
                <a:cs typeface="Arial"/>
              </a:rPr>
              <a:t>week.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No</a:t>
            </a:r>
            <a:endParaRPr sz="2100" dirty="0">
              <a:latin typeface="Arial"/>
              <a:cs typeface="Arial"/>
            </a:endParaRPr>
          </a:p>
          <a:p>
            <a:pPr marL="184785">
              <a:lnSpc>
                <a:spcPts val="2395"/>
              </a:lnSpc>
            </a:pPr>
            <a:r>
              <a:rPr sz="2100" spc="-10" dirty="0">
                <a:latin typeface="Arial"/>
                <a:cs typeface="Arial"/>
              </a:rPr>
              <a:t>further </a:t>
            </a:r>
            <a:r>
              <a:rPr sz="2100" spc="-105" dirty="0">
                <a:latin typeface="Arial"/>
                <a:cs typeface="Arial"/>
              </a:rPr>
              <a:t>submission </a:t>
            </a:r>
            <a:r>
              <a:rPr sz="2100" spc="5" dirty="0">
                <a:latin typeface="Arial"/>
                <a:cs typeface="Arial"/>
              </a:rPr>
              <a:t>will </a:t>
            </a:r>
            <a:r>
              <a:rPr sz="2100" spc="-100" dirty="0">
                <a:latin typeface="Arial"/>
                <a:cs typeface="Arial"/>
              </a:rPr>
              <a:t>be</a:t>
            </a:r>
            <a:r>
              <a:rPr sz="2100" spc="-29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accepted.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550"/>
              </a:spcBef>
              <a:buChar char="•"/>
              <a:tabLst>
                <a:tab pos="185420" algn="l"/>
              </a:tabLst>
            </a:pPr>
            <a:r>
              <a:rPr sz="2100" spc="-55" dirty="0">
                <a:latin typeface="Arial"/>
                <a:cs typeface="Arial"/>
              </a:rPr>
              <a:t>All </a:t>
            </a:r>
            <a:r>
              <a:rPr sz="2100" spc="-25" dirty="0">
                <a:latin typeface="Arial"/>
                <a:cs typeface="Arial"/>
              </a:rPr>
              <a:t>the </a:t>
            </a:r>
            <a:r>
              <a:rPr sz="2100" spc="-75" dirty="0">
                <a:latin typeface="Arial"/>
                <a:cs typeface="Arial"/>
              </a:rPr>
              <a:t>compile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spc="-80" dirty="0">
                <a:latin typeface="Arial"/>
                <a:cs typeface="Arial"/>
              </a:rPr>
              <a:t>execution </a:t>
            </a:r>
            <a:r>
              <a:rPr sz="2100" spc="-30" dirty="0">
                <a:latin typeface="Arial"/>
                <a:cs typeface="Arial"/>
              </a:rPr>
              <a:t>error </a:t>
            </a:r>
            <a:r>
              <a:rPr sz="2100" spc="5" dirty="0">
                <a:latin typeface="Arial"/>
                <a:cs typeface="Arial"/>
              </a:rPr>
              <a:t>will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be </a:t>
            </a:r>
            <a:r>
              <a:rPr sz="2100" spc="-90" dirty="0">
                <a:latin typeface="Arial"/>
                <a:cs typeface="Arial"/>
              </a:rPr>
              <a:t>penalized.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4171" y="6431279"/>
            <a:ext cx="272033" cy="259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14</a:t>
            </a:fld>
            <a:endParaRPr spc="-7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251459"/>
            <a:ext cx="1696974" cy="92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11728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 &amp;</a:t>
            </a:r>
            <a:r>
              <a:rPr spc="-235" dirty="0"/>
              <a:t> 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078179"/>
            <a:ext cx="4603750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latin typeface="Arial"/>
                <a:cs typeface="Arial"/>
              </a:rPr>
              <a:t>Please </a:t>
            </a:r>
            <a:r>
              <a:rPr sz="2100" b="1" spc="-105" dirty="0">
                <a:latin typeface="Trebuchet MS"/>
                <a:cs typeface="Trebuchet MS"/>
              </a:rPr>
              <a:t>mail </a:t>
            </a:r>
            <a:r>
              <a:rPr sz="2100" spc="-150" dirty="0">
                <a:latin typeface="Arial"/>
                <a:cs typeface="Arial"/>
              </a:rPr>
              <a:t>us </a:t>
            </a:r>
            <a:r>
              <a:rPr sz="2100" spc="35" dirty="0">
                <a:latin typeface="Arial"/>
                <a:cs typeface="Arial"/>
              </a:rPr>
              <a:t>if </a:t>
            </a:r>
            <a:r>
              <a:rPr sz="2100" spc="-85" dirty="0">
                <a:latin typeface="Arial"/>
                <a:cs typeface="Arial"/>
              </a:rPr>
              <a:t>you </a:t>
            </a:r>
            <a:r>
              <a:rPr sz="2100" spc="-135" dirty="0">
                <a:latin typeface="Arial"/>
                <a:cs typeface="Arial"/>
              </a:rPr>
              <a:t>have </a:t>
            </a:r>
            <a:r>
              <a:rPr sz="2100" spc="-125" dirty="0">
                <a:latin typeface="Arial"/>
                <a:cs typeface="Arial"/>
              </a:rPr>
              <a:t>any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questions!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sz="2100" spc="-215" dirty="0">
                <a:latin typeface="Arial"/>
                <a:cs typeface="Arial"/>
              </a:rPr>
              <a:t>TA:	</a:t>
            </a:r>
            <a:r>
              <a:rPr lang="en-US" altLang="ko-KR" sz="2100" dirty="0"/>
              <a:t>geldkang@korea.ac.kr 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altLang="ko-KR" sz="2100" dirty="0"/>
              <a:t>	sunghan-park@korea.ac.kr	bible_kwon@korea.ac.kr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416934"/>
            <a:ext cx="45624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Arial"/>
                <a:cs typeface="Arial"/>
              </a:rPr>
              <a:t>Office: </a:t>
            </a:r>
            <a:r>
              <a:rPr sz="2100" spc="-90" dirty="0">
                <a:latin typeface="Arial"/>
                <a:cs typeface="Arial"/>
              </a:rPr>
              <a:t>Woojung </a:t>
            </a:r>
            <a:r>
              <a:rPr sz="2100" spc="-290" dirty="0">
                <a:latin typeface="Arial"/>
                <a:cs typeface="Arial"/>
              </a:rPr>
              <a:t>CIC </a:t>
            </a:r>
            <a:r>
              <a:rPr sz="2100" spc="-80" dirty="0">
                <a:latin typeface="Arial"/>
                <a:cs typeface="Arial"/>
              </a:rPr>
              <a:t>Building </a:t>
            </a:r>
            <a:r>
              <a:rPr sz="2100" spc="-160" dirty="0">
                <a:latin typeface="Arial"/>
                <a:cs typeface="Arial"/>
              </a:rPr>
              <a:t>Room</a:t>
            </a:r>
            <a:r>
              <a:rPr sz="2100" spc="-285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#307B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4171" y="6431279"/>
            <a:ext cx="272033" cy="259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15</a:t>
            </a:fld>
            <a:endParaRPr spc="-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455" y="2667761"/>
            <a:ext cx="7433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30" dirty="0">
                <a:latin typeface="Arial"/>
                <a:cs typeface="Arial"/>
              </a:rPr>
              <a:t>Before </a:t>
            </a:r>
            <a:r>
              <a:rPr sz="2800" b="0" spc="-114" dirty="0">
                <a:latin typeface="Arial"/>
                <a:cs typeface="Arial"/>
              </a:rPr>
              <a:t>reading </a:t>
            </a:r>
            <a:r>
              <a:rPr sz="2800" b="0" spc="-60" dirty="0">
                <a:latin typeface="Arial"/>
                <a:cs typeface="Arial"/>
              </a:rPr>
              <a:t>this </a:t>
            </a:r>
            <a:r>
              <a:rPr sz="2800" b="0" spc="-35" dirty="0">
                <a:latin typeface="Arial"/>
                <a:cs typeface="Arial"/>
              </a:rPr>
              <a:t>file, </a:t>
            </a:r>
            <a:r>
              <a:rPr sz="2800" b="0" spc="-105" dirty="0">
                <a:latin typeface="Arial"/>
                <a:cs typeface="Arial"/>
              </a:rPr>
              <a:t>we </a:t>
            </a:r>
            <a:r>
              <a:rPr sz="2800" b="0" spc="-120" dirty="0">
                <a:latin typeface="Arial"/>
                <a:cs typeface="Arial"/>
              </a:rPr>
              <a:t>recommend you </a:t>
            </a:r>
            <a:r>
              <a:rPr sz="2800" b="0" spc="20" dirty="0">
                <a:latin typeface="Arial"/>
                <a:cs typeface="Arial"/>
              </a:rPr>
              <a:t>to</a:t>
            </a:r>
            <a:r>
              <a:rPr sz="2800" b="0" spc="-440" dirty="0">
                <a:latin typeface="Arial"/>
                <a:cs typeface="Arial"/>
              </a:rPr>
              <a:t> </a:t>
            </a:r>
            <a:r>
              <a:rPr sz="2800" b="0" spc="-120" dirty="0">
                <a:latin typeface="Arial"/>
                <a:cs typeface="Arial"/>
              </a:rPr>
              <a:t>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4" y="3196285"/>
            <a:ext cx="7246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15" dirty="0">
                <a:latin typeface="Trebuchet MS"/>
                <a:cs typeface="Trebuchet MS"/>
              </a:rPr>
              <a:t>TA </a:t>
            </a:r>
            <a:r>
              <a:rPr sz="2800" b="1" spc="-125" dirty="0">
                <a:latin typeface="Trebuchet MS"/>
                <a:cs typeface="Trebuchet MS"/>
              </a:rPr>
              <a:t>session </a:t>
            </a:r>
            <a:r>
              <a:rPr sz="2800" b="1" spc="-155" dirty="0">
                <a:latin typeface="Trebuchet MS"/>
                <a:cs typeface="Trebuchet MS"/>
              </a:rPr>
              <a:t>materials </a:t>
            </a:r>
            <a:r>
              <a:rPr sz="2800" spc="-105" dirty="0">
                <a:latin typeface="Arial"/>
                <a:cs typeface="Arial"/>
              </a:rPr>
              <a:t>uploaded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Blackboard.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2</a:t>
            </a:fld>
            <a:endParaRPr spc="-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193675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047656"/>
            <a:ext cx="5617058" cy="406457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110" dirty="0">
                <a:latin typeface="Arial"/>
                <a:cs typeface="Arial"/>
              </a:rPr>
              <a:t>Problems</a:t>
            </a:r>
            <a:endParaRPr sz="21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528320" algn="l"/>
              </a:tabLst>
            </a:pPr>
            <a:r>
              <a:rPr sz="1800" spc="-140" dirty="0">
                <a:latin typeface="Arial"/>
                <a:cs typeface="Arial"/>
              </a:rPr>
              <a:t>P1. </a:t>
            </a:r>
            <a:r>
              <a:rPr lang="en-US" altLang="ko-KR" sz="1800" spc="-110" dirty="0">
                <a:latin typeface="Arial"/>
                <a:cs typeface="Arial"/>
              </a:rPr>
              <a:t>Student ID Classifier</a:t>
            </a:r>
          </a:p>
          <a:p>
            <a:pPr marL="527685" lvl="1" indent="-17208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528320" algn="l"/>
              </a:tabLst>
            </a:pPr>
            <a:r>
              <a:rPr sz="1800" spc="-140" dirty="0">
                <a:latin typeface="Arial"/>
                <a:cs typeface="Arial"/>
              </a:rPr>
              <a:t>P</a:t>
            </a:r>
            <a:r>
              <a:rPr lang="en-US" altLang="ko-KR" sz="1800" spc="-140" dirty="0">
                <a:latin typeface="Arial"/>
                <a:cs typeface="Arial"/>
              </a:rPr>
              <a:t>2</a:t>
            </a:r>
            <a:r>
              <a:rPr sz="1800" spc="-140" dirty="0">
                <a:latin typeface="Arial"/>
                <a:cs typeface="Arial"/>
              </a:rPr>
              <a:t>. </a:t>
            </a:r>
            <a:r>
              <a:rPr lang="en-US" altLang="ko-KR" sz="1800" spc="-140" dirty="0">
                <a:latin typeface="Arial"/>
                <a:cs typeface="Arial"/>
              </a:rPr>
              <a:t>Network Packet Classifier</a:t>
            </a:r>
          </a:p>
          <a:p>
            <a:pPr marL="527685" lvl="1" indent="-17208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528320" algn="l"/>
              </a:tabLst>
            </a:pPr>
            <a:r>
              <a:rPr lang="en-US" altLang="ko-KR" sz="2000" spc="-140" dirty="0"/>
              <a:t>P3. Social security numbers Classifier</a:t>
            </a:r>
          </a:p>
          <a:p>
            <a:pPr marL="527685" lvl="1" indent="-17208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52832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5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100" spc="-30" dirty="0">
                <a:latin typeface="Arial"/>
                <a:cs typeface="Arial"/>
              </a:rPr>
              <a:t>Input </a:t>
            </a:r>
            <a:r>
              <a:rPr sz="2100" spc="-15" dirty="0">
                <a:latin typeface="Arial"/>
                <a:cs typeface="Arial"/>
              </a:rPr>
              <a:t>file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formats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40" dirty="0">
                <a:latin typeface="Arial"/>
                <a:cs typeface="Arial"/>
              </a:rPr>
              <a:t>Output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formats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125" dirty="0">
                <a:latin typeface="Arial"/>
                <a:cs typeface="Arial"/>
              </a:rPr>
              <a:t>Submission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3</a:t>
            </a:fld>
            <a:endParaRPr spc="-7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P1. </a:t>
            </a:r>
            <a:r>
              <a:rPr lang="en-US" altLang="ko-KR" sz="3600" spc="-110" dirty="0"/>
              <a:t>Student ID Classifier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542" y="1078179"/>
            <a:ext cx="7728915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70" dirty="0">
                <a:latin typeface="Arial"/>
                <a:cs typeface="Arial"/>
              </a:rPr>
              <a:t>Description:</a:t>
            </a:r>
          </a:p>
          <a:p>
            <a:pPr lvl="1"/>
            <a:r>
              <a:rPr lang="en-US" altLang="ko-KR" sz="1600" spc="-110" dirty="0">
                <a:latin typeface="Trebuchet MS"/>
                <a:cs typeface="Trebuchet MS"/>
              </a:rPr>
              <a:t>Identify</a:t>
            </a:r>
            <a:r>
              <a:rPr lang="en-US" altLang="ko-KR" sz="1600" spc="-165" dirty="0">
                <a:latin typeface="Trebuchet MS"/>
                <a:cs typeface="Trebuchet MS"/>
              </a:rPr>
              <a:t> </a:t>
            </a:r>
            <a:r>
              <a:rPr lang="en-US" altLang="ko-KR" sz="1600" spc="-130" dirty="0">
                <a:latin typeface="Trebuchet MS"/>
                <a:cs typeface="Trebuchet MS"/>
              </a:rPr>
              <a:t>whether</a:t>
            </a:r>
            <a:r>
              <a:rPr lang="en-US" altLang="ko-KR" sz="1600" spc="-140" dirty="0">
                <a:latin typeface="Trebuchet MS"/>
                <a:cs typeface="Trebuchet MS"/>
              </a:rPr>
              <a:t> </a:t>
            </a:r>
            <a:r>
              <a:rPr lang="en-US" altLang="ko-KR" sz="1600" spc="-125" dirty="0">
                <a:latin typeface="Trebuchet MS"/>
                <a:cs typeface="Trebuchet MS"/>
              </a:rPr>
              <a:t>the</a:t>
            </a:r>
            <a:r>
              <a:rPr lang="en-US" altLang="ko-KR" sz="1600" spc="-160" dirty="0">
                <a:latin typeface="Trebuchet MS"/>
                <a:cs typeface="Trebuchet MS"/>
              </a:rPr>
              <a:t> </a:t>
            </a:r>
            <a:r>
              <a:rPr lang="en-US" altLang="ko-KR" sz="1600" spc="-120" dirty="0">
                <a:latin typeface="Trebuchet MS"/>
                <a:cs typeface="Trebuchet MS"/>
              </a:rPr>
              <a:t>given</a:t>
            </a:r>
            <a:r>
              <a:rPr lang="en-US" altLang="ko-KR" sz="1600" spc="-170" dirty="0">
                <a:latin typeface="Trebuchet MS"/>
                <a:cs typeface="Trebuchet MS"/>
              </a:rPr>
              <a:t> </a:t>
            </a:r>
            <a:r>
              <a:rPr lang="en-US" altLang="ko-KR" sz="1600" spc="-105" dirty="0">
                <a:latin typeface="Trebuchet MS"/>
                <a:cs typeface="Trebuchet MS"/>
              </a:rPr>
              <a:t>string</a:t>
            </a:r>
            <a:r>
              <a:rPr lang="en-US" altLang="ko-KR" sz="1600" spc="-155" dirty="0">
                <a:latin typeface="Trebuchet MS"/>
                <a:cs typeface="Trebuchet MS"/>
              </a:rPr>
              <a:t> </a:t>
            </a:r>
            <a:r>
              <a:rPr lang="en-US" altLang="ko-KR" sz="1600" spc="-90" dirty="0">
                <a:latin typeface="Trebuchet MS"/>
                <a:cs typeface="Trebuchet MS"/>
              </a:rPr>
              <a:t>is</a:t>
            </a:r>
            <a:r>
              <a:rPr lang="en-US" altLang="ko-KR" sz="1600" spc="-160" dirty="0">
                <a:latin typeface="Trebuchet MS"/>
                <a:cs typeface="Trebuchet MS"/>
              </a:rPr>
              <a:t> </a:t>
            </a:r>
            <a:r>
              <a:rPr lang="en-US" altLang="ko-KR" sz="1600" spc="-85" dirty="0">
                <a:latin typeface="Trebuchet MS"/>
                <a:cs typeface="Trebuchet MS"/>
              </a:rPr>
              <a:t>a</a:t>
            </a:r>
            <a:r>
              <a:rPr lang="en-US" altLang="ko-KR" sz="1600" spc="-170" dirty="0">
                <a:latin typeface="Trebuchet MS"/>
                <a:cs typeface="Trebuchet MS"/>
              </a:rPr>
              <a:t> Student ID whose </a:t>
            </a:r>
          </a:p>
          <a:p>
            <a:pPr lvl="1"/>
            <a:r>
              <a:rPr lang="en-US" altLang="ko-KR" sz="1600" spc="-170" dirty="0">
                <a:latin typeface="Trebuchet MS"/>
                <a:cs typeface="Trebuchet MS"/>
              </a:rPr>
              <a:t>major in </a:t>
            </a:r>
            <a:r>
              <a:rPr lang="en-US" altLang="ko-KR" sz="1600" spc="-170" dirty="0">
                <a:solidFill>
                  <a:srgbClr val="FF0000"/>
                </a:solidFill>
                <a:latin typeface="Trebuchet MS"/>
                <a:cs typeface="Trebuchet MS"/>
              </a:rPr>
              <a:t>Computer science and Engineering</a:t>
            </a:r>
            <a:r>
              <a:rPr lang="en-US" altLang="ko-KR" sz="1600" spc="-170" dirty="0">
                <a:latin typeface="Trebuchet MS"/>
                <a:cs typeface="Trebuchet MS"/>
              </a:rPr>
              <a:t> </a:t>
            </a:r>
            <a:r>
              <a:rPr lang="en-US" altLang="ko-KR" sz="1600" spc="-110" dirty="0">
                <a:latin typeface="Trebuchet MS"/>
                <a:cs typeface="Trebuchet MS"/>
              </a:rPr>
              <a:t>or</a:t>
            </a:r>
            <a:r>
              <a:rPr lang="en-US" altLang="ko-KR" sz="1600" spc="-155" dirty="0">
                <a:latin typeface="Trebuchet MS"/>
                <a:cs typeface="Trebuchet MS"/>
              </a:rPr>
              <a:t> </a:t>
            </a:r>
            <a:r>
              <a:rPr lang="en-US" altLang="ko-KR" sz="1600" spc="-125" dirty="0">
                <a:latin typeface="Trebuchet MS"/>
                <a:cs typeface="Trebuchet MS"/>
              </a:rPr>
              <a:t>not.</a:t>
            </a:r>
          </a:p>
          <a:p>
            <a:pPr lvl="2"/>
            <a:r>
              <a:rPr lang="en-US" altLang="ko-KR" dirty="0">
                <a:latin typeface="Trebuchet MS"/>
                <a:cs typeface="Trebuchet MS"/>
              </a:rPr>
              <a:t>Given String Format : </a:t>
            </a:r>
            <a:r>
              <a:rPr lang="en-US" altLang="ko-KR" spc="600" dirty="0">
                <a:latin typeface="Trebuchet MS"/>
                <a:cs typeface="Trebuchet MS"/>
              </a:rPr>
              <a:t>XXXXXXXXXX</a:t>
            </a:r>
            <a:r>
              <a:rPr lang="en-US" altLang="ko-KR" dirty="0">
                <a:latin typeface="Trebuchet MS"/>
                <a:cs typeface="Trebuchet MS"/>
              </a:rPr>
              <a:t>(String length 10)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rebuchet MS"/>
              <a:cs typeface="Trebuchet M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rebuchet MS"/>
              <a:cs typeface="Trebuchet MS"/>
            </a:endParaRPr>
          </a:p>
          <a:p>
            <a:pPr lvl="2"/>
            <a:r>
              <a:rPr lang="en-US" altLang="ko-KR" dirty="0">
                <a:latin typeface="Trebuchet MS"/>
                <a:cs typeface="Trebuchet MS"/>
              </a:rPr>
              <a:t>Consider that the major code must is 320</a:t>
            </a:r>
          </a:p>
          <a:p>
            <a:pPr lvl="2"/>
            <a:r>
              <a:rPr lang="en-US" altLang="ko-KR" dirty="0">
                <a:latin typeface="Trebuchet MS"/>
                <a:cs typeface="Trebuchet MS"/>
              </a:rPr>
              <a:t>(Major code: 320 = Computer science and Engineering)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>
            <a:off x="4139142" y="1835327"/>
            <a:ext cx="228600" cy="692944"/>
          </a:xfrm>
          <a:prstGeom prst="leftBrace">
            <a:avLst>
              <a:gd name="adj1" fmla="val 66667"/>
              <a:gd name="adj2" fmla="val 48979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rot="16200000">
            <a:off x="4856206" y="1915099"/>
            <a:ext cx="228600" cy="533400"/>
          </a:xfrm>
          <a:prstGeom prst="leftBrace">
            <a:avLst>
              <a:gd name="adj1" fmla="val 666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 rot="16200000">
            <a:off x="5464308" y="1915099"/>
            <a:ext cx="228600" cy="533400"/>
          </a:xfrm>
          <a:prstGeom prst="leftBrace">
            <a:avLst>
              <a:gd name="adj1" fmla="val 66667"/>
              <a:gd name="adj2" fmla="val 4950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99914" y="2224274"/>
            <a:ext cx="724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/>
              <a:t>Major Code</a:t>
            </a:r>
            <a:endParaRPr lang="ko-KR" altLang="en-US" sz="1200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818996" y="2223700"/>
            <a:ext cx="86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/>
              <a:t>Admission year</a:t>
            </a:r>
            <a:endParaRPr lang="ko-KR" altLang="en-US" sz="1200" spc="-15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523999" y="3282928"/>
          <a:ext cx="609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66865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72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2011320003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2017322001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4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2008870121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9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2018320088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7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2011000000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0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2013333111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8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2015320168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85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pPr lvl="1"/>
            <a:r>
              <a:rPr lang="en-US" altLang="ko-KR" sz="3600" b="1" spc="-140" dirty="0">
                <a:latin typeface="Arial"/>
                <a:cs typeface="Arial"/>
              </a:rPr>
              <a:t>P2. Network Packet Classifier</a:t>
            </a:r>
            <a:endParaRPr lang="ko-KR" altLang="en-US" sz="3600" b="1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707542" y="1078179"/>
            <a:ext cx="7728915" cy="38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70" dirty="0">
                <a:latin typeface="Arial"/>
                <a:cs typeface="Arial"/>
              </a:rPr>
              <a:t>Description:</a:t>
            </a:r>
          </a:p>
          <a:p>
            <a:r>
              <a:rPr lang="en-US" altLang="ko-KR" b="1" spc="-110" dirty="0">
                <a:latin typeface="Trebuchet MS"/>
                <a:cs typeface="Trebuchet MS"/>
              </a:rPr>
              <a:t>	</a:t>
            </a:r>
            <a:r>
              <a:rPr lang="en-US" altLang="ko-KR" spc="-110" dirty="0">
                <a:latin typeface="Trebuchet MS"/>
                <a:cs typeface="Trebuchet MS"/>
              </a:rPr>
              <a:t>1. Identify</a:t>
            </a:r>
            <a:r>
              <a:rPr lang="en-US" altLang="ko-KR" spc="-165" dirty="0">
                <a:latin typeface="Trebuchet MS"/>
                <a:cs typeface="Trebuchet MS"/>
              </a:rPr>
              <a:t> </a:t>
            </a:r>
            <a:r>
              <a:rPr lang="en-US" altLang="ko-KR" spc="-130" dirty="0">
                <a:latin typeface="Trebuchet MS"/>
                <a:cs typeface="Trebuchet MS"/>
              </a:rPr>
              <a:t>whether</a:t>
            </a:r>
            <a:r>
              <a:rPr lang="en-US" altLang="ko-KR" spc="-140" dirty="0">
                <a:latin typeface="Trebuchet MS"/>
                <a:cs typeface="Trebuchet MS"/>
              </a:rPr>
              <a:t> </a:t>
            </a:r>
            <a:r>
              <a:rPr lang="en-US" altLang="ko-KR" spc="-125" dirty="0">
                <a:latin typeface="Trebuchet MS"/>
                <a:cs typeface="Trebuchet MS"/>
              </a:rPr>
              <a:t>the</a:t>
            </a:r>
            <a:r>
              <a:rPr lang="en-US" altLang="ko-KR" spc="-160" dirty="0">
                <a:latin typeface="Trebuchet MS"/>
                <a:cs typeface="Trebuchet MS"/>
              </a:rPr>
              <a:t> </a:t>
            </a:r>
            <a:r>
              <a:rPr lang="en-US" altLang="ko-KR" spc="-120" dirty="0">
                <a:latin typeface="Trebuchet MS"/>
                <a:cs typeface="Trebuchet MS"/>
              </a:rPr>
              <a:t>given</a:t>
            </a:r>
            <a:r>
              <a:rPr lang="en-US" altLang="ko-KR" spc="-170" dirty="0">
                <a:latin typeface="Trebuchet MS"/>
                <a:cs typeface="Trebuchet MS"/>
              </a:rPr>
              <a:t> network </a:t>
            </a:r>
            <a:r>
              <a:rPr lang="en-US" altLang="ko-KR" spc="-105" dirty="0">
                <a:latin typeface="Trebuchet MS"/>
                <a:cs typeface="Trebuchet MS"/>
              </a:rPr>
              <a:t>packet</a:t>
            </a:r>
            <a:r>
              <a:rPr lang="en-US" altLang="ko-KR" spc="-155" dirty="0">
                <a:latin typeface="Trebuchet MS"/>
                <a:cs typeface="Trebuchet MS"/>
              </a:rPr>
              <a:t> </a:t>
            </a:r>
            <a:r>
              <a:rPr lang="en-US" altLang="ko-KR" spc="-90" dirty="0">
                <a:latin typeface="Trebuchet MS"/>
                <a:cs typeface="Trebuchet MS"/>
              </a:rPr>
              <a:t>is</a:t>
            </a:r>
            <a:r>
              <a:rPr lang="en-US" altLang="ko-KR" spc="-160" dirty="0">
                <a:latin typeface="Trebuchet MS"/>
                <a:cs typeface="Trebuchet MS"/>
              </a:rPr>
              <a:t> </a:t>
            </a:r>
            <a:r>
              <a:rPr lang="en-US" altLang="ko-KR" spc="-85" dirty="0">
                <a:latin typeface="Trebuchet MS"/>
                <a:cs typeface="Trebuchet MS"/>
              </a:rPr>
              <a:t>a </a:t>
            </a:r>
            <a:r>
              <a:rPr lang="en-US" altLang="ko-KR" b="1" spc="-85" dirty="0">
                <a:latin typeface="Trebuchet MS"/>
                <a:cs typeface="Trebuchet MS"/>
              </a:rPr>
              <a:t>ARP </a:t>
            </a:r>
            <a:r>
              <a:rPr lang="en-US" altLang="ko-KR" b="1" spc="-85" dirty="0" err="1">
                <a:latin typeface="Trebuchet MS"/>
                <a:cs typeface="Trebuchet MS"/>
              </a:rPr>
              <a:t>Broacast</a:t>
            </a:r>
            <a:r>
              <a:rPr lang="en-US" altLang="ko-KR" b="1" spc="-85" dirty="0">
                <a:latin typeface="Trebuchet MS"/>
                <a:cs typeface="Trebuchet MS"/>
              </a:rPr>
              <a:t> packet</a:t>
            </a:r>
            <a:r>
              <a:rPr lang="en-US" altLang="ko-KR" spc="-85" dirty="0">
                <a:latin typeface="Trebuchet MS"/>
                <a:cs typeface="Trebuchet MS"/>
              </a:rPr>
              <a:t> or 	not. If the given network packet is a ARP Broadcast packet, </a:t>
            </a:r>
            <a:r>
              <a:rPr lang="en-US" altLang="ko-KR" b="1" spc="-85" dirty="0">
                <a:latin typeface="Trebuchet MS"/>
                <a:cs typeface="Trebuchet MS"/>
              </a:rPr>
              <a:t>print the 	source mac address</a:t>
            </a:r>
            <a:r>
              <a:rPr lang="en-US" altLang="ko-KR" spc="-85" dirty="0">
                <a:latin typeface="Trebuchet MS"/>
                <a:cs typeface="Trebuchet MS"/>
              </a:rPr>
              <a:t> through </a:t>
            </a:r>
            <a:r>
              <a:rPr lang="en-US" altLang="ko-KR" b="1" spc="-85" dirty="0" err="1">
                <a:latin typeface="Trebuchet MS"/>
                <a:cs typeface="Trebuchet MS"/>
              </a:rPr>
              <a:t>stdout</a:t>
            </a:r>
            <a:endParaRPr lang="en-US" altLang="ko-KR" b="1" spc="-85" dirty="0">
              <a:latin typeface="Trebuchet MS"/>
              <a:cs typeface="Trebuchet MS"/>
            </a:endParaRPr>
          </a:p>
          <a:p>
            <a:endParaRPr lang="en-US" altLang="ko-KR" spc="-85" dirty="0">
              <a:latin typeface="Trebuchet MS"/>
              <a:cs typeface="Trebuchet MS"/>
            </a:endParaRPr>
          </a:p>
          <a:p>
            <a:r>
              <a:rPr lang="en-US" altLang="ko-KR" dirty="0">
                <a:latin typeface="Trebuchet MS"/>
                <a:cs typeface="Trebuchet MS"/>
              </a:rPr>
              <a:t>	2. </a:t>
            </a:r>
            <a:r>
              <a:rPr lang="en-US" altLang="ko-KR" spc="-110" dirty="0">
                <a:latin typeface="Trebuchet MS"/>
                <a:cs typeface="Trebuchet MS"/>
              </a:rPr>
              <a:t>Identify</a:t>
            </a:r>
            <a:r>
              <a:rPr lang="en-US" altLang="ko-KR" spc="-165" dirty="0">
                <a:latin typeface="Trebuchet MS"/>
                <a:cs typeface="Trebuchet MS"/>
              </a:rPr>
              <a:t> </a:t>
            </a:r>
            <a:r>
              <a:rPr lang="en-US" altLang="ko-KR" spc="-130" dirty="0">
                <a:latin typeface="Trebuchet MS"/>
                <a:cs typeface="Trebuchet MS"/>
              </a:rPr>
              <a:t>whether</a:t>
            </a:r>
            <a:r>
              <a:rPr lang="en-US" altLang="ko-KR" spc="-140" dirty="0">
                <a:latin typeface="Trebuchet MS"/>
                <a:cs typeface="Trebuchet MS"/>
              </a:rPr>
              <a:t> </a:t>
            </a:r>
            <a:r>
              <a:rPr lang="en-US" altLang="ko-KR" spc="-125" dirty="0">
                <a:latin typeface="Trebuchet MS"/>
                <a:cs typeface="Trebuchet MS"/>
              </a:rPr>
              <a:t>the</a:t>
            </a:r>
            <a:r>
              <a:rPr lang="en-US" altLang="ko-KR" spc="-160" dirty="0">
                <a:latin typeface="Trebuchet MS"/>
                <a:cs typeface="Trebuchet MS"/>
              </a:rPr>
              <a:t> </a:t>
            </a:r>
            <a:r>
              <a:rPr lang="en-US" altLang="ko-KR" spc="-120" dirty="0">
                <a:latin typeface="Trebuchet MS"/>
                <a:cs typeface="Trebuchet MS"/>
              </a:rPr>
              <a:t>given</a:t>
            </a:r>
            <a:r>
              <a:rPr lang="en-US" altLang="ko-KR" spc="-170" dirty="0">
                <a:latin typeface="Trebuchet MS"/>
                <a:cs typeface="Trebuchet MS"/>
              </a:rPr>
              <a:t> network </a:t>
            </a:r>
            <a:r>
              <a:rPr lang="en-US" altLang="ko-KR" spc="-105" dirty="0">
                <a:latin typeface="Trebuchet MS"/>
                <a:cs typeface="Trebuchet MS"/>
              </a:rPr>
              <a:t>packet</a:t>
            </a:r>
            <a:r>
              <a:rPr lang="en-US" altLang="ko-KR" spc="-155" dirty="0">
                <a:latin typeface="Trebuchet MS"/>
                <a:cs typeface="Trebuchet MS"/>
              </a:rPr>
              <a:t> </a:t>
            </a:r>
            <a:r>
              <a:rPr lang="en-US" altLang="ko-KR" spc="-90" dirty="0">
                <a:latin typeface="Trebuchet MS"/>
                <a:cs typeface="Trebuchet MS"/>
              </a:rPr>
              <a:t>is</a:t>
            </a:r>
            <a:r>
              <a:rPr lang="en-US" altLang="ko-KR" spc="-160" dirty="0">
                <a:latin typeface="Trebuchet MS"/>
                <a:cs typeface="Trebuchet MS"/>
              </a:rPr>
              <a:t> </a:t>
            </a:r>
            <a:r>
              <a:rPr lang="en-US" altLang="ko-KR" spc="-85" dirty="0">
                <a:latin typeface="Trebuchet MS"/>
                <a:cs typeface="Trebuchet MS"/>
              </a:rPr>
              <a:t>a </a:t>
            </a:r>
            <a:r>
              <a:rPr lang="en-US" altLang="ko-KR" b="1" spc="-85" dirty="0">
                <a:latin typeface="Trebuchet MS"/>
                <a:cs typeface="Trebuchet MS"/>
              </a:rPr>
              <a:t>IPv4 packet</a:t>
            </a:r>
            <a:r>
              <a:rPr lang="en-US" altLang="ko-KR" spc="-85" dirty="0">
                <a:latin typeface="Trebuchet MS"/>
                <a:cs typeface="Trebuchet MS"/>
              </a:rPr>
              <a:t> or not. If 	the given network packet’s type is Ipv4, </a:t>
            </a:r>
            <a:r>
              <a:rPr lang="en-US" altLang="ko-KR" b="1" spc="-85" dirty="0">
                <a:latin typeface="Trebuchet MS"/>
                <a:cs typeface="Trebuchet MS"/>
              </a:rPr>
              <a:t>print the destination mac 	address</a:t>
            </a:r>
            <a:r>
              <a:rPr lang="en-US" altLang="ko-KR" spc="-85" dirty="0">
                <a:latin typeface="Trebuchet MS"/>
                <a:cs typeface="Trebuchet MS"/>
              </a:rPr>
              <a:t> </a:t>
            </a:r>
            <a:r>
              <a:rPr lang="en-US" altLang="ko-KR" spc="-50" dirty="0">
                <a:latin typeface="Arial"/>
                <a:cs typeface="Arial"/>
              </a:rPr>
              <a:t>through</a:t>
            </a:r>
            <a:r>
              <a:rPr lang="en-US" altLang="ko-KR" spc="-90" dirty="0">
                <a:latin typeface="Arial"/>
                <a:cs typeface="Arial"/>
              </a:rPr>
              <a:t> </a:t>
            </a:r>
            <a:r>
              <a:rPr lang="en-US" altLang="ko-KR" b="1" spc="-114" dirty="0" err="1">
                <a:latin typeface="Trebuchet MS"/>
                <a:cs typeface="Trebuchet MS"/>
              </a:rPr>
              <a:t>stdout</a:t>
            </a:r>
            <a:endParaRPr lang="en-US" altLang="ko-KR" spc="-85" dirty="0">
              <a:latin typeface="Trebuchet MS"/>
              <a:cs typeface="Trebuchet MS"/>
            </a:endParaRPr>
          </a:p>
          <a:p>
            <a:endParaRPr lang="en-US" altLang="ko-KR" spc="-85" dirty="0">
              <a:latin typeface="Trebuchet MS"/>
              <a:cs typeface="Trebuchet MS"/>
            </a:endParaRPr>
          </a:p>
          <a:p>
            <a:r>
              <a:rPr lang="en-US" altLang="ko-KR" spc="-85" dirty="0">
                <a:latin typeface="Trebuchet MS"/>
                <a:cs typeface="Trebuchet MS"/>
              </a:rPr>
              <a:t>	First 14bytes of any packets are “Ethernet” section. </a:t>
            </a:r>
          </a:p>
          <a:p>
            <a:r>
              <a:rPr lang="en-US" altLang="ko-KR" spc="-85" dirty="0">
                <a:latin typeface="Trebuchet MS"/>
                <a:cs typeface="Trebuchet MS"/>
              </a:rPr>
              <a:t>	At Ethernet, </a:t>
            </a:r>
            <a:r>
              <a:rPr lang="en-US" altLang="ko-KR" b="1" spc="-85" dirty="0">
                <a:latin typeface="Trebuchet MS"/>
                <a:cs typeface="Trebuchet MS"/>
              </a:rPr>
              <a:t>first 6bytes are destination</a:t>
            </a:r>
            <a:r>
              <a:rPr lang="en-US" altLang="ko-KR" spc="-85" dirty="0">
                <a:latin typeface="Trebuchet MS"/>
                <a:cs typeface="Trebuchet MS"/>
              </a:rPr>
              <a:t> mac address and </a:t>
            </a:r>
            <a:r>
              <a:rPr lang="en-US" altLang="ko-KR" b="1" spc="-85" dirty="0">
                <a:latin typeface="Trebuchet MS"/>
                <a:cs typeface="Trebuchet MS"/>
              </a:rPr>
              <a:t>next 6bytes 	are  source mac</a:t>
            </a:r>
            <a:r>
              <a:rPr lang="en-US" altLang="ko-KR" spc="-85" dirty="0">
                <a:latin typeface="Trebuchet MS"/>
                <a:cs typeface="Trebuchet MS"/>
              </a:rPr>
              <a:t> address. And </a:t>
            </a:r>
            <a:r>
              <a:rPr lang="en-US" altLang="ko-KR" b="1" spc="-85" dirty="0">
                <a:latin typeface="Trebuchet MS"/>
                <a:cs typeface="Trebuchet MS"/>
              </a:rPr>
              <a:t>last 2bytes mean the type</a:t>
            </a:r>
            <a:r>
              <a:rPr lang="en-US" altLang="ko-KR" spc="-85" dirty="0">
                <a:latin typeface="Trebuchet MS"/>
                <a:cs typeface="Trebuchet MS"/>
              </a:rPr>
              <a:t> of packet.</a:t>
            </a:r>
          </a:p>
          <a:p>
            <a:endParaRPr lang="en-US" altLang="ko-KR" spc="-85" dirty="0">
              <a:latin typeface="Trebuchet MS"/>
              <a:cs typeface="Trebuchet MS"/>
            </a:endParaRPr>
          </a:p>
          <a:p>
            <a:r>
              <a:rPr lang="en-US" altLang="ko-KR" spc="-85" dirty="0">
                <a:latin typeface="Trebuchet MS"/>
                <a:cs typeface="Trebuchet MS"/>
              </a:rPr>
              <a:t>	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4146" y="4614158"/>
            <a:ext cx="5475706" cy="1007306"/>
            <a:chOff x="1702776" y="1311491"/>
            <a:chExt cx="5475706" cy="1007306"/>
          </a:xfrm>
        </p:grpSpPr>
        <p:cxnSp>
          <p:nvCxnSpPr>
            <p:cNvPr id="9" name="꺾인 연결선 8"/>
            <p:cNvCxnSpPr/>
            <p:nvPr/>
          </p:nvCxnSpPr>
          <p:spPr>
            <a:xfrm rot="5400000" flipH="1" flipV="1">
              <a:off x="3173453" y="1032938"/>
              <a:ext cx="10985" cy="163349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/>
            <p:nvPr/>
          </p:nvCxnSpPr>
          <p:spPr>
            <a:xfrm rot="5400000" flipH="1" flipV="1">
              <a:off x="4992008" y="947489"/>
              <a:ext cx="10876" cy="180438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/>
            <p:nvPr/>
          </p:nvCxnSpPr>
          <p:spPr>
            <a:xfrm rot="5400000" flipH="1" flipV="1">
              <a:off x="6215257" y="1596036"/>
              <a:ext cx="10876" cy="50729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61160" y="1319609"/>
              <a:ext cx="1768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Destination MAC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2969" y="1311491"/>
              <a:ext cx="132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Source MAC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8695" y="1311491"/>
              <a:ext cx="62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Type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776" y="1828800"/>
              <a:ext cx="5475706" cy="48999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356338" y="1836918"/>
              <a:ext cx="1639353" cy="22048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00144" y="1836918"/>
              <a:ext cx="1803288" cy="2204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73303" y="1836918"/>
              <a:ext cx="512369" cy="22048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0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pPr lvl="1"/>
            <a:r>
              <a:rPr lang="en-US" altLang="ko-KR" sz="3600" b="1" spc="-140" dirty="0">
                <a:latin typeface="Arial"/>
                <a:cs typeface="Arial"/>
              </a:rPr>
              <a:t>P2. Network Packet Classifier</a:t>
            </a:r>
            <a:endParaRPr lang="ko-KR" altLang="en-US" sz="3600" b="1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707542" y="1078179"/>
            <a:ext cx="7728915" cy="38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70" dirty="0">
                <a:latin typeface="Arial"/>
                <a:cs typeface="Arial"/>
              </a:rPr>
              <a:t>Example:</a:t>
            </a:r>
          </a:p>
          <a:p>
            <a:r>
              <a:rPr lang="en-US" altLang="ko-KR" spc="-70" dirty="0">
                <a:latin typeface="Arial"/>
                <a:cs typeface="Arial"/>
              </a:rPr>
              <a:t>	</a:t>
            </a:r>
            <a:r>
              <a:rPr lang="en-US" altLang="ko-KR" b="1" spc="-110" dirty="0">
                <a:latin typeface="Trebuchet MS"/>
                <a:cs typeface="Trebuchet MS"/>
              </a:rPr>
              <a:t>1. ARP Broadcast</a:t>
            </a:r>
            <a:endParaRPr lang="en-US" altLang="ko-KR" spc="-85" dirty="0">
              <a:latin typeface="Trebuchet MS"/>
              <a:cs typeface="Trebuchet MS"/>
            </a:endParaRPr>
          </a:p>
          <a:p>
            <a:r>
              <a:rPr lang="en-US" altLang="ko-KR" spc="-85" dirty="0">
                <a:latin typeface="Trebuchet MS"/>
                <a:cs typeface="Trebuchet MS"/>
              </a:rPr>
              <a:t>	If first 6bytes are "</a:t>
            </a:r>
            <a:r>
              <a:rPr lang="en-US" altLang="ko-KR" b="1" spc="-85" dirty="0" err="1">
                <a:latin typeface="Trebuchet MS"/>
                <a:cs typeface="Trebuchet MS"/>
              </a:rPr>
              <a:t>ff</a:t>
            </a:r>
            <a:r>
              <a:rPr lang="en-US" altLang="ko-KR" b="1" spc="-85" dirty="0">
                <a:latin typeface="Trebuchet MS"/>
                <a:cs typeface="Trebuchet MS"/>
              </a:rPr>
              <a:t> </a:t>
            </a:r>
            <a:r>
              <a:rPr lang="en-US" altLang="ko-KR" b="1" spc="-85" dirty="0" err="1">
                <a:latin typeface="Trebuchet MS"/>
                <a:cs typeface="Trebuchet MS"/>
              </a:rPr>
              <a:t>ff</a:t>
            </a:r>
            <a:r>
              <a:rPr lang="en-US" altLang="ko-KR" b="1" spc="-85" dirty="0">
                <a:latin typeface="Trebuchet MS"/>
                <a:cs typeface="Trebuchet MS"/>
              </a:rPr>
              <a:t> </a:t>
            </a:r>
            <a:r>
              <a:rPr lang="en-US" altLang="ko-KR" b="1" spc="-85" dirty="0" err="1">
                <a:latin typeface="Trebuchet MS"/>
                <a:cs typeface="Trebuchet MS"/>
              </a:rPr>
              <a:t>ff</a:t>
            </a:r>
            <a:r>
              <a:rPr lang="en-US" altLang="ko-KR" b="1" spc="-85" dirty="0">
                <a:latin typeface="Trebuchet MS"/>
                <a:cs typeface="Trebuchet MS"/>
              </a:rPr>
              <a:t> </a:t>
            </a:r>
            <a:r>
              <a:rPr lang="en-US" altLang="ko-KR" b="1" spc="-85" dirty="0" err="1">
                <a:latin typeface="Trebuchet MS"/>
                <a:cs typeface="Trebuchet MS"/>
              </a:rPr>
              <a:t>ff</a:t>
            </a:r>
            <a:r>
              <a:rPr lang="en-US" altLang="ko-KR" b="1" spc="-85" dirty="0">
                <a:latin typeface="Trebuchet MS"/>
                <a:cs typeface="Trebuchet MS"/>
              </a:rPr>
              <a:t> </a:t>
            </a:r>
            <a:r>
              <a:rPr lang="en-US" altLang="ko-KR" b="1" spc="-85" dirty="0" err="1">
                <a:latin typeface="Trebuchet MS"/>
                <a:cs typeface="Trebuchet MS"/>
              </a:rPr>
              <a:t>ff</a:t>
            </a:r>
            <a:r>
              <a:rPr lang="en-US" altLang="ko-KR" b="1" spc="-85" dirty="0">
                <a:latin typeface="Trebuchet MS"/>
                <a:cs typeface="Trebuchet MS"/>
              </a:rPr>
              <a:t> </a:t>
            </a:r>
            <a:r>
              <a:rPr lang="en-US" altLang="ko-KR" b="1" spc="-85" dirty="0" err="1">
                <a:latin typeface="Trebuchet MS"/>
                <a:cs typeface="Trebuchet MS"/>
              </a:rPr>
              <a:t>ff</a:t>
            </a:r>
            <a:r>
              <a:rPr lang="en-US" altLang="ko-KR" spc="-85" dirty="0">
                <a:latin typeface="Trebuchet MS"/>
                <a:cs typeface="Trebuchet MS"/>
              </a:rPr>
              <a:t>” and last 2bytes are “</a:t>
            </a:r>
            <a:r>
              <a:rPr lang="en-US" altLang="ko-KR" b="1" spc="-85" dirty="0">
                <a:latin typeface="Trebuchet MS"/>
                <a:cs typeface="Trebuchet MS"/>
              </a:rPr>
              <a:t>08 06</a:t>
            </a:r>
            <a:r>
              <a:rPr lang="en-US" altLang="ko-KR" spc="-85" dirty="0">
                <a:latin typeface="Trebuchet MS"/>
                <a:cs typeface="Trebuchet MS"/>
              </a:rPr>
              <a:t>”, It is the 	</a:t>
            </a:r>
            <a:r>
              <a:rPr lang="en-US" altLang="ko-KR" b="1" spc="-85" dirty="0">
                <a:latin typeface="Trebuchet MS"/>
                <a:cs typeface="Trebuchet MS"/>
              </a:rPr>
              <a:t>ARP Broadcast</a:t>
            </a:r>
            <a:r>
              <a:rPr lang="en-US" altLang="ko-KR" spc="-85" dirty="0">
                <a:latin typeface="Trebuchet MS"/>
                <a:cs typeface="Trebuchet MS"/>
              </a:rPr>
              <a:t> packet.</a:t>
            </a:r>
            <a:endParaRPr lang="en-US" altLang="ko-KR" spc="-70" dirty="0">
              <a:latin typeface="Arial"/>
              <a:cs typeface="Arial"/>
            </a:endParaRPr>
          </a:p>
          <a:p>
            <a:r>
              <a:rPr lang="en-US" altLang="ko-KR" b="1" spc="-110" dirty="0">
                <a:latin typeface="Trebuchet MS"/>
                <a:cs typeface="Trebuchet MS"/>
              </a:rPr>
              <a:t>	</a:t>
            </a:r>
          </a:p>
          <a:p>
            <a:endParaRPr lang="en-US" altLang="ko-KR" b="1" spc="-110" dirty="0">
              <a:latin typeface="Trebuchet MS"/>
              <a:cs typeface="Trebuchet MS"/>
            </a:endParaRPr>
          </a:p>
          <a:p>
            <a:endParaRPr lang="en-US" altLang="ko-KR" b="1" spc="-110" dirty="0">
              <a:latin typeface="Trebuchet MS"/>
              <a:cs typeface="Trebuchet MS"/>
            </a:endParaRPr>
          </a:p>
          <a:p>
            <a:endParaRPr lang="en-US" altLang="ko-KR" b="1" spc="-110" dirty="0">
              <a:latin typeface="Trebuchet MS"/>
              <a:cs typeface="Trebuchet MS"/>
            </a:endParaRPr>
          </a:p>
          <a:p>
            <a:endParaRPr lang="en-US" altLang="ko-KR" b="1" spc="-110" dirty="0">
              <a:latin typeface="Trebuchet MS"/>
              <a:cs typeface="Trebuchet MS"/>
            </a:endParaRPr>
          </a:p>
          <a:p>
            <a:endParaRPr lang="en-US" altLang="ko-KR" b="1" spc="-110" dirty="0">
              <a:latin typeface="Trebuchet MS"/>
              <a:cs typeface="Trebuchet MS"/>
            </a:endParaRPr>
          </a:p>
          <a:p>
            <a:r>
              <a:rPr lang="en-US" altLang="ko-KR" b="1" spc="-85" dirty="0">
                <a:latin typeface="Trebuchet MS"/>
                <a:cs typeface="Trebuchet MS"/>
              </a:rPr>
              <a:t>	2. Ipv4</a:t>
            </a:r>
          </a:p>
          <a:p>
            <a:r>
              <a:rPr lang="en-US" altLang="ko-KR" b="1" spc="-85" dirty="0">
                <a:latin typeface="Trebuchet MS"/>
                <a:cs typeface="Trebuchet MS"/>
              </a:rPr>
              <a:t>	</a:t>
            </a:r>
            <a:r>
              <a:rPr lang="en-US" altLang="ko-KR" spc="-85" dirty="0">
                <a:latin typeface="Trebuchet MS"/>
                <a:cs typeface="Trebuchet MS"/>
              </a:rPr>
              <a:t>If last 2bytes are "</a:t>
            </a:r>
            <a:r>
              <a:rPr lang="en-US" altLang="ko-KR" b="1" spc="-85" dirty="0">
                <a:latin typeface="Trebuchet MS"/>
                <a:cs typeface="Trebuchet MS"/>
              </a:rPr>
              <a:t>08 00</a:t>
            </a:r>
            <a:r>
              <a:rPr lang="en-US" altLang="ko-KR" spc="-85" dirty="0">
                <a:latin typeface="Trebuchet MS"/>
                <a:cs typeface="Trebuchet MS"/>
              </a:rPr>
              <a:t>”, It is the </a:t>
            </a:r>
            <a:r>
              <a:rPr lang="en-US" altLang="ko-KR" b="1" spc="-85" dirty="0">
                <a:latin typeface="Trebuchet MS"/>
                <a:cs typeface="Trebuchet MS"/>
              </a:rPr>
              <a:t>Ipv4</a:t>
            </a:r>
            <a:r>
              <a:rPr lang="en-US" altLang="ko-KR" spc="-85" dirty="0">
                <a:latin typeface="Trebuchet MS"/>
                <a:cs typeface="Trebuchet MS"/>
              </a:rPr>
              <a:t> packet. </a:t>
            </a:r>
          </a:p>
          <a:p>
            <a:endParaRPr lang="en-US" altLang="ko-KR" b="1" spc="-85" dirty="0">
              <a:latin typeface="Trebuchet MS"/>
              <a:cs typeface="Trebuchet MS"/>
            </a:endParaRPr>
          </a:p>
          <a:p>
            <a:endParaRPr lang="en-US" altLang="ko-KR" b="1" spc="-110" dirty="0">
              <a:latin typeface="Trebuchet MS"/>
              <a:cs typeface="Trebuchet M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05000" y="2375017"/>
            <a:ext cx="5571201" cy="1018662"/>
            <a:chOff x="1752600" y="1876938"/>
            <a:chExt cx="5571201" cy="1018662"/>
          </a:xfrm>
        </p:grpSpPr>
        <p:pic>
          <p:nvPicPr>
            <p:cNvPr id="5" name="그림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1876938"/>
              <a:ext cx="5571201" cy="101866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362200" y="1876938"/>
              <a:ext cx="1828800" cy="2566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5999" y="1876938"/>
              <a:ext cx="602177" cy="2566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12447" y="4607402"/>
            <a:ext cx="5546361" cy="1524000"/>
            <a:chOff x="1752600" y="3733800"/>
            <a:chExt cx="5546361" cy="1524000"/>
          </a:xfrm>
        </p:grpSpPr>
        <p:pic>
          <p:nvPicPr>
            <p:cNvPr id="6" name="그림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3733800"/>
              <a:ext cx="5546361" cy="15240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85839" y="3742592"/>
              <a:ext cx="602177" cy="2566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97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pPr lvl="1"/>
            <a:r>
              <a:rPr lang="en-US" altLang="ko-KR" sz="3600" b="1" spc="-140" dirty="0">
                <a:latin typeface="Arial"/>
                <a:cs typeface="Arial"/>
              </a:rPr>
              <a:t>P2. Network Packet Classifier</a:t>
            </a:r>
            <a:endParaRPr lang="ko-KR" altLang="en-US" sz="36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70345"/>
              </p:ext>
            </p:extLst>
          </p:nvPr>
        </p:nvGraphicFramePr>
        <p:xfrm>
          <a:off x="707542" y="1447800"/>
          <a:ext cx="7903058" cy="4382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2">
                  <a:extLst>
                    <a:ext uri="{9D8B030D-6E8A-4147-A177-3AD203B41FA5}">
                      <a16:colId xmlns:a16="http://schemas.microsoft.com/office/drawing/2014/main" val="3320868080"/>
                    </a:ext>
                  </a:extLst>
                </a:gridCol>
                <a:gridCol w="6607656">
                  <a:extLst>
                    <a:ext uri="{9D8B030D-6E8A-4147-A177-3AD203B41FA5}">
                      <a16:colId xmlns:a16="http://schemas.microsoft.com/office/drawing/2014/main" val="594716091"/>
                    </a:ext>
                  </a:extLst>
                </a:gridCol>
              </a:tblGrid>
              <a:tr h="3315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d05099a54f5064ae0c4132c0080045000028b4274000f106a9ed36c0af2aa398a23701bbe6062b9cd09bff5b31495011007f6efb</a:t>
                      </a: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ffffffffffff00089f79bde00806000108000604000100089f79bde0a398a230000000000000a398a258</a:t>
                      </a:r>
                    </a:p>
                    <a:p>
                      <a:pPr marL="9779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7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af2aa398a23764ae0c4132c0080645000028b4274000f106a9ed36c0af2aa398a23701bbe6062b9cd09bff5b31495011007f6efb</a:t>
                      </a:r>
                    </a:p>
                    <a:p>
                      <a:pPr marL="9779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7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79bde0a398a200089f79bde00842000108000604000100089f79bde0a398a230000000000000a398a258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78418"/>
                  </a:ext>
                </a:extLst>
              </a:tr>
              <a:tr h="875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d05099a54f50 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00089f79bde0 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31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1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P3. Social security numbers Classifier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28650" y="1094014"/>
            <a:ext cx="7886700" cy="562746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YYMMDD-GAAAANC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YY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Year of birth (last 2 digits)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MM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Month of birth (in Arabic numeral system)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DD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Day of birth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G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Gender (1,3 for men, 2,4 for women)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AAAA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Area code (can be any 4-digit number in this assignment)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Number of acceptance. (can be any single-digit number)</a:t>
            </a:r>
          </a:p>
          <a:p>
            <a:pPr lvl="2" latinLnBrk="0"/>
            <a:r>
              <a:rPr lang="en-US" altLang="ko-KR" sz="14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C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: Checksum.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Example</a:t>
            </a:r>
          </a:p>
          <a:p>
            <a:pPr lvl="2" latinLnBrk="0"/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890630-1072156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A man born on June 30, 1989.</a:t>
            </a:r>
          </a:p>
          <a:p>
            <a:pPr lvl="2" latinLnBrk="0"/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011212-4043135  A woman born on December 12, 2001.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Checksum calculation</a:t>
            </a:r>
          </a:p>
          <a:p>
            <a:pPr lvl="2" latinLnBrk="0"/>
            <a:endParaRPr lang="en-US" altLang="ko-KR" kern="0" dirty="0">
              <a:solidFill>
                <a:sysClr val="windowText" lastClr="00000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2" latinLnBrk="0"/>
            <a:endParaRPr lang="en-US" altLang="ko-KR" kern="0" dirty="0">
              <a:solidFill>
                <a:sysClr val="windowText" lastClr="00000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2" latinLnBrk="0"/>
            <a:endParaRPr lang="en-US" altLang="ko-KR" kern="0" dirty="0">
              <a:solidFill>
                <a:sysClr val="windowText" lastClr="00000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2" latinLnBrk="0"/>
            <a:endParaRPr lang="en-US" altLang="ko-KR" kern="0" dirty="0">
              <a:solidFill>
                <a:sysClr val="windowText" lastClr="00000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2" latinLnBrk="0"/>
            <a:endParaRPr lang="en-US" altLang="ko-KR" kern="0" dirty="0">
              <a:solidFill>
                <a:sysClr val="windowText" lastClr="00000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1200150" lvl="2" indent="-285750" latinLnBrk="0">
              <a:buFont typeface="Wingdings" panose="05000000000000000000" pitchFamily="2" charset="2"/>
              <a:buChar char="v"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(16 + 27 + 0 + 30 + 18 + 0 + 8 + 0 + 14 + 6 + 4 + 25) mod 11 = 5 (remainder)</a:t>
            </a:r>
          </a:p>
          <a:p>
            <a:pPr marL="1200150" lvl="2" indent="-285750" latinLnBrk="0">
              <a:buFont typeface="Wingdings" panose="05000000000000000000" pitchFamily="2" charset="2"/>
              <a:buChar char="v"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11 (fixed) – 5 (remainder) = </a:t>
            </a:r>
            <a:r>
              <a:rPr lang="en-US" altLang="ko-KR" sz="1400" kern="0" dirty="0">
                <a:solidFill>
                  <a:srgbClr val="FF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6 (checksum)</a:t>
            </a:r>
            <a:endParaRPr lang="en-US" altLang="ko-KR" sz="1400" kern="0" dirty="0">
              <a:solidFill>
                <a:sysClr val="windowText" lastClr="00000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1200150" lvl="2" indent="-285750" latinLnBrk="0">
              <a:buFont typeface="Wingdings" panose="05000000000000000000" pitchFamily="2" charset="2"/>
              <a:buChar char="v"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If checksum &gt;= 10, then use checksum % 10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219200" y="4114800"/>
          <a:ext cx="6400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0000" y="4107180"/>
            <a:ext cx="111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SSN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4484132"/>
            <a:ext cx="111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en-US" altLang="ko-KR"/>
              <a:t>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P3. Social security numbers Classifier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28650" y="1094014"/>
            <a:ext cx="7886700" cy="562746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Conditions need to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rebuchet MS" panose="020B0603020202020204" pitchFamily="34" charset="0"/>
              </a:rPr>
              <a:t>Classification according to year of birth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Trebuchet MS" panose="020B0603020202020204" pitchFamily="34" charset="0"/>
              </a:rPr>
              <a:t>Differences in the gender number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</a:rPr>
              <a:t>1920 ~ 1999 </a:t>
            </a:r>
            <a:r>
              <a:rPr lang="en-US" altLang="ko-KR" sz="1200" dirty="0">
                <a:latin typeface="Trebuchet MS" panose="020B0603020202020204" pitchFamily="34" charset="0"/>
                <a:sym typeface="Wingdings" panose="05000000000000000000" pitchFamily="2" charset="2"/>
              </a:rPr>
              <a:t> 20xxxx – 1xxxxxx , 99xxxx – 2xxxxxx, … (starts with 1, 2)</a:t>
            </a:r>
          </a:p>
          <a:p>
            <a:pPr lvl="3"/>
            <a:r>
              <a:rPr lang="en-US" altLang="ko-KR" sz="1200" dirty="0">
                <a:latin typeface="Trebuchet MS" panose="020B0603020202020204" pitchFamily="34" charset="0"/>
                <a:sym typeface="Wingdings" panose="05000000000000000000" pitchFamily="2" charset="2"/>
              </a:rPr>
              <a:t>2000 ~ 2019  00xxxx – 3xxxxxx, 19xxxx – 4xxxxxx, … (starts with 3, 4)</a:t>
            </a:r>
          </a:p>
          <a:p>
            <a:pPr lvl="2"/>
            <a:endParaRPr lang="en-US" altLang="ko-KR" sz="1600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Validation of the checksum value</a:t>
            </a:r>
          </a:p>
          <a:p>
            <a:pPr lvl="2"/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Invalid checksum value would not be accepted</a:t>
            </a:r>
          </a:p>
          <a:p>
            <a:pPr lvl="2"/>
            <a:endParaRPr lang="en-US" altLang="ko-KR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String format</a:t>
            </a:r>
          </a:p>
          <a:p>
            <a:pPr lvl="2"/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In this assignment, there is only single format of the SSN would be accepted</a:t>
            </a:r>
          </a:p>
          <a:p>
            <a:pPr lvl="2"/>
            <a:endParaRPr lang="en-US" altLang="ko-KR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3"/>
            <a:r>
              <a:rPr lang="en-US" altLang="ko-KR" sz="1400" b="1" dirty="0">
                <a:latin typeface="Trebuchet MS" panose="020B0603020202020204" pitchFamily="34" charset="0"/>
                <a:sym typeface="Wingdings" panose="05000000000000000000" pitchFamily="2" charset="2"/>
              </a:rPr>
              <a:t>(6-digits) + (single space) + ‘-’ + (single space) + (7-digits)</a:t>
            </a:r>
          </a:p>
          <a:p>
            <a:pPr lvl="2"/>
            <a:endParaRPr lang="en-US" altLang="ko-KR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xxxxxx-xxxxxxx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(No)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–</a:t>
            </a: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(No)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(No)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(No)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xxxxxxxxxxxxx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(No)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– </a:t>
            </a:r>
            <a:r>
              <a:rPr lang="en-US" altLang="ko-KR" sz="1400" dirty="0" err="1">
                <a:latin typeface="Trebuchet MS" panose="020B0603020202020204" pitchFamily="34" charset="0"/>
                <a:sym typeface="Wingdings" panose="05000000000000000000" pitchFamily="2" charset="2"/>
              </a:rPr>
              <a:t>xxxxxxx</a:t>
            </a:r>
            <a:r>
              <a:rPr lang="en-US" altLang="ko-K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 (Yes)</a:t>
            </a:r>
          </a:p>
        </p:txBody>
      </p:sp>
    </p:spTree>
    <p:extLst>
      <p:ext uri="{BB962C8B-B14F-4D97-AF65-F5344CB8AC3E}">
        <p14:creationId xmlns:p14="http://schemas.microsoft.com/office/powerpoint/2010/main" val="215307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883</Words>
  <Application>Microsoft Office PowerPoint</Application>
  <PresentationFormat>화면 슬라이드 쇼(4:3)</PresentationFormat>
  <Paragraphs>252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Office Theme</vt:lpstr>
      <vt:lpstr>PowerPoint 프레젠테이션</vt:lpstr>
      <vt:lpstr>Before reading this file, we recommend you to read</vt:lpstr>
      <vt:lpstr>Summary</vt:lpstr>
      <vt:lpstr>P1. Student ID Classifier</vt:lpstr>
      <vt:lpstr>P2. Network Packet Classifier</vt:lpstr>
      <vt:lpstr>P2. Network Packet Classifier</vt:lpstr>
      <vt:lpstr>P2. Network Packet Classifier</vt:lpstr>
      <vt:lpstr>P3. Social security numbers Classifier</vt:lpstr>
      <vt:lpstr>P3. Social security numbers Classifier</vt:lpstr>
      <vt:lpstr>P3. Social security numbers Classifier</vt:lpstr>
      <vt:lpstr>P3. Social security numbers Classifier</vt:lpstr>
      <vt:lpstr>2. Input file formats</vt:lpstr>
      <vt:lpstr>3. Output formats</vt:lpstr>
      <vt:lpstr>4. Submissions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CCSLAB-1</dc:creator>
  <cp:lastModifiedBy>Jinheon Baek</cp:lastModifiedBy>
  <cp:revision>23</cp:revision>
  <dcterms:created xsi:type="dcterms:W3CDTF">2019-05-02T06:30:49Z</dcterms:created>
  <dcterms:modified xsi:type="dcterms:W3CDTF">2019-05-15T01:27:40Z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2019-05-02T00:00:00Z</vt:filetime>
  </property>
</Properties>
</file>