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2c6fc2df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2c6fc2df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2c6fc2df3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2c6fc2df3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2c6fc2df3d_8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2c6fc2df3d_8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2c6fc2df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2c6fc2df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2c6fc2df3d_8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2c6fc2df3d_8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2c6fc2df3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2c6fc2df3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34e70190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34e70190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34e70190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34e70190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2c6fc2df3d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2c6fc2df3d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34e70190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34e70190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2c6fc2d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2c6fc2d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034e70190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034e70190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900"/>
              <a:t>Title Generation For Multilingual Session-Based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900"/>
              <a:t>Recommendation Systems: Project Proposal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9600" y="3546275"/>
            <a:ext cx="42522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20202026 - Minh Duc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20202027 - Thu Phuong Nguyen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2"/>
          <p:cNvSpPr txBox="1"/>
          <p:nvPr>
            <p:ph type="title"/>
          </p:nvPr>
        </p:nvSpPr>
        <p:spPr>
          <a:xfrm>
            <a:off x="514800" y="28365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 Dataset</a:t>
            </a:r>
            <a:endParaRPr/>
          </a:p>
        </p:txBody>
      </p:sp>
      <p:pic>
        <p:nvPicPr>
          <p:cNvPr id="988" name="Google Shape;9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100"/>
            <a:ext cx="8839199" cy="256802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22"/>
          <p:cNvSpPr txBox="1"/>
          <p:nvPr/>
        </p:nvSpPr>
        <p:spPr>
          <a:xfrm flipH="1">
            <a:off x="2997400" y="3747575"/>
            <a:ext cx="3449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Figure 2: Users session in the dataset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3"/>
          <p:cNvSpPr txBox="1"/>
          <p:nvPr>
            <p:ph type="title"/>
          </p:nvPr>
        </p:nvSpPr>
        <p:spPr>
          <a:xfrm>
            <a:off x="472125" y="21967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 Dataset</a:t>
            </a:r>
            <a:endParaRPr/>
          </a:p>
        </p:txBody>
      </p:sp>
      <p:sp>
        <p:nvSpPr>
          <p:cNvPr id="995" name="Google Shape;995;p23"/>
          <p:cNvSpPr txBox="1"/>
          <p:nvPr/>
        </p:nvSpPr>
        <p:spPr>
          <a:xfrm flipH="1">
            <a:off x="2645825" y="3254750"/>
            <a:ext cx="4257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Figure 3: Product attributes in the dataset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6" name="Google Shape;9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100"/>
            <a:ext cx="8839199" cy="2136246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23"/>
          <p:cNvSpPr txBox="1"/>
          <p:nvPr/>
        </p:nvSpPr>
        <p:spPr>
          <a:xfrm>
            <a:off x="613450" y="3635900"/>
            <a:ext cx="7734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Most are unstructured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Same IDs but different price in different locales.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Texture data: the usage of space, bracket, capitalized, etc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→ Hard to tokenize and model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4"/>
          <p:cNvSpPr txBox="1"/>
          <p:nvPr>
            <p:ph type="title"/>
          </p:nvPr>
        </p:nvSpPr>
        <p:spPr>
          <a:xfrm>
            <a:off x="472125" y="21967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3.2 Evaluation Metrics</a:t>
            </a:r>
            <a:endParaRPr/>
          </a:p>
        </p:txBody>
      </p:sp>
      <p:pic>
        <p:nvPicPr>
          <p:cNvPr id="1003" name="Google Shape;10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500" y="1625837"/>
            <a:ext cx="38004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24"/>
          <p:cNvSpPr txBox="1"/>
          <p:nvPr/>
        </p:nvSpPr>
        <p:spPr>
          <a:xfrm>
            <a:off x="613450" y="2797800"/>
            <a:ext cx="7734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Standard metrics to evaluate machine generated text against human annotated reference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Mainly used for machine translation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 particular, we will use N = 4, i.e., BLEU-4.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Tentative Project Plan</a:t>
            </a:r>
            <a:endParaRPr/>
          </a:p>
        </p:txBody>
      </p:sp>
      <p:pic>
        <p:nvPicPr>
          <p:cNvPr id="1010" name="Google Shape;10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150"/>
            <a:ext cx="8839201" cy="244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6"/>
          <p:cNvSpPr txBox="1"/>
          <p:nvPr>
            <p:ph type="title"/>
          </p:nvPr>
        </p:nvSpPr>
        <p:spPr>
          <a:xfrm>
            <a:off x="493450" y="133525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Reference</a:t>
            </a:r>
            <a:endParaRPr/>
          </a:p>
        </p:txBody>
      </p:sp>
      <p:pic>
        <p:nvPicPr>
          <p:cNvPr id="1016" name="Google Shape;10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75" y="539900"/>
            <a:ext cx="5255826" cy="14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825" y="1922675"/>
            <a:ext cx="5046175" cy="31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27"/>
          <p:cNvGrpSpPr/>
          <p:nvPr/>
        </p:nvGrpSpPr>
        <p:grpSpPr>
          <a:xfrm>
            <a:off x="3520063" y="879334"/>
            <a:ext cx="2103875" cy="1278963"/>
            <a:chOff x="961647" y="2401547"/>
            <a:chExt cx="1302628" cy="791878"/>
          </a:xfrm>
        </p:grpSpPr>
        <p:sp>
          <p:nvSpPr>
            <p:cNvPr id="1023" name="Google Shape;1023;p27"/>
            <p:cNvSpPr/>
            <p:nvPr/>
          </p:nvSpPr>
          <p:spPr>
            <a:xfrm>
              <a:off x="961647" y="2476847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1566497" y="2401547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2165072" y="2660222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2050472" y="2648897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94797" y="2680447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27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1032" name="Google Shape;1032;p27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7"/>
          <p:cNvGrpSpPr/>
          <p:nvPr/>
        </p:nvGrpSpPr>
        <p:grpSpPr>
          <a:xfrm>
            <a:off x="4254816" y="481615"/>
            <a:ext cx="760139" cy="951542"/>
            <a:chOff x="4593366" y="1640515"/>
            <a:chExt cx="760139" cy="951542"/>
          </a:xfrm>
        </p:grpSpPr>
        <p:grpSp>
          <p:nvGrpSpPr>
            <p:cNvPr id="1036" name="Google Shape;1036;p27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1037" name="Google Shape;1037;p27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7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7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7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27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1043" name="Google Shape;1043;p27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8" name="Google Shape;1048;p27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1049" name="Google Shape;1049;p27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7"/>
          <p:cNvGrpSpPr/>
          <p:nvPr/>
        </p:nvGrpSpPr>
        <p:grpSpPr>
          <a:xfrm flipH="1" rot="10800000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1063" name="Google Shape;1063;p27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27"/>
          <p:cNvSpPr txBox="1"/>
          <p:nvPr>
            <p:ph type="title"/>
          </p:nvPr>
        </p:nvSpPr>
        <p:spPr>
          <a:xfrm>
            <a:off x="772025" y="21802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88" name="Google Shape;188;p14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93" name="Google Shape;193;p14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4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286" name="Google Shape;286;p14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287" name="Google Shape;287;p14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Introduction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88" name="Google Shape;288;p14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89" name="Google Shape;289;p14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291" name="Google Shape;291;p14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292" name="Google Shape;292;p14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Dataset and Evaluation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3" name="Google Shape;293;p14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4" name="Google Shape;294;p14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296" name="Google Shape;296;p14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297" name="Google Shape;297;p14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Related Work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98" name="Google Shape;298;p14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" name="Google Shape;299;p14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00" name="Google Shape;300;p14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301" name="Google Shape;301;p14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302" name="Google Shape;302;p14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Project Plan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03" name="Google Shape;303;p14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" name="Google Shape;304;p14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5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310" name="Google Shape;310;p15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11" name="Google Shape;311;p15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5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5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5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15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16" name="Google Shape;316;p15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5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5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5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0" name="Google Shape;320;p1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/>
              <a:t>Introduction</a:t>
            </a:r>
            <a:endParaRPr/>
          </a:p>
        </p:txBody>
      </p:sp>
      <p:grpSp>
        <p:nvGrpSpPr>
          <p:cNvPr id="321" name="Google Shape;321;p15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322" name="Google Shape;322;p1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326" name="Google Shape;32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2" name="Google Shape;382;p1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390" name="Google Shape;390;p15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" name="Google Shape;391;p15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392" name="Google Shape;392;p15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User Experience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3" name="Google Shape;393;p15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Being constantly improved with advanced recommendation systems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94" name="Google Shape;394;p15"/>
          <p:cNvGrpSpPr/>
          <p:nvPr/>
        </p:nvGrpSpPr>
        <p:grpSpPr>
          <a:xfrm>
            <a:off x="4514643" y="2946517"/>
            <a:ext cx="4155956" cy="770433"/>
            <a:chOff x="4514643" y="2946517"/>
            <a:chExt cx="4155956" cy="770433"/>
          </a:xfrm>
        </p:grpSpPr>
        <p:sp>
          <p:nvSpPr>
            <p:cNvPr id="395" name="Google Shape;395;p15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5"/>
            <p:cNvGrpSpPr/>
            <p:nvPr/>
          </p:nvGrpSpPr>
          <p:grpSpPr>
            <a:xfrm>
              <a:off x="5277899" y="2946517"/>
              <a:ext cx="3392700" cy="770433"/>
              <a:chOff x="5277899" y="2946517"/>
              <a:chExt cx="3392700" cy="770433"/>
            </a:xfrm>
          </p:grpSpPr>
          <p:sp>
            <p:nvSpPr>
              <p:cNvPr id="397" name="Google Shape;397;p15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Multilingual Problem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98" name="Google Shape;398;p15"/>
              <p:cNvSpPr txBox="1"/>
              <p:nvPr/>
            </p:nvSpPr>
            <p:spPr>
              <a:xfrm flipH="1">
                <a:off x="5277899" y="3189850"/>
                <a:ext cx="33927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Few studies on session-based recommendations with multilingual scenarios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99" name="Google Shape;399;p15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400" name="Google Shape;400;p15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5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402" name="Google Shape;402;p15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Engaging Title Generation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03" name="Google Shape;403;p15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Personalize recommendations and advertisements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04" name="Google Shape;404;p15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405" name="Google Shape;405;p15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15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407" name="Google Shape;407;p15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E-commerce Platforms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08" name="Google Shape;408;p15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Gradually expanded its popularity and slowly taken over traditional sho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pping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09" name="Google Shape;409;p15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410" name="Google Shape;410;p15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6" name="Google Shape;416;p15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417" name="Google Shape;417;p15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0" name="Google Shape;420;p15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421" name="Google Shape;421;p15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5" name="Google Shape;425;p15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426" name="Google Shape;426;p15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16"/>
          <p:cNvCxnSpPr>
            <a:stCxn id="435" idx="2"/>
            <a:endCxn id="436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16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16"/>
          <p:cNvCxnSpPr>
            <a:stCxn id="439" idx="2"/>
            <a:endCxn id="436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16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16"/>
          <p:cNvCxnSpPr>
            <a:endCxn id="436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16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</a:t>
            </a:r>
            <a:r>
              <a:rPr lang="en-GB"/>
              <a:t>Introduction</a:t>
            </a:r>
            <a:endParaRPr/>
          </a:p>
        </p:txBody>
      </p:sp>
      <p:grpSp>
        <p:nvGrpSpPr>
          <p:cNvPr id="446" name="Google Shape;446;p16"/>
          <p:cNvGrpSpPr/>
          <p:nvPr/>
        </p:nvGrpSpPr>
        <p:grpSpPr>
          <a:xfrm>
            <a:off x="3872625" y="1866024"/>
            <a:ext cx="1544400" cy="1473301"/>
            <a:chOff x="3872625" y="1866024"/>
            <a:chExt cx="1544400" cy="1473301"/>
          </a:xfrm>
        </p:grpSpPr>
        <p:sp>
          <p:nvSpPr>
            <p:cNvPr id="447" name="Google Shape;447;p16"/>
            <p:cNvSpPr txBox="1"/>
            <p:nvPr/>
          </p:nvSpPr>
          <p:spPr>
            <a:xfrm>
              <a:off x="3872625" y="1866024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Framework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8" name="Google Shape;448;p16"/>
            <p:cNvSpPr txBox="1"/>
            <p:nvPr/>
          </p:nvSpPr>
          <p:spPr>
            <a:xfrm>
              <a:off x="3872625" y="2119525"/>
              <a:ext cx="15444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deep learning framework using Large Language Models to generate engaging product titles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16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450" name="Google Shape;450;p16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EDA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51" name="Google Shape;451;p16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Multilingual Shopping Session Dataset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2" name="Google Shape;452;p16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453" name="Google Shape;453;p16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Empirical study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54" name="Google Shape;454;p16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Performance of different </a:t>
              </a: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Large Language Models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55" name="Google Shape;455;p16"/>
          <p:cNvCxnSpPr>
            <a:stCxn id="439" idx="2"/>
            <a:endCxn id="436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16"/>
          <p:cNvCxnSpPr>
            <a:stCxn id="443" idx="2"/>
            <a:endCxn id="436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16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16"/>
          <p:cNvCxnSpPr>
            <a:stCxn id="435" idx="2"/>
            <a:endCxn id="436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16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Contributions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62" name="Google Shape;462;p16"/>
          <p:cNvGrpSpPr/>
          <p:nvPr/>
        </p:nvGrpSpPr>
        <p:grpSpPr>
          <a:xfrm>
            <a:off x="1062911" y="1405716"/>
            <a:ext cx="354778" cy="339271"/>
            <a:chOff x="5045500" y="842250"/>
            <a:chExt cx="503875" cy="481850"/>
          </a:xfrm>
        </p:grpSpPr>
        <p:sp>
          <p:nvSpPr>
            <p:cNvPr id="463" name="Google Shape;463;p16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5" name="Google Shape;465;p16"/>
          <p:cNvGrpSpPr/>
          <p:nvPr/>
        </p:nvGrpSpPr>
        <p:grpSpPr>
          <a:xfrm>
            <a:off x="6060448" y="1426281"/>
            <a:ext cx="340204" cy="298116"/>
            <a:chOff x="899850" y="871450"/>
            <a:chExt cx="483175" cy="423400"/>
          </a:xfrm>
        </p:grpSpPr>
        <p:sp>
          <p:nvSpPr>
            <p:cNvPr id="466" name="Google Shape;466;p1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0" name="Google Shape;470;p16"/>
          <p:cNvGrpSpPr/>
          <p:nvPr/>
        </p:nvGrpSpPr>
        <p:grpSpPr>
          <a:xfrm>
            <a:off x="3553309" y="1393732"/>
            <a:ext cx="364231" cy="363234"/>
            <a:chOff x="-2671375" y="3597450"/>
            <a:chExt cx="292250" cy="291450"/>
          </a:xfrm>
        </p:grpSpPr>
        <p:sp>
          <p:nvSpPr>
            <p:cNvPr id="471" name="Google Shape;471;p16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17"/>
          <p:cNvCxnSpPr>
            <a:stCxn id="479" idx="2"/>
            <a:endCxn id="480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17"/>
          <p:cNvCxnSpPr>
            <a:stCxn id="482" idx="2"/>
            <a:endCxn id="480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Related Work</a:t>
            </a:r>
            <a:endParaRPr/>
          </a:p>
        </p:txBody>
      </p:sp>
      <p:cxnSp>
        <p:nvCxnSpPr>
          <p:cNvPr id="484" name="Google Shape;484;p17"/>
          <p:cNvCxnSpPr>
            <a:stCxn id="485" idx="2"/>
            <a:endCxn id="480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17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17"/>
          <p:cNvCxnSpPr>
            <a:stCxn id="488" idx="2"/>
            <a:endCxn id="480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17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 txBox="1"/>
          <p:nvPr/>
        </p:nvSpPr>
        <p:spPr>
          <a:xfrm>
            <a:off x="1280100" y="1070725"/>
            <a:ext cx="17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Neural Collaborative Filtering 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92" name="Google Shape;492;p17"/>
          <p:cNvCxnSpPr>
            <a:stCxn id="488" idx="2"/>
            <a:endCxn id="480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17"/>
          <p:cNvCxnSpPr>
            <a:stCxn id="485" idx="2"/>
            <a:endCxn id="480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17"/>
          <p:cNvCxnSpPr>
            <a:stCxn id="495" idx="2"/>
            <a:endCxn id="480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17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17"/>
          <p:cNvCxnSpPr>
            <a:stCxn id="498" idx="2"/>
            <a:endCxn id="480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17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7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7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17"/>
          <p:cNvCxnSpPr>
            <a:stCxn id="498" idx="2"/>
            <a:endCxn id="480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17"/>
          <p:cNvCxnSpPr>
            <a:stCxn id="495" idx="2"/>
            <a:endCxn id="480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17"/>
          <p:cNvCxnSpPr>
            <a:stCxn id="482" idx="2"/>
            <a:endCxn id="480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17"/>
          <p:cNvCxnSpPr>
            <a:stCxn id="479" idx="2"/>
            <a:endCxn id="480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17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Literature Survey</a:t>
            </a:r>
            <a:endParaRPr sz="1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3776625" y="1094325"/>
            <a:ext cx="17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Gated Recurrent Units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7" name="Google Shape;507;p17"/>
          <p:cNvSpPr txBox="1"/>
          <p:nvPr/>
        </p:nvSpPr>
        <p:spPr>
          <a:xfrm>
            <a:off x="6273100" y="1070725"/>
            <a:ext cx="17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Transformer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architectures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1280100" y="3625825"/>
            <a:ext cx="17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Long Short Term Memory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3776625" y="3625825"/>
            <a:ext cx="17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Autoencoders with LSTM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6273100" y="3625825"/>
            <a:ext cx="1736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Bidirectional RNN &amp; Transfer Learning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5" name="Google Shape;515;p18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18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18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Related Work</a:t>
            </a:r>
            <a:endParaRPr/>
          </a:p>
        </p:txBody>
      </p:sp>
      <p:grpSp>
        <p:nvGrpSpPr>
          <p:cNvPr id="522" name="Google Shape;522;p18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523" name="Google Shape;523;p18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(Liu et al.)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18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Keywords Generation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5" name="Google Shape;525;p18"/>
          <p:cNvGrpSpPr/>
          <p:nvPr/>
        </p:nvGrpSpPr>
        <p:grpSpPr>
          <a:xfrm>
            <a:off x="6599624" y="1202429"/>
            <a:ext cx="1872400" cy="759497"/>
            <a:chOff x="6548650" y="1164421"/>
            <a:chExt cx="1872400" cy="881292"/>
          </a:xfrm>
        </p:grpSpPr>
        <p:sp>
          <p:nvSpPr>
            <p:cNvPr id="526" name="Google Shape;526;p18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(Bai et al.)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18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Product Names Generation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8" name="Google Shape;528;p18"/>
          <p:cNvSpPr txBox="1"/>
          <p:nvPr/>
        </p:nvSpPr>
        <p:spPr>
          <a:xfrm>
            <a:off x="671337" y="3835855"/>
            <a:ext cx="18723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18"/>
          <p:cNvSpPr txBox="1"/>
          <p:nvPr/>
        </p:nvSpPr>
        <p:spPr>
          <a:xfrm>
            <a:off x="671325" y="1688897"/>
            <a:ext cx="18723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Use GRU to obtain product embeddings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Fine-tuned OpenNMT for keywords generation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Achieved state-of-the-art accuracy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18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8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2" name="Google Shape;532;p18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533" name="Google Shape;533;p18"/>
            <p:cNvSpPr/>
            <p:nvPr/>
          </p:nvSpPr>
          <p:spPr>
            <a:xfrm>
              <a:off x="5165950" y="1462600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5128150" y="1398900"/>
              <a:ext cx="14025" cy="11975"/>
            </a:xfrm>
            <a:custGeom>
              <a:rect b="b" l="l" r="r" t="t"/>
              <a:pathLst>
                <a:path extrusionOk="0" h="479" w="561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121600" y="1462600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p18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537" name="Google Shape;537;p18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rect b="b" l="l" r="r" t="t"/>
                <a:pathLst>
                  <a:path extrusionOk="0" h="477" w="478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9" name="Google Shape;539;p18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540" name="Google Shape;540;p18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18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8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18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18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rect b="b" l="l" r="r" t="t"/>
                  <a:pathLst>
                    <a:path extrusionOk="0" h="985" w="218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18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rect b="b" l="l" r="r" t="t"/>
                  <a:pathLst>
                    <a:path extrusionOk="0" h="974" w="2168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8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8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rect b="b" l="l" r="r" t="t"/>
                  <a:pathLst>
                    <a:path extrusionOk="0" h="980" w="2179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18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rect b="b" l="l" r="r" t="t"/>
                  <a:pathLst>
                    <a:path extrusionOk="0" h="4025" w="3383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rect b="b" l="l" r="r" t="t"/>
                  <a:pathLst>
                    <a:path extrusionOk="0" h="1966" w="3727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rect b="b" l="l" r="r" t="t"/>
                  <a:pathLst>
                    <a:path extrusionOk="0" h="5621" w="4715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rect b="b" l="l" r="r" t="t"/>
                  <a:pathLst>
                    <a:path extrusionOk="0" h="2738" w="5168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rect b="b" l="l" r="r" t="t"/>
                  <a:pathLst>
                    <a:path extrusionOk="0" h="5621" w="4716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18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rect b="b" l="l" r="r" t="t"/>
                  <a:pathLst>
                    <a:path extrusionOk="0" h="5633" w="4716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18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18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rect b="b" l="l" r="r" t="t"/>
                  <a:pathLst>
                    <a:path extrusionOk="0" h="973" w="2168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8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rect b="b" l="l" r="r" t="t"/>
                  <a:pathLst>
                    <a:path extrusionOk="0" h="979" w="2168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8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rect b="b" l="l" r="r" t="t"/>
                  <a:pathLst>
                    <a:path extrusionOk="0" h="8407" w="18039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rect b="b" l="l" r="r" t="t"/>
                  <a:pathLst>
                    <a:path extrusionOk="0" h="21265" w="27695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18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rect b="b" l="l" r="r" t="t"/>
                  <a:pathLst>
                    <a:path extrusionOk="0" h="21682" w="20837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8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rect b="b" l="l" r="r" t="t"/>
                  <a:pathLst>
                    <a:path extrusionOk="0" h="22468" w="19444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8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rect b="b" l="l" r="r" t="t"/>
                  <a:pathLst>
                    <a:path extrusionOk="0" h="46819" w="4703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18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rect b="b" l="l" r="r" t="t"/>
                  <a:pathLst>
                    <a:path extrusionOk="0" h="489" w="478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8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rect b="b" l="l" r="r" t="t"/>
                  <a:pathLst>
                    <a:path extrusionOk="0" h="489" w="489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8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rect b="b" l="l" r="r" t="t"/>
                  <a:pathLst>
                    <a:path extrusionOk="0" h="483" w="572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18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18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8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rect b="b" l="l" r="r" t="t"/>
                  <a:pathLst>
                    <a:path extrusionOk="0" h="4930" w="8525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18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18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rect b="b" l="l" r="r" t="t"/>
                  <a:pathLst>
                    <a:path extrusionOk="0" h="10979" w="17813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8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18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8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8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8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18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18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rect b="b" l="l" r="r" t="t"/>
                  <a:pathLst>
                    <a:path extrusionOk="0" h="10978" w="17813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18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18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18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8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8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8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rect b="b" l="l" r="r" t="t"/>
                  <a:pathLst>
                    <a:path extrusionOk="0" h="3460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18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18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18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rect b="b" l="l" r="r" t="t"/>
                  <a:pathLst>
                    <a:path extrusionOk="0" h="4061" w="7025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18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18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rect b="b" l="l" r="r" t="t"/>
                  <a:pathLst>
                    <a:path extrusionOk="0" h="3168" w="5478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18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8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rect b="b" l="l" r="r" t="t"/>
                  <a:pathLst>
                    <a:path extrusionOk="0" h="1733" w="3299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8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08" name="Google Shape;608;p18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609" name="Google Shape;609;p18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0" name="Google Shape;610;p18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1" name="Google Shape;611;p18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2" name="Google Shape;612;p18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3" name="Google Shape;613;p18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4" name="Google Shape;614;p18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5" name="Google Shape;615;p18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16" name="Google Shape;616;p18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rect b="b" l="l" r="r" t="t"/>
                  <a:pathLst>
                    <a:path extrusionOk="0" h="9240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18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18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18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rect b="b" l="l" r="r" t="t"/>
                  <a:pathLst>
                    <a:path extrusionOk="0" h="3460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18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18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18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18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18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18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8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rect b="b" l="l" r="r" t="t"/>
                  <a:pathLst>
                    <a:path extrusionOk="0" h="3459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18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18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18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18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rect b="b" l="l" r="r" t="t"/>
                  <a:pathLst>
                    <a:path extrusionOk="0" h="9228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8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18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18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rect b="b" l="l" r="r" t="t"/>
                  <a:pathLst>
                    <a:path extrusionOk="0" h="3454" w="6549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18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rect b="b" l="l" r="r" t="t"/>
                  <a:pathLst>
                    <a:path extrusionOk="0" h="10991" w="17821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8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18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18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18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rect b="b" l="l" r="r" t="t"/>
                  <a:pathLst>
                    <a:path extrusionOk="0" h="3168" w="5477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8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8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rect b="b" l="l" r="r" t="t"/>
                  <a:pathLst>
                    <a:path extrusionOk="0" h="1728" w="3299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8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18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rect b="b" l="l" r="r" t="t"/>
                  <a:pathLst>
                    <a:path extrusionOk="0" h="9217" w="14955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18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rect b="b" l="l" r="r" t="t"/>
                  <a:pathLst>
                    <a:path extrusionOk="0" h="9515" w="16432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18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rect b="b" l="l" r="r" t="t"/>
                  <a:pathLst>
                    <a:path extrusionOk="0" h="4943" w="8538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8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8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8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rect b="b" l="l" r="r" t="t"/>
                  <a:pathLst>
                    <a:path extrusionOk="0" h="4061" w="7026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18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rect b="b" l="l" r="r" t="t"/>
                  <a:pathLst>
                    <a:path extrusionOk="0" h="4930" w="8538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18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rect b="b" l="l" r="r" t="t"/>
                  <a:pathLst>
                    <a:path extrusionOk="0" h="3463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8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rect b="b" l="l" r="r" t="t"/>
                  <a:pathLst>
                    <a:path extrusionOk="0" h="11335" w="19575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8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8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8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8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rect b="b" l="l" r="r" t="t"/>
                  <a:pathLst>
                    <a:path extrusionOk="0" h="4942" w="8538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8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8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8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8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8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rect b="b" l="l" r="r" t="t"/>
                  <a:pathLst>
                    <a:path extrusionOk="0" h="3061" w="4978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8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rect b="b" l="l" r="r" t="t"/>
                  <a:pathLst>
                    <a:path extrusionOk="0" h="3180" w="5466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8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rect b="b" l="l" r="r" t="t"/>
                  <a:pathLst>
                    <a:path extrusionOk="0" h="2477" w="4275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8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rect b="b" l="l" r="r" t="t"/>
                  <a:pathLst>
                    <a:path extrusionOk="0" h="1736" w="3299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8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rect b="b" l="l" r="r" t="t"/>
                  <a:pathLst>
                    <a:path extrusionOk="0" h="17098" w="299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8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rect b="b" l="l" r="r" t="t"/>
                  <a:pathLst>
                    <a:path extrusionOk="0" h="479" w="56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69" name="Google Shape;669;p18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670" name="Google Shape;670;p18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1" name="Google Shape;671;p18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2" name="Google Shape;672;p18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3" name="Google Shape;673;p18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18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5" name="Google Shape;675;p18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6" name="Google Shape;676;p18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77" name="Google Shape;677;p18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678" name="Google Shape;678;p18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9" name="Google Shape;679;p18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0" name="Google Shape;680;p18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1" name="Google Shape;681;p18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2" name="Google Shape;682;p18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3" name="Google Shape;683;p18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4" name="Google Shape;684;p18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85" name="Google Shape;685;p18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686" name="Google Shape;686;p18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18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18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rect b="b" l="l" r="r" t="t"/>
                    <a:pathLst>
                      <a:path extrusionOk="0" h="4930" w="8525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18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18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rect b="b" l="l" r="r" t="t"/>
                    <a:pathLst>
                      <a:path extrusionOk="0" h="10979" w="17813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18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2" name="Google Shape;692;p18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3" name="Google Shape;693;p18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4" name="Google Shape;694;p18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5" name="Google Shape;695;p18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6" name="Google Shape;696;p18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7" name="Google Shape;697;p18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rect b="b" l="l" r="r" t="t"/>
                    <a:pathLst>
                      <a:path extrusionOk="0" h="10978" w="17813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8" name="Google Shape;698;p18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9" name="Google Shape;699;p18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0" name="Google Shape;700;p18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1" name="Google Shape;701;p18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2" name="Google Shape;702;p18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3" name="Google Shape;703;p18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rect b="b" l="l" r="r" t="t"/>
                    <a:pathLst>
                      <a:path extrusionOk="0" h="3460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4" name="Google Shape;704;p18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5" name="Google Shape;705;p18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6" name="Google Shape;706;p18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rect b="b" l="l" r="r" t="t"/>
                    <a:pathLst>
                      <a:path extrusionOk="0" h="4061" w="7025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7" name="Google Shape;707;p18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8" name="Google Shape;708;p18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rect b="b" l="l" r="r" t="t"/>
                    <a:pathLst>
                      <a:path extrusionOk="0" h="3168" w="5478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9" name="Google Shape;709;p18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0" name="Google Shape;710;p18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rect b="b" l="l" r="r" t="t"/>
                    <a:pathLst>
                      <a:path extrusionOk="0" h="1733" w="3299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1" name="Google Shape;711;p18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12" name="Google Shape;712;p18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713" name="Google Shape;713;p18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4" name="Google Shape;714;p18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5" name="Google Shape;715;p18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6" name="Google Shape;716;p18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7" name="Google Shape;717;p18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8" name="Google Shape;718;p18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9" name="Google Shape;719;p18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720" name="Google Shape;720;p18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rect b="b" l="l" r="r" t="t"/>
                    <a:pathLst>
                      <a:path extrusionOk="0" h="9240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1" name="Google Shape;721;p18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2" name="Google Shape;722;p18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3" name="Google Shape;723;p18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rect b="b" l="l" r="r" t="t"/>
                    <a:pathLst>
                      <a:path extrusionOk="0" h="3460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4" name="Google Shape;724;p18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5" name="Google Shape;725;p18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6" name="Google Shape;726;p18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7" name="Google Shape;727;p18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8" name="Google Shape;728;p18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9" name="Google Shape;729;p18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0" name="Google Shape;730;p18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rect b="b" l="l" r="r" t="t"/>
                    <a:pathLst>
                      <a:path extrusionOk="0" h="3459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1" name="Google Shape;731;p18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2" name="Google Shape;732;p18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3" name="Google Shape;733;p18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4" name="Google Shape;734;p18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rect b="b" l="l" r="r" t="t"/>
                    <a:pathLst>
                      <a:path extrusionOk="0" h="9228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5" name="Google Shape;735;p18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6" name="Google Shape;736;p18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7" name="Google Shape;737;p18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rect b="b" l="l" r="r" t="t"/>
                    <a:pathLst>
                      <a:path extrusionOk="0" h="3454" w="6549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8" name="Google Shape;738;p18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rect b="b" l="l" r="r" t="t"/>
                    <a:pathLst>
                      <a:path extrusionOk="0" h="10991" w="17821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9" name="Google Shape;739;p18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0" name="Google Shape;740;p18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1" name="Google Shape;741;p18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2" name="Google Shape;742;p18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rect b="b" l="l" r="r" t="t"/>
                    <a:pathLst>
                      <a:path extrusionOk="0" h="3168" w="5477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3" name="Google Shape;743;p18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4" name="Google Shape;744;p18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rect b="b" l="l" r="r" t="t"/>
                    <a:pathLst>
                      <a:path extrusionOk="0" h="1728" w="3299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5" name="Google Shape;745;p18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6" name="Google Shape;746;p18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rect b="b" l="l" r="r" t="t"/>
                    <a:pathLst>
                      <a:path extrusionOk="0" h="9217" w="14955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7" name="Google Shape;747;p18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rect b="b" l="l" r="r" t="t"/>
                    <a:pathLst>
                      <a:path extrusionOk="0" h="9515" w="16432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8" name="Google Shape;748;p18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rect b="b" l="l" r="r" t="t"/>
                    <a:pathLst>
                      <a:path extrusionOk="0" h="4943" w="8538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9" name="Google Shape;749;p18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0" name="Google Shape;750;p18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1" name="Google Shape;751;p18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2" name="Google Shape;752;p18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rect b="b" l="l" r="r" t="t"/>
                    <a:pathLst>
                      <a:path extrusionOk="0" h="4061" w="7026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3" name="Google Shape;753;p18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4" name="Google Shape;754;p18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Google Shape;755;p18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rect b="b" l="l" r="r" t="t"/>
                    <a:pathLst>
                      <a:path extrusionOk="0" h="4930" w="8538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6" name="Google Shape;756;p18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rect b="b" l="l" r="r" t="t"/>
                    <a:pathLst>
                      <a:path extrusionOk="0" h="3463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7" name="Google Shape;757;p18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8" name="Google Shape;758;p18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rect b="b" l="l" r="r" t="t"/>
                    <a:pathLst>
                      <a:path extrusionOk="0" h="11335" w="19575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9" name="Google Shape;759;p18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0" name="Google Shape;760;p18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1" name="Google Shape;761;p18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2" name="Google Shape;762;p18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rect b="b" l="l" r="r" t="t"/>
                    <a:pathLst>
                      <a:path extrusionOk="0" h="4942" w="8538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3" name="Google Shape;763;p18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4" name="Google Shape;764;p18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5" name="Google Shape;765;p18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6" name="Google Shape;766;p18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Google Shape;767;p18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rect b="b" l="l" r="r" t="t"/>
                    <a:pathLst>
                      <a:path extrusionOk="0" h="3061" w="4978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8" name="Google Shape;768;p18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rect b="b" l="l" r="r" t="t"/>
                    <a:pathLst>
                      <a:path extrusionOk="0" h="3180" w="5466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9" name="Google Shape;769;p18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rect b="b" l="l" r="r" t="t"/>
                    <a:pathLst>
                      <a:path extrusionOk="0" h="2477" w="4275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18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rect b="b" l="l" r="r" t="t"/>
                    <a:pathLst>
                      <a:path extrusionOk="0" h="1736" w="3299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Google Shape;771;p18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rect b="b" l="l" r="r" t="t"/>
                    <a:pathLst>
                      <a:path extrusionOk="0" h="17098" w="299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Google Shape;772;p18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rect b="b" l="l" r="r" t="t"/>
                    <a:pathLst>
                      <a:path extrusionOk="0" h="479" w="56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73" name="Google Shape;773;p18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774" name="Google Shape;774;p18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5" name="Google Shape;775;p18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6" name="Google Shape;776;p18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7" name="Google Shape;777;p18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8" name="Google Shape;778;p18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9" name="Google Shape;779;p18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0" name="Google Shape;780;p18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81" name="Google Shape;781;p18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782" name="Google Shape;782;p18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3" name="Google Shape;783;p18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4" name="Google Shape;784;p18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5" name="Google Shape;785;p18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6" name="Google Shape;786;p18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7" name="Google Shape;787;p18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88" name="Google Shape;788;p18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789" name="Google Shape;789;p18"/>
          <p:cNvSpPr txBox="1"/>
          <p:nvPr/>
        </p:nvSpPr>
        <p:spPr>
          <a:xfrm>
            <a:off x="6601750" y="1688897"/>
            <a:ext cx="18723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The first to use generative approach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Concatenate title, Google Product Taxonomy, and ground truth as training data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Sequence 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sequence objective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Outperform b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seline models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5" name="Google Shape;795;p19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6" name="Google Shape;796;p19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19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8" name="Google Shape;798;p19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9" name="Google Shape;799;p19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0" name="Google Shape;800;p19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1" name="Google Shape;801;p19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02" name="Google Shape;802;p19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803" name="Google Shape;803;p19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04" name="Google Shape;804;p19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805" name="Google Shape;805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Related Works</a:t>
            </a:r>
            <a:endParaRPr/>
          </a:p>
        </p:txBody>
      </p:sp>
      <p:cxnSp>
        <p:nvCxnSpPr>
          <p:cNvPr id="806" name="Google Shape;806;p19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9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8" name="Google Shape;808;p19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809" name="Google Shape;809;p19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19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813" name="Google Shape;813;p19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9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817" name="Google Shape;817;p19"/>
            <p:cNvSpPr/>
            <p:nvPr/>
          </p:nvSpPr>
          <p:spPr>
            <a:xfrm>
              <a:off x="366575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388407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9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821" name="Google Shape;821;p19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9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825" name="Google Shape;825;p19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9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829" name="Google Shape;829;p19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GPT &amp; BERT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0" name="Google Shape;830;p19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 first generation of Large Language Model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1" name="Google Shape;831;p19"/>
          <p:cNvGrpSpPr/>
          <p:nvPr/>
        </p:nvGrpSpPr>
        <p:grpSpPr>
          <a:xfrm>
            <a:off x="1947910" y="1883925"/>
            <a:ext cx="1805115" cy="762333"/>
            <a:chOff x="1947910" y="1883925"/>
            <a:chExt cx="1805115" cy="762333"/>
          </a:xfrm>
        </p:grpSpPr>
        <p:sp>
          <p:nvSpPr>
            <p:cNvPr id="832" name="Google Shape;832;p19"/>
            <p:cNvSpPr txBox="1"/>
            <p:nvPr/>
          </p:nvSpPr>
          <p:spPr>
            <a:xfrm>
              <a:off x="1947925" y="1883925"/>
              <a:ext cx="1805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Multilingual BERT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19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Variation of BERT that is multilingual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4" name="Google Shape;834;p19"/>
          <p:cNvGrpSpPr/>
          <p:nvPr/>
        </p:nvGrpSpPr>
        <p:grpSpPr>
          <a:xfrm>
            <a:off x="5341375" y="3234047"/>
            <a:ext cx="1752010" cy="983831"/>
            <a:chOff x="5341375" y="3234047"/>
            <a:chExt cx="1752010" cy="983831"/>
          </a:xfrm>
        </p:grpSpPr>
        <p:sp>
          <p:nvSpPr>
            <p:cNvPr id="835" name="Google Shape;835;p19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BLOOM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6" name="Google Shape;836;p19"/>
            <p:cNvSpPr txBox="1"/>
            <p:nvPr/>
          </p:nvSpPr>
          <p:spPr>
            <a:xfrm>
              <a:off x="5341375" y="3498778"/>
              <a:ext cx="1752000" cy="7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Open-source LLM with similar sizes and performance to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GPT-3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7" name="Google Shape;837;p19"/>
          <p:cNvGrpSpPr/>
          <p:nvPr/>
        </p:nvGrpSpPr>
        <p:grpSpPr>
          <a:xfrm>
            <a:off x="6750765" y="2538450"/>
            <a:ext cx="1752010" cy="963050"/>
            <a:chOff x="6750765" y="2538450"/>
            <a:chExt cx="1752010" cy="963050"/>
          </a:xfrm>
        </p:grpSpPr>
        <p:sp>
          <p:nvSpPr>
            <p:cNvPr id="838" name="Google Shape;838;p19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LLaMA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9" name="Google Shape;839;p19"/>
            <p:cNvSpPr txBox="1"/>
            <p:nvPr/>
          </p:nvSpPr>
          <p:spPr>
            <a:xfrm>
              <a:off x="6750775" y="2787800"/>
              <a:ext cx="1752000" cy="7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similar performance to GPT-3 but 10x smaller and faster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0" name="Google Shape;840;p19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841" name="Google Shape;841;p19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mGPT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42" name="Google Shape;842;p19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Reproduced the GPT-3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architecture using GPT-2 source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Dataset and Evaluation</a:t>
            </a:r>
            <a:endParaRPr/>
          </a:p>
        </p:txBody>
      </p:sp>
      <p:grpSp>
        <p:nvGrpSpPr>
          <p:cNvPr id="848" name="Google Shape;848;p20"/>
          <p:cNvGrpSpPr/>
          <p:nvPr/>
        </p:nvGrpSpPr>
        <p:grpSpPr>
          <a:xfrm>
            <a:off x="673177" y="2244612"/>
            <a:ext cx="4223398" cy="2232288"/>
            <a:chOff x="673177" y="2244612"/>
            <a:chExt cx="4223398" cy="2232288"/>
          </a:xfrm>
        </p:grpSpPr>
        <p:grpSp>
          <p:nvGrpSpPr>
            <p:cNvPr id="849" name="Google Shape;849;p20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850" name="Google Shape;850;p20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51" name="Google Shape;851;p20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852" name="Google Shape;852;p20"/>
            <p:cNvGrpSpPr/>
            <p:nvPr/>
          </p:nvGrpSpPr>
          <p:grpSpPr>
            <a:xfrm>
              <a:off x="673177" y="2244612"/>
              <a:ext cx="2497200" cy="1209288"/>
              <a:chOff x="673177" y="2244612"/>
              <a:chExt cx="2497200" cy="1209288"/>
            </a:xfrm>
          </p:grpSpPr>
          <p:sp>
            <p:nvSpPr>
              <p:cNvPr id="853" name="Google Shape;853;p20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Dataset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54" name="Google Shape;854;p20"/>
              <p:cNvSpPr txBox="1"/>
              <p:nvPr/>
            </p:nvSpPr>
            <p:spPr>
              <a:xfrm>
                <a:off x="673177" y="2524200"/>
                <a:ext cx="24972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Multilingual Shopping Session Dataset</a:t>
                </a:r>
                <a:endParaRPr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(Amazon)</a:t>
                </a:r>
                <a:endParaRPr sz="1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55" name="Google Shape;855;p20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856" name="Google Shape;856;p20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857" name="Google Shape;857;p20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58" name="Google Shape;858;p20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859" name="Google Shape;859;p20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860" name="Google Shape;860;p20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Evaluation Metrics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61" name="Google Shape;861;p20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>
                    <a:solidFill>
                      <a:schemeClr val="dk1"/>
                    </a:solidFill>
                    <a:highlight>
                      <a:srgbClr val="FFFFFF"/>
                    </a:highlight>
                  </a:rPr>
                  <a:t>Bilingual Evaluation Understudy (BLEU)</a:t>
                </a:r>
                <a:endParaRPr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62" name="Google Shape;862;p20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863" name="Google Shape;863;p20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6" name="Google Shape;906;p20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907" name="Google Shape;907;p20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0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9" name="Google Shape;909;p20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0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20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912" name="Google Shape;912;p20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0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919" name="Google Shape;919;p20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3.1 Dataset</a:t>
            </a:r>
            <a:endParaRPr/>
          </a:p>
        </p:txBody>
      </p:sp>
      <p:grpSp>
        <p:nvGrpSpPr>
          <p:cNvPr id="928" name="Google Shape;928;p21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929" name="Google Shape;929;p21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930" name="Google Shape;930;p21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21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21"/>
          <p:cNvGrpSpPr/>
          <p:nvPr/>
        </p:nvGrpSpPr>
        <p:grpSpPr>
          <a:xfrm>
            <a:off x="263313" y="2363385"/>
            <a:ext cx="2278674" cy="1176853"/>
            <a:chOff x="690476" y="1286797"/>
            <a:chExt cx="2278674" cy="1176853"/>
          </a:xfrm>
        </p:grpSpPr>
        <p:sp>
          <p:nvSpPr>
            <p:cNvPr id="968" name="Google Shape;968;p21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Labeled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9" name="Google Shape;969;p21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21"/>
          <p:cNvGrpSpPr/>
          <p:nvPr/>
        </p:nvGrpSpPr>
        <p:grpSpPr>
          <a:xfrm>
            <a:off x="6412538" y="3451647"/>
            <a:ext cx="2343426" cy="1506553"/>
            <a:chOff x="6412575" y="2412347"/>
            <a:chExt cx="2343426" cy="1506553"/>
          </a:xfrm>
        </p:grpSpPr>
        <p:sp>
          <p:nvSpPr>
            <p:cNvPr id="971" name="Google Shape;971;p21"/>
            <p:cNvSpPr txBox="1"/>
            <p:nvPr/>
          </p:nvSpPr>
          <p:spPr>
            <a:xfrm>
              <a:off x="6477501" y="24123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~ 1.55 million products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72" name="Google Shape;972;p21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3" name="Google Shape;973;p21"/>
          <p:cNvGrpSpPr/>
          <p:nvPr/>
        </p:nvGrpSpPr>
        <p:grpSpPr>
          <a:xfrm>
            <a:off x="1216850" y="2828325"/>
            <a:ext cx="1070200" cy="1008825"/>
            <a:chOff x="1828850" y="2765150"/>
            <a:chExt cx="1070200" cy="1008825"/>
          </a:xfrm>
        </p:grpSpPr>
        <p:sp>
          <p:nvSpPr>
            <p:cNvPr id="974" name="Google Shape;974;p21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5" name="Google Shape;975;p21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76" name="Google Shape;976;p21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977" name="Google Shape;977;p21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8" name="Google Shape;978;p21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79" name="Google Shape;979;p21"/>
          <p:cNvSpPr txBox="1"/>
          <p:nvPr/>
        </p:nvSpPr>
        <p:spPr>
          <a:xfrm>
            <a:off x="263249" y="19197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Users session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0" name="Google Shape;980;p21"/>
          <p:cNvSpPr txBox="1"/>
          <p:nvPr/>
        </p:nvSpPr>
        <p:spPr>
          <a:xfrm>
            <a:off x="5881596" y="2747425"/>
            <a:ext cx="3340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 Attributes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81" name="Google Shape;981;p21"/>
          <p:cNvSpPr txBox="1"/>
          <p:nvPr/>
        </p:nvSpPr>
        <p:spPr>
          <a:xfrm flipH="1">
            <a:off x="3231650" y="4372600"/>
            <a:ext cx="26802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Figure 1: Dataset statistics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2" name="Google Shape;9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50" y="1084050"/>
            <a:ext cx="3761325" cy="341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