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3" r:id="rId8"/>
    <p:sldId id="262" r:id="rId9"/>
    <p:sldId id="264" r:id="rId10"/>
    <p:sldId id="265" r:id="rId11"/>
    <p:sldId id="267" r:id="rId12"/>
    <p:sldId id="268" r:id="rId13"/>
    <p:sldId id="269" r:id="rId14"/>
    <p:sldId id="270"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27"/>
    <p:restoredTop sz="94674"/>
  </p:normalViewPr>
  <p:slideViewPr>
    <p:cSldViewPr snapToGrid="0" snapToObjects="1">
      <p:cViewPr varScale="1">
        <p:scale>
          <a:sx n="124" d="100"/>
          <a:sy n="124" d="100"/>
        </p:scale>
        <p:origin x="12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2F8303-5E29-FA45-A6D2-D3CC747A322A}" type="datetimeFigureOut">
              <a:rPr kumimoji="1" lang="ja-JP" altLang="en-US" smtClean="0"/>
              <a:t>2018/7/23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0D0D6-48DC-8045-8220-520D64F41268}" type="slidenum">
              <a:rPr kumimoji="1" lang="ja-JP" altLang="en-US" smtClean="0"/>
              <a:t>‹#›</a:t>
            </a:fld>
            <a:endParaRPr kumimoji="1" lang="ja-JP" altLang="en-US"/>
          </a:p>
        </p:txBody>
      </p:sp>
    </p:spTree>
    <p:extLst>
      <p:ext uri="{BB962C8B-B14F-4D97-AF65-F5344CB8AC3E}">
        <p14:creationId xmlns:p14="http://schemas.microsoft.com/office/powerpoint/2010/main" val="4165740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b="1" i="0">
                <a:latin typeface="Hiragino Kaku Gothic ProN W6" charset="-128"/>
                <a:ea typeface="Hiragino Kaku Gothic ProN W6" charset="-128"/>
                <a:cs typeface="Hiragino Kaku Gothic ProN W6"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4ACB7B71-9E2A-0D4D-B91A-FF4CCC25C694}" type="datetimeFigureOut">
              <a:rPr kumimoji="1" lang="ja-JP" altLang="en-US" smtClean="0"/>
              <a:t>2018/7/23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2653C97-1FE3-A645-ADAD-4B976C5FB5E9}" type="slidenum">
              <a:rPr kumimoji="1" lang="ja-JP" altLang="en-US" smtClean="0"/>
              <a:t>‹#›</a:t>
            </a:fld>
            <a:endParaRPr kumimoji="1" lang="ja-JP" altLang="en-US"/>
          </a:p>
        </p:txBody>
      </p:sp>
    </p:spTree>
    <p:extLst>
      <p:ext uri="{BB962C8B-B14F-4D97-AF65-F5344CB8AC3E}">
        <p14:creationId xmlns:p14="http://schemas.microsoft.com/office/powerpoint/2010/main" val="205664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p:txBody>
      </p:sp>
      <p:sp>
        <p:nvSpPr>
          <p:cNvPr id="4" name="日付プレースホルダー 3"/>
          <p:cNvSpPr>
            <a:spLocks noGrp="1"/>
          </p:cNvSpPr>
          <p:nvPr>
            <p:ph type="dt" sz="half" idx="10"/>
          </p:nvPr>
        </p:nvSpPr>
        <p:spPr/>
        <p:txBody>
          <a:bodyPr/>
          <a:lstStyle/>
          <a:p>
            <a:fld id="{B1DB2F28-1130-2D47-ABFD-0D6EABF61694}" type="datetimeFigureOut">
              <a:rPr kumimoji="1" lang="ja-JP" altLang="en-US" smtClean="0"/>
              <a:t>2018/7/23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0CF0D54-52B9-C846-8CB3-123BC4F448DE}" type="slidenum">
              <a:rPr kumimoji="1" lang="ja-JP" altLang="en-US" smtClean="0"/>
              <a:t>‹#›</a:t>
            </a:fld>
            <a:endParaRPr kumimoji="1" lang="ja-JP" altLang="en-US"/>
          </a:p>
        </p:txBody>
      </p:sp>
    </p:spTree>
    <p:extLst>
      <p:ext uri="{BB962C8B-B14F-4D97-AF65-F5344CB8AC3E}">
        <p14:creationId xmlns:p14="http://schemas.microsoft.com/office/powerpoint/2010/main" val="205949608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B7B71-9E2A-0D4D-B91A-FF4CCC25C694}" type="datetimeFigureOut">
              <a:rPr kumimoji="1" lang="ja-JP" altLang="en-US" smtClean="0"/>
              <a:t>2018/7/23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653C97-1FE3-A645-ADAD-4B976C5FB5E9}" type="slidenum">
              <a:rPr kumimoji="1" lang="ja-JP" altLang="en-US" smtClean="0"/>
              <a:t>‹#›</a:t>
            </a:fld>
            <a:endParaRPr kumimoji="1" lang="ja-JP" altLang="en-US"/>
          </a:p>
        </p:txBody>
      </p:sp>
    </p:spTree>
    <p:extLst>
      <p:ext uri="{BB962C8B-B14F-4D97-AF65-F5344CB8AC3E}">
        <p14:creationId xmlns:p14="http://schemas.microsoft.com/office/powerpoint/2010/main" val="218742260"/>
      </p:ext>
    </p:extLst>
  </p:cSld>
  <p:clrMap bg1="lt1" tx1="dk1" bg2="lt2" tx2="dk2" accent1="accent1" accent2="accent2" accent3="accent3" accent4="accent4" accent5="accent5" accent6="accent6" hlink="hlink" folHlink="folHlink"/>
  <p:sldLayoutIdLst>
    <p:sldLayoutId id="2147483649" r:id="rId1"/>
    <p:sldLayoutId id="2147483652" r:id="rId2"/>
  </p:sldLayoutIdLst>
  <p:txStyles>
    <p:titleStyle>
      <a:lvl1pPr algn="l" defTabSz="914400" rtl="0" eaLnBrk="1" latinLnBrk="0" hangingPunct="1">
        <a:lnSpc>
          <a:spcPct val="90000"/>
        </a:lnSpc>
        <a:spcBef>
          <a:spcPct val="0"/>
        </a:spcBef>
        <a:buNone/>
        <a:defRPr kumimoji="1" sz="4400" b="0" i="0" kern="1200">
          <a:solidFill>
            <a:schemeClr val="tx1"/>
          </a:solidFill>
          <a:latin typeface="Hiragino Kaku Gothic ProN W3" charset="-128"/>
          <a:ea typeface="Hiragino Kaku Gothic ProN W3" charset="-128"/>
          <a:cs typeface="Hiragino Kaku Gothic ProN W3" charset="-128"/>
        </a:defRPr>
      </a:lvl1pPr>
    </p:titleStyle>
    <p:bodyStyle>
      <a:lvl1pPr marL="228600" indent="-228600" algn="l" defTabSz="914400" rtl="0" eaLnBrk="1" latinLnBrk="0" hangingPunct="1">
        <a:lnSpc>
          <a:spcPct val="90000"/>
        </a:lnSpc>
        <a:spcBef>
          <a:spcPts val="1000"/>
        </a:spcBef>
        <a:buFont typeface="Arial"/>
        <a:buChar char="•"/>
        <a:defRPr kumimoji="1" sz="2800" b="0" i="0" kern="1200">
          <a:solidFill>
            <a:schemeClr val="tx1"/>
          </a:solidFill>
          <a:latin typeface="Hiragino Kaku Gothic ProN W3" charset="-128"/>
          <a:ea typeface="Hiragino Kaku Gothic ProN W3" charset="-128"/>
          <a:cs typeface="Hiragino Kaku Gothic ProN W3" charset="-128"/>
        </a:defRPr>
      </a:lvl1pPr>
      <a:lvl2pPr marL="685800" indent="-228600" algn="l" defTabSz="914400" rtl="0" eaLnBrk="1" latinLnBrk="0" hangingPunct="1">
        <a:lnSpc>
          <a:spcPct val="90000"/>
        </a:lnSpc>
        <a:spcBef>
          <a:spcPts val="500"/>
        </a:spcBef>
        <a:buFont typeface="Arial"/>
        <a:buChar char="•"/>
        <a:defRPr kumimoji="1" sz="2400" b="0" i="0" kern="1200">
          <a:solidFill>
            <a:schemeClr val="tx1"/>
          </a:solidFill>
          <a:latin typeface="Hiragino Kaku Gothic ProN W3" charset="-128"/>
          <a:ea typeface="Hiragino Kaku Gothic ProN W3" charset="-128"/>
          <a:cs typeface="Hiragino Kaku Gothic ProN W3" charset="-128"/>
        </a:defRPr>
      </a:lvl2pPr>
      <a:lvl3pPr marL="1143000" indent="-228600" algn="l" defTabSz="914400" rtl="0" eaLnBrk="1" latinLnBrk="0" hangingPunct="1">
        <a:lnSpc>
          <a:spcPct val="90000"/>
        </a:lnSpc>
        <a:spcBef>
          <a:spcPts val="500"/>
        </a:spcBef>
        <a:buFont typeface="Arial"/>
        <a:buChar char="•"/>
        <a:defRPr kumimoji="1" sz="2000" b="0" i="0" kern="1200">
          <a:solidFill>
            <a:schemeClr val="tx1"/>
          </a:solidFill>
          <a:latin typeface="Hiragino Kaku Gothic ProN W3" charset="-128"/>
          <a:ea typeface="Hiragino Kaku Gothic ProN W3" charset="-128"/>
          <a:cs typeface="Hiragino Kaku Gothic ProN W3" charset="-128"/>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ja-JP" altLang="en-US" dirty="0" smtClean="0"/>
              <a:t>単語の埋め込み表現を用いた</a:t>
            </a:r>
            <a:r>
              <a:rPr lang="en-US" altLang="ja-JP" dirty="0" smtClean="0"/>
              <a:t/>
            </a:r>
            <a:br>
              <a:rPr lang="en-US" altLang="ja-JP" dirty="0" smtClean="0"/>
            </a:br>
            <a:r>
              <a:rPr kumimoji="1" lang="en-US" altLang="ja-JP" dirty="0" smtClean="0"/>
              <a:t>Evernote</a:t>
            </a:r>
            <a:r>
              <a:rPr kumimoji="1" lang="ja-JP" altLang="en-US" dirty="0" smtClean="0"/>
              <a:t>の</a:t>
            </a:r>
            <a:r>
              <a:rPr kumimoji="1" lang="en-US" altLang="ja-JP" dirty="0" smtClean="0"/>
              <a:t/>
            </a:r>
            <a:br>
              <a:rPr kumimoji="1" lang="en-US" altLang="ja-JP" dirty="0" smtClean="0"/>
            </a:br>
            <a:r>
              <a:rPr kumimoji="1" lang="ja-JP" altLang="en-US" dirty="0" smtClean="0"/>
              <a:t>自動タグ</a:t>
            </a:r>
            <a:r>
              <a:rPr lang="ja-JP" altLang="en-US" dirty="0" smtClean="0"/>
              <a:t>付け</a:t>
            </a:r>
            <a:r>
              <a:rPr kumimoji="1" lang="ja-JP" altLang="en-US" dirty="0" smtClean="0"/>
              <a:t>の検討</a:t>
            </a:r>
            <a:endParaRPr kumimoji="1" lang="ja-JP" altLang="en-US" dirty="0"/>
          </a:p>
        </p:txBody>
      </p:sp>
      <p:sp>
        <p:nvSpPr>
          <p:cNvPr id="3" name="サブタイトル 2"/>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230092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a:blip r:embed="rId2"/>
          <a:stretch>
            <a:fillRect/>
          </a:stretch>
        </p:blipFill>
        <p:spPr>
          <a:xfrm>
            <a:off x="546894" y="1398998"/>
            <a:ext cx="4742925" cy="4742925"/>
          </a:xfrm>
          <a:prstGeom prst="rect">
            <a:avLst/>
          </a:prstGeom>
        </p:spPr>
      </p:pic>
      <p:sp>
        <p:nvSpPr>
          <p:cNvPr id="2" name="タイトル 1"/>
          <p:cNvSpPr>
            <a:spLocks noGrp="1"/>
          </p:cNvSpPr>
          <p:nvPr>
            <p:ph type="title"/>
          </p:nvPr>
        </p:nvSpPr>
        <p:spPr/>
        <p:txBody>
          <a:bodyPr/>
          <a:lstStyle/>
          <a:p>
            <a:r>
              <a:rPr kumimoji="1" lang="ja-JP" altLang="en-US" dirty="0" smtClean="0"/>
              <a:t>単語の埋め込み表現</a:t>
            </a:r>
            <a:endParaRPr kumimoji="1" lang="ja-JP" altLang="en-US" dirty="0"/>
          </a:p>
        </p:txBody>
      </p:sp>
      <p:sp>
        <p:nvSpPr>
          <p:cNvPr id="5" name="テキスト ボックス 4"/>
          <p:cNvSpPr txBox="1"/>
          <p:nvPr/>
        </p:nvSpPr>
        <p:spPr>
          <a:xfrm>
            <a:off x="5534408" y="5850235"/>
            <a:ext cx="6657592" cy="923330"/>
          </a:xfrm>
          <a:prstGeom prst="rect">
            <a:avLst/>
          </a:prstGeom>
          <a:noFill/>
        </p:spPr>
        <p:txBody>
          <a:bodyPr wrap="none" rtlCol="0">
            <a:spAutoFit/>
          </a:bodyPr>
          <a:lstStyle/>
          <a:p>
            <a:r>
              <a:rPr lang="en-US" altLang="ja-JP" dirty="0"/>
              <a:t>Word2Vec</a:t>
            </a:r>
            <a:r>
              <a:rPr lang="ja-JP" altLang="en-US" dirty="0"/>
              <a:t>：発明した本人も驚く単語ベクトルの驚異的な力</a:t>
            </a:r>
          </a:p>
          <a:p>
            <a:r>
              <a:rPr lang="en-US" altLang="ja-JP" dirty="0" smtClean="0"/>
              <a:t>https</a:t>
            </a:r>
            <a:r>
              <a:rPr lang="en-US" altLang="ja-JP" dirty="0"/>
              <a:t>://deepage.net/bigdata/machine_learning</a:t>
            </a:r>
            <a:r>
              <a:rPr lang="en-US" altLang="ja-JP" dirty="0" smtClean="0"/>
              <a:t>/</a:t>
            </a:r>
          </a:p>
          <a:p>
            <a:r>
              <a:rPr lang="en-US" altLang="ja-JP" dirty="0" smtClean="0"/>
              <a:t>2016/09/02/word2vec_power_of_word_vector.html</a:t>
            </a:r>
            <a:r>
              <a:rPr lang="ja-JP" altLang="en-US" dirty="0" smtClean="0"/>
              <a:t>より引用</a:t>
            </a:r>
            <a:endParaRPr lang="en-US" altLang="ja-JP" dirty="0" smtClean="0"/>
          </a:p>
        </p:txBody>
      </p:sp>
      <p:sp>
        <p:nvSpPr>
          <p:cNvPr id="6" name="コンテンツ プレースホルダー 2"/>
          <p:cNvSpPr>
            <a:spLocks noGrp="1"/>
          </p:cNvSpPr>
          <p:nvPr>
            <p:ph idx="1"/>
          </p:nvPr>
        </p:nvSpPr>
        <p:spPr>
          <a:xfrm>
            <a:off x="5953508" y="1690687"/>
            <a:ext cx="5819392" cy="4041039"/>
          </a:xfrm>
        </p:spPr>
        <p:txBody>
          <a:bodyPr>
            <a:normAutofit/>
          </a:bodyPr>
          <a:lstStyle/>
          <a:p>
            <a:pPr>
              <a:lnSpc>
                <a:spcPct val="100000"/>
              </a:lnSpc>
              <a:spcBef>
                <a:spcPts val="0"/>
              </a:spcBef>
            </a:pPr>
            <a:r>
              <a:rPr lang="ja-JP" altLang="en-US" dirty="0" smtClean="0"/>
              <a:t>単語をベクトル化する方法</a:t>
            </a:r>
            <a:endParaRPr lang="en-US" altLang="ja-JP" dirty="0" smtClean="0"/>
          </a:p>
          <a:p>
            <a:pPr lvl="1">
              <a:lnSpc>
                <a:spcPct val="100000"/>
              </a:lnSpc>
              <a:spcBef>
                <a:spcPts val="0"/>
              </a:spcBef>
            </a:pPr>
            <a:r>
              <a:rPr lang="ja-JP" altLang="en-US" dirty="0" smtClean="0"/>
              <a:t>意味の計算が可能</a:t>
            </a:r>
            <a:endParaRPr lang="en-US" altLang="ja-JP" dirty="0"/>
          </a:p>
          <a:p>
            <a:pPr lvl="1">
              <a:lnSpc>
                <a:spcPct val="100000"/>
              </a:lnSpc>
              <a:spcBef>
                <a:spcPts val="0"/>
              </a:spcBef>
            </a:pPr>
            <a:r>
              <a:rPr lang="ja-JP" altLang="en-US" dirty="0" smtClean="0"/>
              <a:t>対象とする単語の近くにある単語は意味的に近いはず</a:t>
            </a:r>
            <a:endParaRPr lang="en-US" altLang="ja-JP" dirty="0" smtClean="0"/>
          </a:p>
          <a:p>
            <a:pPr>
              <a:lnSpc>
                <a:spcPct val="100000"/>
              </a:lnSpc>
              <a:spcBef>
                <a:spcPts val="0"/>
              </a:spcBef>
            </a:pPr>
            <a:r>
              <a:rPr lang="en-US" altLang="ja-JP" dirty="0" smtClean="0"/>
              <a:t>n</a:t>
            </a:r>
            <a:r>
              <a:rPr lang="ja-JP" altLang="en-US" dirty="0" smtClean="0"/>
              <a:t>次元の隠れ層からベクトル表現を得られる。</a:t>
            </a:r>
            <a:endParaRPr lang="en-US" altLang="ja-JP" dirty="0" smtClean="0"/>
          </a:p>
          <a:p>
            <a:pPr>
              <a:lnSpc>
                <a:spcPct val="100000"/>
              </a:lnSpc>
              <a:spcBef>
                <a:spcPts val="0"/>
              </a:spcBef>
            </a:pPr>
            <a:r>
              <a:rPr lang="ja-JP" altLang="en-US" dirty="0" smtClean="0"/>
              <a:t>ベクトル間の類似度を求めれば、どれだけ似た単語なのかが分かる</a:t>
            </a:r>
            <a:endParaRPr lang="en-US" altLang="ja-JP" dirty="0" smtClean="0"/>
          </a:p>
        </p:txBody>
      </p:sp>
      <p:sp>
        <p:nvSpPr>
          <p:cNvPr id="7" name="テキスト ボックス 6"/>
          <p:cNvSpPr txBox="1"/>
          <p:nvPr/>
        </p:nvSpPr>
        <p:spPr>
          <a:xfrm>
            <a:off x="4830537" y="1981813"/>
            <a:ext cx="646331" cy="369332"/>
          </a:xfrm>
          <a:prstGeom prst="rect">
            <a:avLst/>
          </a:prstGeom>
          <a:noFill/>
        </p:spPr>
        <p:txBody>
          <a:bodyPr wrap="none" rtlCol="0">
            <a:spAutoFit/>
          </a:bodyPr>
          <a:lstStyle/>
          <a:p>
            <a:r>
              <a:rPr kumimoji="1" lang="ja-JP" altLang="en-US" dirty="0" smtClean="0">
                <a:latin typeface="Hiragino Kaku Gothic ProN W3" charset="-128"/>
                <a:ea typeface="Hiragino Kaku Gothic ProN W3" charset="-128"/>
                <a:cs typeface="Hiragino Kaku Gothic ProN W3" charset="-128"/>
              </a:rPr>
              <a:t>我輩</a:t>
            </a:r>
            <a:endParaRPr kumimoji="1" lang="ja-JP" altLang="en-US" dirty="0">
              <a:latin typeface="Hiragino Kaku Gothic ProN W3" charset="-128"/>
              <a:ea typeface="Hiragino Kaku Gothic ProN W3" charset="-128"/>
              <a:cs typeface="Hiragino Kaku Gothic ProN W3" charset="-128"/>
            </a:endParaRPr>
          </a:p>
        </p:txBody>
      </p:sp>
      <p:sp>
        <p:nvSpPr>
          <p:cNvPr id="8" name="テキスト ボックス 7"/>
          <p:cNvSpPr txBox="1"/>
          <p:nvPr/>
        </p:nvSpPr>
        <p:spPr>
          <a:xfrm>
            <a:off x="4945953" y="2971114"/>
            <a:ext cx="415498" cy="369332"/>
          </a:xfrm>
          <a:prstGeom prst="rect">
            <a:avLst/>
          </a:prstGeom>
          <a:noFill/>
        </p:spPr>
        <p:txBody>
          <a:bodyPr wrap="none" rtlCol="0">
            <a:spAutoFit/>
          </a:bodyPr>
          <a:lstStyle/>
          <a:p>
            <a:r>
              <a:rPr kumimoji="1" lang="ja-JP" altLang="en-US" dirty="0" smtClean="0">
                <a:latin typeface="Hiragino Kaku Gothic ProN W3" charset="-128"/>
                <a:ea typeface="Hiragino Kaku Gothic ProN W3" charset="-128"/>
                <a:cs typeface="Hiragino Kaku Gothic ProN W3" charset="-128"/>
              </a:rPr>
              <a:t>は</a:t>
            </a:r>
            <a:endParaRPr kumimoji="1" lang="ja-JP" altLang="en-US" dirty="0">
              <a:latin typeface="Hiragino Kaku Gothic ProN W3" charset="-128"/>
              <a:ea typeface="Hiragino Kaku Gothic ProN W3" charset="-128"/>
              <a:cs typeface="Hiragino Kaku Gothic ProN W3" charset="-128"/>
            </a:endParaRPr>
          </a:p>
        </p:txBody>
      </p:sp>
      <p:sp>
        <p:nvSpPr>
          <p:cNvPr id="9" name="テキスト ボックス 8"/>
          <p:cNvSpPr txBox="1"/>
          <p:nvPr/>
        </p:nvSpPr>
        <p:spPr>
          <a:xfrm>
            <a:off x="4945953" y="3960415"/>
            <a:ext cx="415498" cy="369332"/>
          </a:xfrm>
          <a:prstGeom prst="rect">
            <a:avLst/>
          </a:prstGeom>
          <a:noFill/>
        </p:spPr>
        <p:txBody>
          <a:bodyPr wrap="none" rtlCol="0">
            <a:spAutoFit/>
          </a:bodyPr>
          <a:lstStyle/>
          <a:p>
            <a:r>
              <a:rPr kumimoji="1" lang="ja-JP" altLang="en-US" dirty="0" smtClean="0">
                <a:latin typeface="Hiragino Kaku Gothic ProN W3" charset="-128"/>
                <a:ea typeface="Hiragino Kaku Gothic ProN W3" charset="-128"/>
                <a:cs typeface="Hiragino Kaku Gothic ProN W3" charset="-128"/>
              </a:rPr>
              <a:t>で</a:t>
            </a:r>
            <a:endParaRPr kumimoji="1" lang="ja-JP" altLang="en-US" dirty="0">
              <a:latin typeface="Hiragino Kaku Gothic ProN W3" charset="-128"/>
              <a:ea typeface="Hiragino Kaku Gothic ProN W3" charset="-128"/>
              <a:cs typeface="Hiragino Kaku Gothic ProN W3" charset="-128"/>
            </a:endParaRPr>
          </a:p>
        </p:txBody>
      </p:sp>
      <p:sp>
        <p:nvSpPr>
          <p:cNvPr id="10" name="テキスト ボックス 9"/>
          <p:cNvSpPr txBox="1"/>
          <p:nvPr/>
        </p:nvSpPr>
        <p:spPr>
          <a:xfrm>
            <a:off x="4830537" y="5178954"/>
            <a:ext cx="646331" cy="369332"/>
          </a:xfrm>
          <a:prstGeom prst="rect">
            <a:avLst/>
          </a:prstGeom>
          <a:noFill/>
        </p:spPr>
        <p:txBody>
          <a:bodyPr wrap="none" rtlCol="0">
            <a:spAutoFit/>
          </a:bodyPr>
          <a:lstStyle/>
          <a:p>
            <a:r>
              <a:rPr kumimoji="1" lang="ja-JP" altLang="en-US" dirty="0" smtClean="0">
                <a:latin typeface="Hiragino Kaku Gothic ProN W3" charset="-128"/>
                <a:ea typeface="Hiragino Kaku Gothic ProN W3" charset="-128"/>
                <a:cs typeface="Hiragino Kaku Gothic ProN W3" charset="-128"/>
              </a:rPr>
              <a:t>ある</a:t>
            </a:r>
            <a:endParaRPr kumimoji="1" lang="ja-JP" altLang="en-US" dirty="0">
              <a:latin typeface="Hiragino Kaku Gothic ProN W3" charset="-128"/>
              <a:ea typeface="Hiragino Kaku Gothic ProN W3" charset="-128"/>
              <a:cs typeface="Hiragino Kaku Gothic ProN W3" charset="-128"/>
            </a:endParaRPr>
          </a:p>
        </p:txBody>
      </p:sp>
      <p:sp>
        <p:nvSpPr>
          <p:cNvPr id="11" name="テキスト ボックス 10"/>
          <p:cNvSpPr txBox="1"/>
          <p:nvPr/>
        </p:nvSpPr>
        <p:spPr>
          <a:xfrm>
            <a:off x="465442" y="3731639"/>
            <a:ext cx="415498" cy="369332"/>
          </a:xfrm>
          <a:prstGeom prst="rect">
            <a:avLst/>
          </a:prstGeom>
          <a:noFill/>
        </p:spPr>
        <p:txBody>
          <a:bodyPr wrap="none" rtlCol="0">
            <a:spAutoFit/>
          </a:bodyPr>
          <a:lstStyle/>
          <a:p>
            <a:r>
              <a:rPr lang="ja-JP" altLang="en-US" dirty="0" smtClean="0">
                <a:latin typeface="Hiragino Kaku Gothic ProN W3" charset="-128"/>
                <a:ea typeface="Hiragino Kaku Gothic ProN W3" charset="-128"/>
                <a:cs typeface="Hiragino Kaku Gothic ProN W3" charset="-128"/>
              </a:rPr>
              <a:t>猫</a:t>
            </a:r>
            <a:endParaRPr kumimoji="1" lang="ja-JP" altLang="en-US" dirty="0">
              <a:latin typeface="Hiragino Kaku Gothic ProN W3" charset="-128"/>
              <a:ea typeface="Hiragino Kaku Gothic ProN W3" charset="-128"/>
              <a:cs typeface="Hiragino Kaku Gothic ProN W3" charset="-128"/>
            </a:endParaRPr>
          </a:p>
        </p:txBody>
      </p:sp>
    </p:spTree>
    <p:extLst>
      <p:ext uri="{BB962C8B-B14F-4D97-AF65-F5344CB8AC3E}">
        <p14:creationId xmlns:p14="http://schemas.microsoft.com/office/powerpoint/2010/main" val="2099147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a:xfrm>
            <a:off x="838200" y="1825625"/>
            <a:ext cx="10515600" cy="4790932"/>
          </a:xfrm>
        </p:spPr>
        <p:txBody>
          <a:bodyPr/>
          <a:lstStyle/>
          <a:p>
            <a:r>
              <a:rPr kumimoji="1" lang="ja-JP" altLang="en-US" dirty="0" smtClean="0"/>
              <a:t>カテゴリ</a:t>
            </a:r>
            <a:r>
              <a:rPr kumimoji="1" lang="en-US" altLang="ja-JP" dirty="0" smtClean="0"/>
              <a:t>: 26</a:t>
            </a:r>
          </a:p>
          <a:p>
            <a:r>
              <a:rPr kumimoji="1" lang="ja-JP" altLang="en-US" dirty="0" smtClean="0"/>
              <a:t>タグを付ける</a:t>
            </a:r>
            <a:r>
              <a:rPr kumimoji="1" lang="en-US" altLang="ja-JP" dirty="0" smtClean="0"/>
              <a:t>Evernote</a:t>
            </a:r>
            <a:r>
              <a:rPr kumimoji="1" lang="ja-JP" altLang="en-US" dirty="0" smtClean="0"/>
              <a:t>の記事数</a:t>
            </a:r>
            <a:r>
              <a:rPr lang="en-US" altLang="ja-JP" dirty="0" smtClean="0"/>
              <a:t>: 1000</a:t>
            </a:r>
          </a:p>
          <a:p>
            <a:r>
              <a:rPr kumimoji="1" lang="ja-JP" altLang="en-US" dirty="0" smtClean="0"/>
              <a:t>単語の埋め込み</a:t>
            </a:r>
            <a:r>
              <a:rPr kumimoji="1" lang="en-US" altLang="ja-JP" dirty="0" smtClean="0"/>
              <a:t>(Word2Vec)</a:t>
            </a:r>
            <a:r>
              <a:rPr kumimoji="1" lang="ja-JP" altLang="en-US" dirty="0" smtClean="0"/>
              <a:t>の学習に用いる記事数</a:t>
            </a:r>
            <a:r>
              <a:rPr kumimoji="1" lang="en-US" altLang="ja-JP" dirty="0" smtClean="0"/>
              <a:t>: 10000</a:t>
            </a:r>
          </a:p>
          <a:p>
            <a:r>
              <a:rPr kumimoji="1" lang="en-US" altLang="ja-JP" dirty="0" smtClean="0"/>
              <a:t>Word2Vec</a:t>
            </a:r>
            <a:r>
              <a:rPr kumimoji="1" lang="ja-JP" altLang="en-US" dirty="0" smtClean="0"/>
              <a:t>の次元数</a:t>
            </a:r>
            <a:r>
              <a:rPr kumimoji="1" lang="en-US" altLang="ja-JP" dirty="0" smtClean="0"/>
              <a:t>: 100</a:t>
            </a:r>
          </a:p>
          <a:p>
            <a:r>
              <a:rPr lang="ja-JP" altLang="en-US" dirty="0" smtClean="0"/>
              <a:t>学習回数</a:t>
            </a:r>
            <a:r>
              <a:rPr lang="en-US" altLang="ja-JP" dirty="0" smtClean="0"/>
              <a:t>: 29(early stopping)</a:t>
            </a:r>
          </a:p>
          <a:p>
            <a:r>
              <a:rPr lang="ja-JP" altLang="en-US" dirty="0" smtClean="0"/>
              <a:t>単語の種類数</a:t>
            </a:r>
            <a:r>
              <a:rPr lang="en-US" altLang="ja-JP" dirty="0" smtClean="0"/>
              <a:t>:9906 </a:t>
            </a:r>
            <a:r>
              <a:rPr kumimoji="1" lang="en-US" altLang="ja-JP" dirty="0" smtClean="0"/>
              <a:t> </a:t>
            </a:r>
          </a:p>
          <a:p>
            <a:r>
              <a:rPr lang="ja-JP" altLang="en-US" dirty="0" smtClean="0"/>
              <a:t>タグを付けたい</a:t>
            </a:r>
            <a:r>
              <a:rPr lang="en-US" altLang="ja-JP" dirty="0" smtClean="0"/>
              <a:t>Evernote</a:t>
            </a:r>
            <a:r>
              <a:rPr lang="ja-JP" altLang="en-US" dirty="0" smtClean="0"/>
              <a:t>記事のタイトルを単語に分解して、出てきた単語のベクトルの総和を求めタイトルを表すベクトルとする</a:t>
            </a:r>
            <a:endParaRPr lang="en-US" altLang="ja-JP" dirty="0" smtClean="0"/>
          </a:p>
        </p:txBody>
      </p:sp>
    </p:spTree>
    <p:extLst>
      <p:ext uri="{BB962C8B-B14F-4D97-AF65-F5344CB8AC3E}">
        <p14:creationId xmlns:p14="http://schemas.microsoft.com/office/powerpoint/2010/main" val="98760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結果</a:t>
            </a:r>
            <a:r>
              <a:rPr kumimoji="1" lang="en-US" altLang="ja-JP" dirty="0" smtClean="0"/>
              <a:t>(</a:t>
            </a:r>
            <a:r>
              <a:rPr kumimoji="1" lang="ja-JP" altLang="en-US" dirty="0" smtClean="0"/>
              <a:t>その</a:t>
            </a:r>
            <a:r>
              <a:rPr kumimoji="1" lang="en-US" altLang="ja-JP" dirty="0" smtClean="0"/>
              <a:t>1)</a:t>
            </a:r>
            <a:endParaRPr kumimoji="1" lang="ja-JP" altLang="en-US" dirty="0"/>
          </a:p>
        </p:txBody>
      </p:sp>
      <p:sp>
        <p:nvSpPr>
          <p:cNvPr id="3" name="コンテンツ プレースホルダー 2"/>
          <p:cNvSpPr>
            <a:spLocks noGrp="1"/>
          </p:cNvSpPr>
          <p:nvPr>
            <p:ph idx="1"/>
          </p:nvPr>
        </p:nvSpPr>
        <p:spPr>
          <a:xfrm>
            <a:off x="838200" y="1690688"/>
            <a:ext cx="10515600" cy="4486275"/>
          </a:xfrm>
        </p:spPr>
        <p:txBody>
          <a:bodyPr>
            <a:normAutofit/>
          </a:bodyPr>
          <a:lstStyle/>
          <a:p>
            <a:r>
              <a:rPr lang="en-US" altLang="ja-JP" dirty="0"/>
              <a:t>TED</a:t>
            </a:r>
            <a:r>
              <a:rPr lang="ja-JP" altLang="en-US" dirty="0"/>
              <a:t>を英語学習に活用する</a:t>
            </a:r>
            <a:r>
              <a:rPr lang="en-US" altLang="ja-JP" dirty="0"/>
              <a:t>〜TED</a:t>
            </a:r>
            <a:r>
              <a:rPr lang="ja-JP" altLang="en-US" dirty="0"/>
              <a:t>勉強法の王道６</a:t>
            </a:r>
            <a:r>
              <a:rPr lang="en-US" altLang="ja-JP" dirty="0"/>
              <a:t>Step〜 | </a:t>
            </a:r>
            <a:r>
              <a:rPr lang="ja-JP" altLang="en-US" dirty="0"/>
              <a:t>リスニング </a:t>
            </a:r>
            <a:r>
              <a:rPr lang="en-US" altLang="ja-JP" dirty="0"/>
              <a:t>| TOEIC Lab : TOEIC</a:t>
            </a:r>
            <a:r>
              <a:rPr lang="ja-JP" altLang="en-US" dirty="0"/>
              <a:t>を短期間で高得点を目指す人のための</a:t>
            </a:r>
            <a:r>
              <a:rPr lang="ja-JP" altLang="en-US" dirty="0" smtClean="0"/>
              <a:t>サイト</a:t>
            </a:r>
            <a:endParaRPr lang="en-US" altLang="ja-JP" dirty="0" smtClean="0"/>
          </a:p>
          <a:p>
            <a:pPr lvl="1">
              <a:buFont typeface="Wingdings" charset="2"/>
              <a:buChar char="à"/>
            </a:pPr>
            <a:r>
              <a:rPr lang="hr-HR" altLang="ja-JP" dirty="0" smtClean="0"/>
              <a:t>'</a:t>
            </a:r>
            <a:r>
              <a:rPr lang="ja-JP" altLang="hr-HR" dirty="0" smtClean="0"/>
              <a:t>ネタ</a:t>
            </a:r>
            <a:r>
              <a:rPr lang="hr-HR" altLang="ja-JP" dirty="0" smtClean="0"/>
              <a:t>’: 0.2055904, '</a:t>
            </a:r>
            <a:r>
              <a:rPr lang="ja-JP" altLang="hr-HR" dirty="0" smtClean="0"/>
              <a:t>グルメ</a:t>
            </a:r>
            <a:r>
              <a:rPr lang="hr-HR" altLang="ja-JP" dirty="0" smtClean="0"/>
              <a:t>’: 0.19872004</a:t>
            </a:r>
            <a:r>
              <a:rPr lang="hr-HR" altLang="ja-JP" dirty="0"/>
              <a:t> </a:t>
            </a:r>
            <a:r>
              <a:rPr lang="hr-HR" altLang="ja-JP" dirty="0" smtClean="0"/>
              <a:t>, '</a:t>
            </a:r>
            <a:r>
              <a:rPr lang="ja-JP" altLang="hr-HR" dirty="0" smtClean="0"/>
              <a:t>レシピ</a:t>
            </a:r>
            <a:r>
              <a:rPr lang="hr-HR" altLang="ja-JP" dirty="0" smtClean="0"/>
              <a:t>’: 0.17538078</a:t>
            </a:r>
          </a:p>
          <a:p>
            <a:r>
              <a:rPr lang="ja-JP" altLang="en-US" dirty="0"/>
              <a:t>ディープラーニングを用いて「写真の見た目の特徴」を別の写真に転送してしまう「</a:t>
            </a:r>
            <a:r>
              <a:rPr lang="en-US" altLang="ja-JP" dirty="0"/>
              <a:t>Deep Photo Style Transfer</a:t>
            </a:r>
            <a:r>
              <a:rPr lang="ja-JP" altLang="en-US" dirty="0"/>
              <a:t>」 </a:t>
            </a:r>
            <a:r>
              <a:rPr lang="en-US" altLang="ja-JP" dirty="0"/>
              <a:t>- </a:t>
            </a:r>
            <a:r>
              <a:rPr lang="en-US" altLang="ja-JP" dirty="0" smtClean="0"/>
              <a:t>GIGAZINE</a:t>
            </a:r>
          </a:p>
          <a:p>
            <a:pPr lvl="1"/>
            <a:r>
              <a:rPr lang="en-US" altLang="ja-JP" dirty="0" smtClean="0"/>
              <a:t>'</a:t>
            </a:r>
            <a:r>
              <a:rPr lang="ja-JP" altLang="en-US" dirty="0" smtClean="0"/>
              <a:t>ゲーム</a:t>
            </a:r>
            <a:r>
              <a:rPr lang="en-US" altLang="ja-JP" dirty="0" smtClean="0"/>
              <a:t>’: 0.22755796, '</a:t>
            </a:r>
            <a:r>
              <a:rPr lang="ja-JP" altLang="en-US" dirty="0" smtClean="0"/>
              <a:t>ネタ</a:t>
            </a:r>
            <a:r>
              <a:rPr lang="en-US" altLang="ja-JP" dirty="0" smtClean="0"/>
              <a:t>’: 0.18459052, '</a:t>
            </a:r>
            <a:r>
              <a:rPr lang="ja-JP" altLang="en-US" dirty="0" smtClean="0"/>
              <a:t>科学</a:t>
            </a:r>
            <a:r>
              <a:rPr lang="en-US" altLang="ja-JP" dirty="0" smtClean="0"/>
              <a:t>’: 0.14852937 </a:t>
            </a:r>
            <a:endParaRPr lang="hr-HR" altLang="ja-JP" dirty="0" smtClean="0"/>
          </a:p>
        </p:txBody>
      </p:sp>
      <p:sp>
        <p:nvSpPr>
          <p:cNvPr id="5" name="テキスト ボックス 4"/>
          <p:cNvSpPr txBox="1"/>
          <p:nvPr/>
        </p:nvSpPr>
        <p:spPr>
          <a:xfrm>
            <a:off x="5034337" y="5383659"/>
            <a:ext cx="2339102" cy="461665"/>
          </a:xfrm>
          <a:prstGeom prst="rect">
            <a:avLst/>
          </a:prstGeom>
          <a:noFill/>
        </p:spPr>
        <p:txBody>
          <a:bodyPr wrap="none" rtlCol="0">
            <a:spAutoFit/>
          </a:bodyPr>
          <a:lstStyle/>
          <a:p>
            <a:r>
              <a:rPr lang="ja-JP" altLang="en-US" sz="2400" dirty="0" smtClean="0">
                <a:latin typeface="Hiragino Kaku Gothic ProN W3" charset="-128"/>
                <a:ea typeface="Hiragino Kaku Gothic ProN W3" charset="-128"/>
                <a:cs typeface="Hiragino Kaku Gothic ProN W3" charset="-128"/>
              </a:rPr>
              <a:t>一応あってる？</a:t>
            </a:r>
            <a:endParaRPr kumimoji="1" lang="ja-JP" altLang="en-US" sz="2400" dirty="0">
              <a:latin typeface="Hiragino Kaku Gothic ProN W3" charset="-128"/>
              <a:ea typeface="Hiragino Kaku Gothic ProN W3" charset="-128"/>
              <a:cs typeface="Hiragino Kaku Gothic ProN W3" charset="-128"/>
            </a:endParaRPr>
          </a:p>
        </p:txBody>
      </p:sp>
    </p:spTree>
    <p:extLst>
      <p:ext uri="{BB962C8B-B14F-4D97-AF65-F5344CB8AC3E}">
        <p14:creationId xmlns:p14="http://schemas.microsoft.com/office/powerpoint/2010/main" val="1796972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学習に用いた全ての単語をタグ候補に</a:t>
            </a:r>
            <a:endParaRPr kumimoji="1" lang="ja-JP" altLang="en-US" dirty="0"/>
          </a:p>
        </p:txBody>
      </p:sp>
      <p:sp>
        <p:nvSpPr>
          <p:cNvPr id="3" name="コンテンツ プレースホルダー 2"/>
          <p:cNvSpPr>
            <a:spLocks noGrp="1"/>
          </p:cNvSpPr>
          <p:nvPr>
            <p:ph idx="1"/>
          </p:nvPr>
        </p:nvSpPr>
        <p:spPr/>
        <p:txBody>
          <a:bodyPr/>
          <a:lstStyle/>
          <a:p>
            <a:r>
              <a:rPr lang="en-US" altLang="ja-JP" dirty="0"/>
              <a:t>Arduino</a:t>
            </a:r>
            <a:r>
              <a:rPr lang="ja-JP" altLang="en-US" dirty="0"/>
              <a:t>を</a:t>
            </a:r>
            <a:r>
              <a:rPr lang="en-US" altLang="ja-JP" dirty="0"/>
              <a:t>Raspberry Pi</a:t>
            </a:r>
            <a:r>
              <a:rPr lang="ja-JP" altLang="en-US" dirty="0"/>
              <a:t>で使いこなす</a:t>
            </a:r>
            <a:r>
              <a:rPr lang="en-US" altLang="ja-JP" dirty="0"/>
              <a:t>——Raspberry Pi</a:t>
            </a:r>
            <a:r>
              <a:rPr lang="ja-JP" altLang="en-US" dirty="0"/>
              <a:t>に搭載できる</a:t>
            </a:r>
            <a:r>
              <a:rPr lang="en-US" altLang="ja-JP" dirty="0"/>
              <a:t>Arduino</a:t>
            </a:r>
            <a:r>
              <a:rPr lang="ja-JP" altLang="en-US" dirty="0"/>
              <a:t>互換ボード「</a:t>
            </a:r>
            <a:r>
              <a:rPr lang="en-US" altLang="ja-JP" dirty="0"/>
              <a:t>π</a:t>
            </a:r>
            <a:r>
              <a:rPr lang="en-US" altLang="ja-JP" dirty="0" err="1"/>
              <a:t>duino</a:t>
            </a:r>
            <a:r>
              <a:rPr lang="ja-JP" altLang="en-US" dirty="0"/>
              <a:t>（パイデュイーノ）」｜</a:t>
            </a:r>
            <a:r>
              <a:rPr lang="en-US" altLang="ja-JP" dirty="0" err="1" smtClean="0"/>
              <a:t>fabcross</a:t>
            </a:r>
            <a:endParaRPr lang="en-US" altLang="ja-JP" dirty="0"/>
          </a:p>
          <a:p>
            <a:pPr marL="457200" lvl="1" indent="0">
              <a:buNone/>
            </a:pPr>
            <a:r>
              <a:rPr lang="hr-HR" altLang="ja-JP" dirty="0" smtClean="0"/>
              <a:t>‘</a:t>
            </a:r>
            <a:r>
              <a:rPr lang="hr-HR" altLang="ja-JP" dirty="0" err="1" smtClean="0"/>
              <a:t>Raspberry</a:t>
            </a:r>
            <a:r>
              <a:rPr lang="hr-HR" altLang="ja-JP" dirty="0" smtClean="0"/>
              <a:t>’: </a:t>
            </a:r>
            <a:r>
              <a:rPr lang="hr-HR" altLang="ja-JP" dirty="0" smtClean="0"/>
              <a:t>0.8765589 ‘Pi</a:t>
            </a:r>
            <a:r>
              <a:rPr lang="hr-HR" altLang="ja-JP" dirty="0" smtClean="0"/>
              <a:t>’: </a:t>
            </a:r>
            <a:r>
              <a:rPr lang="hr-HR" altLang="ja-JP" dirty="0" smtClean="0"/>
              <a:t>0.80370343 ‘</a:t>
            </a:r>
            <a:r>
              <a:rPr lang="hr-HR" altLang="ja-JP" dirty="0" err="1" smtClean="0"/>
              <a:t>Arduino</a:t>
            </a:r>
            <a:r>
              <a:rPr lang="hr-HR" altLang="ja-JP" dirty="0" smtClean="0"/>
              <a:t>’:</a:t>
            </a:r>
            <a:r>
              <a:rPr lang="en-US" altLang="ja-JP" dirty="0"/>
              <a:t> </a:t>
            </a:r>
            <a:r>
              <a:rPr lang="hr-HR" altLang="ja-JP" dirty="0" smtClean="0"/>
              <a:t>0.65621388 'USB’: </a:t>
            </a:r>
            <a:r>
              <a:rPr lang="hr-HR" altLang="ja-JP" dirty="0" smtClean="0"/>
              <a:t>0.61371064</a:t>
            </a:r>
          </a:p>
          <a:p>
            <a:r>
              <a:rPr lang="ja-JP" altLang="en-US" dirty="0"/>
              <a:t>もう科学論文のねつ造は許さない。画像データの不正を検出する</a:t>
            </a:r>
            <a:r>
              <a:rPr lang="ja-JP" altLang="en-US" dirty="0" smtClean="0"/>
              <a:t>ＡＩ</a:t>
            </a:r>
            <a:endParaRPr lang="hr-HR" altLang="ja-JP" dirty="0" smtClean="0"/>
          </a:p>
          <a:p>
            <a:pPr marL="457200" lvl="1" indent="0">
              <a:buNone/>
            </a:pPr>
            <a:r>
              <a:rPr lang="is-IS" altLang="ja-JP" dirty="0" smtClean="0"/>
              <a:t>'</a:t>
            </a:r>
            <a:r>
              <a:rPr lang="ja-JP" altLang="is-IS" dirty="0" smtClean="0"/>
              <a:t>科学</a:t>
            </a:r>
            <a:r>
              <a:rPr lang="is-IS" altLang="ja-JP" dirty="0" smtClean="0"/>
              <a:t>’: </a:t>
            </a:r>
            <a:r>
              <a:rPr lang="is-IS" altLang="ja-JP" dirty="0" smtClean="0"/>
              <a:t>0.62866557 </a:t>
            </a:r>
            <a:r>
              <a:rPr lang="is-IS" altLang="ja-JP" dirty="0" smtClean="0"/>
              <a:t>'</a:t>
            </a:r>
            <a:r>
              <a:rPr lang="ja-JP" altLang="is-IS" dirty="0" smtClean="0"/>
              <a:t>論文</a:t>
            </a:r>
            <a:r>
              <a:rPr lang="is-IS" altLang="ja-JP" dirty="0" smtClean="0"/>
              <a:t>’: </a:t>
            </a:r>
            <a:r>
              <a:rPr lang="is-IS" altLang="ja-JP" dirty="0" smtClean="0"/>
              <a:t>0.62556201 </a:t>
            </a:r>
            <a:r>
              <a:rPr lang="is-IS" altLang="ja-JP" dirty="0" smtClean="0"/>
              <a:t>'</a:t>
            </a:r>
            <a:r>
              <a:rPr lang="ja-JP" altLang="is-IS" dirty="0" smtClean="0"/>
              <a:t>読み方</a:t>
            </a:r>
            <a:r>
              <a:rPr lang="is-IS" altLang="ja-JP" dirty="0" smtClean="0"/>
              <a:t>’: 0.55326563, </a:t>
            </a:r>
          </a:p>
          <a:p>
            <a:pPr marL="457200" lvl="1" indent="0">
              <a:buNone/>
            </a:pPr>
            <a:r>
              <a:rPr lang="is-IS" altLang="ja-JP" dirty="0" smtClean="0"/>
              <a:t>'</a:t>
            </a:r>
            <a:r>
              <a:rPr lang="ja-JP" altLang="is-IS" dirty="0" smtClean="0"/>
              <a:t>神経</a:t>
            </a:r>
            <a:r>
              <a:rPr lang="is-IS" altLang="ja-JP" dirty="0" smtClean="0"/>
              <a:t>’: </a:t>
            </a:r>
            <a:r>
              <a:rPr lang="is-IS" altLang="ja-JP" dirty="0" smtClean="0"/>
              <a:t>0.5172227</a:t>
            </a:r>
          </a:p>
          <a:p>
            <a:pPr marL="457200" lvl="1" indent="0">
              <a:buNone/>
            </a:pPr>
            <a:endParaRPr lang="en-US" altLang="ja-JP" dirty="0" smtClean="0"/>
          </a:p>
        </p:txBody>
      </p:sp>
      <p:sp>
        <p:nvSpPr>
          <p:cNvPr id="4" name="テキスト ボックス 3"/>
          <p:cNvSpPr txBox="1"/>
          <p:nvPr/>
        </p:nvSpPr>
        <p:spPr>
          <a:xfrm>
            <a:off x="5794624" y="5853797"/>
            <a:ext cx="3262432" cy="738664"/>
          </a:xfrm>
          <a:prstGeom prst="rect">
            <a:avLst/>
          </a:prstGeom>
          <a:noFill/>
        </p:spPr>
        <p:txBody>
          <a:bodyPr wrap="none" rtlCol="0">
            <a:spAutoFit/>
          </a:bodyPr>
          <a:lstStyle/>
          <a:p>
            <a:pPr marL="0" lvl="1"/>
            <a:r>
              <a:rPr lang="ja-JP" altLang="en-US" sz="2400" dirty="0">
                <a:latin typeface="Hiragino Kaku Gothic ProN W3" charset="-128"/>
                <a:ea typeface="Hiragino Kaku Gothic ProN W3" charset="-128"/>
                <a:cs typeface="Hiragino Kaku Gothic ProN W3" charset="-128"/>
              </a:rPr>
              <a:t>まあまあできてそう！</a:t>
            </a:r>
            <a:endParaRPr lang="hr-HR" altLang="ja-JP" sz="2400" dirty="0">
              <a:latin typeface="Hiragino Kaku Gothic ProN W3" charset="-128"/>
              <a:ea typeface="Hiragino Kaku Gothic ProN W3" charset="-128"/>
              <a:cs typeface="Hiragino Kaku Gothic ProN W3" charset="-128"/>
            </a:endParaRPr>
          </a:p>
          <a:p>
            <a:endParaRPr kumimoji="1" lang="ja-JP" altLang="en-US" dirty="0"/>
          </a:p>
        </p:txBody>
      </p:sp>
    </p:spTree>
    <p:extLst>
      <p:ext uri="{BB962C8B-B14F-4D97-AF65-F5344CB8AC3E}">
        <p14:creationId xmlns:p14="http://schemas.microsoft.com/office/powerpoint/2010/main" val="798209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Evernote</a:t>
            </a:r>
            <a:r>
              <a:rPr lang="ja-JP" altLang="en-US" dirty="0" smtClean="0"/>
              <a:t>のタグ付けに、単語の埋め込み</a:t>
            </a:r>
            <a:r>
              <a:rPr lang="en-US" altLang="ja-JP" dirty="0" smtClean="0"/>
              <a:t>(Word2Vec)</a:t>
            </a:r>
            <a:r>
              <a:rPr lang="ja-JP" altLang="en-US" dirty="0" smtClean="0"/>
              <a:t>を使ってやってみた</a:t>
            </a:r>
            <a:endParaRPr lang="en-US" altLang="ja-JP" dirty="0" smtClean="0"/>
          </a:p>
          <a:p>
            <a:r>
              <a:rPr kumimoji="1" lang="ja-JP" altLang="en-US" dirty="0" smtClean="0"/>
              <a:t>全ての単語を</a:t>
            </a:r>
            <a:r>
              <a:rPr kumimoji="1" lang="en-US" altLang="ja-JP" dirty="0" smtClean="0"/>
              <a:t>Tag</a:t>
            </a:r>
            <a:r>
              <a:rPr kumimoji="1" lang="ja-JP" altLang="en-US" dirty="0" smtClean="0"/>
              <a:t>候補と見なせば結構、それらしいものが得られた</a:t>
            </a:r>
            <a:endParaRPr kumimoji="1" lang="ja-JP" altLang="en-US" dirty="0"/>
          </a:p>
        </p:txBody>
      </p:sp>
    </p:spTree>
    <p:extLst>
      <p:ext uri="{BB962C8B-B14F-4D97-AF65-F5344CB8AC3E}">
        <p14:creationId xmlns:p14="http://schemas.microsoft.com/office/powerpoint/2010/main" val="253712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自己紹介</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横山雅季</a:t>
            </a:r>
            <a:r>
              <a:rPr kumimoji="1" lang="en-US" altLang="ja-JP" dirty="0" smtClean="0"/>
              <a:t> (@myblackcat7112)</a:t>
            </a:r>
          </a:p>
          <a:p>
            <a:r>
              <a:rPr kumimoji="1" lang="en-US" altLang="ja-JP" dirty="0" smtClean="0"/>
              <a:t>M2</a:t>
            </a:r>
          </a:p>
          <a:p>
            <a:r>
              <a:rPr lang="en-US" altLang="ja-JP" dirty="0" smtClean="0"/>
              <a:t>DNN</a:t>
            </a:r>
            <a:r>
              <a:rPr lang="ja-JP" altLang="en-US" dirty="0" smtClean="0"/>
              <a:t>音声合成</a:t>
            </a:r>
            <a:endParaRPr kumimoji="1" lang="en-US" altLang="ja-JP" dirty="0" smtClean="0"/>
          </a:p>
          <a:p>
            <a:r>
              <a:rPr kumimoji="1" lang="en-US" altLang="ja-JP" dirty="0" smtClean="0"/>
              <a:t>Python</a:t>
            </a:r>
          </a:p>
          <a:p>
            <a:r>
              <a:rPr lang="ja-JP" altLang="en-US" dirty="0" smtClean="0"/>
              <a:t>面白そうなことは、どんどんやっていくスタイル</a:t>
            </a:r>
            <a:endParaRPr kumimoji="1" lang="ja-JP" altLang="en-US" dirty="0"/>
          </a:p>
        </p:txBody>
      </p:sp>
      <p:pic>
        <p:nvPicPr>
          <p:cNvPr id="4" name="図 3"/>
          <p:cNvPicPr>
            <a:picLocks noChangeAspect="1"/>
          </p:cNvPicPr>
          <p:nvPr/>
        </p:nvPicPr>
        <p:blipFill>
          <a:blip r:embed="rId2"/>
          <a:stretch>
            <a:fillRect/>
          </a:stretch>
        </p:blipFill>
        <p:spPr>
          <a:xfrm>
            <a:off x="8293787" y="1027906"/>
            <a:ext cx="2857500" cy="2857500"/>
          </a:xfrm>
          <a:prstGeom prst="rect">
            <a:avLst/>
          </a:prstGeom>
        </p:spPr>
      </p:pic>
    </p:spTree>
    <p:extLst>
      <p:ext uri="{BB962C8B-B14F-4D97-AF65-F5344CB8AC3E}">
        <p14:creationId xmlns:p14="http://schemas.microsoft.com/office/powerpoint/2010/main" val="1247453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ぼくの</a:t>
            </a:r>
            <a:r>
              <a:rPr lang="en-US" altLang="ja-JP" dirty="0" smtClean="0"/>
              <a:t>Evernote</a:t>
            </a:r>
            <a:r>
              <a:rPr lang="ja-JP" altLang="en-US" dirty="0" smtClean="0"/>
              <a:t>の使い方</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Web</a:t>
            </a:r>
            <a:r>
              <a:rPr kumimoji="1" lang="ja-JP" altLang="en-US" dirty="0" smtClean="0"/>
              <a:t>クリッパー</a:t>
            </a:r>
            <a:r>
              <a:rPr lang="ja-JP" altLang="en-US" dirty="0" smtClean="0"/>
              <a:t>として</a:t>
            </a:r>
            <a:endParaRPr lang="en-US" altLang="ja-JP" dirty="0" smtClean="0"/>
          </a:p>
          <a:p>
            <a:pPr lvl="1"/>
            <a:r>
              <a:rPr kumimoji="1" lang="ja-JP" altLang="en-US" dirty="0" smtClean="0"/>
              <a:t>気になった記事をあとで</a:t>
            </a:r>
            <a:r>
              <a:rPr kumimoji="1" lang="is-IS" altLang="ja-JP" dirty="0" smtClean="0"/>
              <a:t>…</a:t>
            </a:r>
          </a:p>
          <a:p>
            <a:pPr lvl="1"/>
            <a:r>
              <a:rPr lang="ja-JP" altLang="en-US" dirty="0" smtClean="0"/>
              <a:t>とりあえず、役に立ちそうなページを</a:t>
            </a:r>
            <a:r>
              <a:rPr lang="is-IS" altLang="ja-JP" dirty="0" smtClean="0"/>
              <a:t>…</a:t>
            </a:r>
          </a:p>
          <a:p>
            <a:r>
              <a:rPr kumimoji="1" lang="is-IS" altLang="ja-JP" dirty="0" smtClean="0"/>
              <a:t>Twitter</a:t>
            </a:r>
            <a:r>
              <a:rPr kumimoji="1" lang="ja-JP" altLang="en-US" dirty="0" smtClean="0"/>
              <a:t>の発言ログの保存先として</a:t>
            </a:r>
            <a:endParaRPr kumimoji="1" lang="en-US" altLang="ja-JP" dirty="0" smtClean="0"/>
          </a:p>
          <a:p>
            <a:pPr lvl="1"/>
            <a:r>
              <a:rPr lang="ja-JP" altLang="en-US" dirty="0" smtClean="0"/>
              <a:t>あとで見返すと面白い</a:t>
            </a:r>
            <a:endParaRPr lang="en-US" altLang="ja-JP" dirty="0" smtClean="0"/>
          </a:p>
          <a:p>
            <a:pPr lvl="1"/>
            <a:r>
              <a:rPr kumimoji="1" lang="ja-JP" altLang="en-US" dirty="0" smtClean="0"/>
              <a:t>そのとき何を考えていたのか</a:t>
            </a:r>
            <a:endParaRPr kumimoji="1" lang="en-US" altLang="ja-JP" dirty="0" smtClean="0"/>
          </a:p>
          <a:p>
            <a:pPr lvl="1"/>
            <a:r>
              <a:rPr lang="ja-JP" altLang="en-US" dirty="0" smtClean="0"/>
              <a:t>アイデアの宝庫？</a:t>
            </a:r>
            <a:endParaRPr kumimoji="1" lang="en-US" altLang="ja-JP" dirty="0" smtClean="0"/>
          </a:p>
          <a:p>
            <a:r>
              <a:rPr kumimoji="1" lang="ja-JP" altLang="en-US" dirty="0" smtClean="0"/>
              <a:t>リマインダーとかメモとして</a:t>
            </a:r>
            <a:r>
              <a:rPr kumimoji="1" lang="is-IS" altLang="ja-JP" dirty="0" smtClean="0"/>
              <a:t>…</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4375" y="0"/>
            <a:ext cx="3857625" cy="6858000"/>
          </a:xfrm>
          <a:prstGeom prst="rect">
            <a:avLst/>
          </a:prstGeom>
        </p:spPr>
      </p:pic>
    </p:spTree>
    <p:extLst>
      <p:ext uri="{BB962C8B-B14F-4D97-AF65-F5344CB8AC3E}">
        <p14:creationId xmlns:p14="http://schemas.microsoft.com/office/powerpoint/2010/main" val="1514217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ぼくの</a:t>
            </a:r>
            <a:r>
              <a:rPr lang="en-US" altLang="ja-JP" dirty="0" smtClean="0"/>
              <a:t>Evernote(</a:t>
            </a:r>
            <a:r>
              <a:rPr lang="ja-JP" altLang="en-US" dirty="0" smtClean="0"/>
              <a:t>現状</a:t>
            </a:r>
            <a:r>
              <a:rPr lang="en-US" altLang="ja-JP" dirty="0" smtClean="0"/>
              <a:t>)</a:t>
            </a:r>
            <a:endParaRPr kumimoji="1" lang="ja-JP" altLang="en-US" dirty="0"/>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0079" y="1825625"/>
            <a:ext cx="4711841" cy="4351338"/>
          </a:xfrm>
        </p:spPr>
      </p:pic>
      <p:sp>
        <p:nvSpPr>
          <p:cNvPr id="5" name="テキスト ボックス 4"/>
          <p:cNvSpPr txBox="1"/>
          <p:nvPr/>
        </p:nvSpPr>
        <p:spPr>
          <a:xfrm>
            <a:off x="2430666" y="3505948"/>
            <a:ext cx="1107996" cy="369332"/>
          </a:xfrm>
          <a:prstGeom prst="rect">
            <a:avLst/>
          </a:prstGeom>
          <a:noFill/>
        </p:spPr>
        <p:txBody>
          <a:bodyPr wrap="none" rtlCol="0">
            <a:spAutoFit/>
          </a:bodyPr>
          <a:lstStyle/>
          <a:p>
            <a:r>
              <a:rPr kumimoji="1" lang="ja-JP" altLang="en-US" smtClean="0">
                <a:latin typeface="Hiragino Kaku Gothic ProN W3" charset="-128"/>
                <a:ea typeface="Hiragino Kaku Gothic ProN W3" charset="-128"/>
                <a:cs typeface="Hiragino Kaku Gothic ProN W3" charset="-128"/>
              </a:rPr>
              <a:t>電子工作</a:t>
            </a:r>
            <a:endParaRPr kumimoji="1" lang="ja-JP" altLang="en-US" dirty="0">
              <a:latin typeface="Hiragino Kaku Gothic ProN W3" charset="-128"/>
              <a:ea typeface="Hiragino Kaku Gothic ProN W3" charset="-128"/>
              <a:cs typeface="Hiragino Kaku Gothic ProN W3" charset="-128"/>
            </a:endParaRPr>
          </a:p>
        </p:txBody>
      </p:sp>
      <p:sp>
        <p:nvSpPr>
          <p:cNvPr id="6" name="テキスト ボックス 5"/>
          <p:cNvSpPr txBox="1"/>
          <p:nvPr/>
        </p:nvSpPr>
        <p:spPr>
          <a:xfrm>
            <a:off x="8686792" y="2350293"/>
            <a:ext cx="1673856" cy="369332"/>
          </a:xfrm>
          <a:prstGeom prst="rect">
            <a:avLst/>
          </a:prstGeom>
          <a:noFill/>
        </p:spPr>
        <p:txBody>
          <a:bodyPr wrap="none" rtlCol="0">
            <a:spAutoFit/>
          </a:bodyPr>
          <a:lstStyle/>
          <a:p>
            <a:r>
              <a:rPr kumimoji="1" lang="en-US" altLang="ja-JP" dirty="0" smtClean="0">
                <a:latin typeface="Hiragino Kaku Gothic ProN W3" charset="-128"/>
                <a:ea typeface="Hiragino Kaku Gothic ProN W3" charset="-128"/>
                <a:cs typeface="Hiragino Kaku Gothic ProN W3" charset="-128"/>
              </a:rPr>
              <a:t>Twitter</a:t>
            </a:r>
            <a:r>
              <a:rPr lang="ja-JP" altLang="en-US" dirty="0" smtClean="0">
                <a:latin typeface="Hiragino Kaku Gothic ProN W3" charset="-128"/>
                <a:ea typeface="Hiragino Kaku Gothic ProN W3" charset="-128"/>
                <a:cs typeface="Hiragino Kaku Gothic ProN W3" charset="-128"/>
              </a:rPr>
              <a:t>のログ</a:t>
            </a:r>
            <a:endParaRPr kumimoji="1" lang="ja-JP" altLang="en-US" dirty="0">
              <a:latin typeface="Hiragino Kaku Gothic ProN W3" charset="-128"/>
              <a:ea typeface="Hiragino Kaku Gothic ProN W3" charset="-128"/>
              <a:cs typeface="Hiragino Kaku Gothic ProN W3" charset="-128"/>
            </a:endParaRPr>
          </a:p>
        </p:txBody>
      </p:sp>
      <p:sp>
        <p:nvSpPr>
          <p:cNvPr id="7" name="テキスト ボックス 6"/>
          <p:cNvSpPr txBox="1"/>
          <p:nvPr/>
        </p:nvSpPr>
        <p:spPr>
          <a:xfrm>
            <a:off x="1541586" y="4254843"/>
            <a:ext cx="2605200" cy="369332"/>
          </a:xfrm>
          <a:prstGeom prst="rect">
            <a:avLst/>
          </a:prstGeom>
          <a:noFill/>
        </p:spPr>
        <p:txBody>
          <a:bodyPr wrap="none" rtlCol="0">
            <a:spAutoFit/>
          </a:bodyPr>
          <a:lstStyle/>
          <a:p>
            <a:r>
              <a:rPr kumimoji="1" lang="en-US" altLang="ja-JP" dirty="0" err="1" smtClean="0">
                <a:latin typeface="Hiragino Kaku Gothic ProN W3" charset="-128"/>
                <a:ea typeface="Hiragino Kaku Gothic ProN W3" charset="-128"/>
                <a:cs typeface="Hiragino Kaku Gothic ProN W3" charset="-128"/>
              </a:rPr>
              <a:t>Tensorflow</a:t>
            </a:r>
            <a:r>
              <a:rPr kumimoji="1" lang="ja-JP" altLang="en-US" dirty="0" smtClean="0">
                <a:latin typeface="Hiragino Kaku Gothic ProN W3" charset="-128"/>
                <a:ea typeface="Hiragino Kaku Gothic ProN W3" charset="-128"/>
                <a:cs typeface="Hiragino Kaku Gothic ProN W3" charset="-128"/>
              </a:rPr>
              <a:t>の使い</a:t>
            </a:r>
            <a:r>
              <a:rPr lang="ja-JP" altLang="en-US" dirty="0" smtClean="0">
                <a:latin typeface="Hiragino Kaku Gothic ProN W3" charset="-128"/>
                <a:ea typeface="Hiragino Kaku Gothic ProN W3" charset="-128"/>
                <a:cs typeface="Hiragino Kaku Gothic ProN W3" charset="-128"/>
              </a:rPr>
              <a:t>かた</a:t>
            </a:r>
            <a:endParaRPr kumimoji="1" lang="ja-JP" altLang="en-US" dirty="0">
              <a:latin typeface="Hiragino Kaku Gothic ProN W3" charset="-128"/>
              <a:ea typeface="Hiragino Kaku Gothic ProN W3" charset="-128"/>
              <a:cs typeface="Hiragino Kaku Gothic ProN W3" charset="-128"/>
            </a:endParaRPr>
          </a:p>
        </p:txBody>
      </p:sp>
      <p:sp>
        <p:nvSpPr>
          <p:cNvPr id="8" name="テキスト ボックス 7"/>
          <p:cNvSpPr txBox="1"/>
          <p:nvPr/>
        </p:nvSpPr>
        <p:spPr>
          <a:xfrm>
            <a:off x="1738169" y="4864443"/>
            <a:ext cx="1107996" cy="369332"/>
          </a:xfrm>
          <a:prstGeom prst="rect">
            <a:avLst/>
          </a:prstGeom>
          <a:noFill/>
        </p:spPr>
        <p:txBody>
          <a:bodyPr wrap="none" rtlCol="0">
            <a:spAutoFit/>
          </a:bodyPr>
          <a:lstStyle/>
          <a:p>
            <a:r>
              <a:rPr lang="ja-JP" altLang="en-US" dirty="0" smtClean="0">
                <a:latin typeface="Hiragino Kaku Gothic ProN W3" charset="-128"/>
                <a:ea typeface="Hiragino Kaku Gothic ProN W3" charset="-128"/>
                <a:cs typeface="Hiragino Kaku Gothic ProN W3" charset="-128"/>
              </a:rPr>
              <a:t>ネタ記事</a:t>
            </a:r>
            <a:endParaRPr kumimoji="1" lang="ja-JP" altLang="en-US" dirty="0">
              <a:latin typeface="Hiragino Kaku Gothic ProN W3" charset="-128"/>
              <a:ea typeface="Hiragino Kaku Gothic ProN W3" charset="-128"/>
              <a:cs typeface="Hiragino Kaku Gothic ProN W3" charset="-128"/>
            </a:endParaRPr>
          </a:p>
        </p:txBody>
      </p:sp>
      <p:sp>
        <p:nvSpPr>
          <p:cNvPr id="9" name="テキスト ボックス 8"/>
          <p:cNvSpPr txBox="1"/>
          <p:nvPr/>
        </p:nvSpPr>
        <p:spPr>
          <a:xfrm>
            <a:off x="1738169" y="5564659"/>
            <a:ext cx="2492990" cy="369332"/>
          </a:xfrm>
          <a:prstGeom prst="rect">
            <a:avLst/>
          </a:prstGeom>
          <a:noFill/>
        </p:spPr>
        <p:txBody>
          <a:bodyPr wrap="none" rtlCol="0">
            <a:spAutoFit/>
          </a:bodyPr>
          <a:lstStyle/>
          <a:p>
            <a:r>
              <a:rPr lang="ja-JP" altLang="en-US" dirty="0" smtClean="0">
                <a:latin typeface="Hiragino Kaku Gothic ProN W3" charset="-128"/>
                <a:ea typeface="Hiragino Kaku Gothic ProN W3" charset="-128"/>
                <a:cs typeface="Hiragino Kaku Gothic ProN W3" charset="-128"/>
              </a:rPr>
              <a:t>人前で緊張しない方法</a:t>
            </a:r>
            <a:endParaRPr kumimoji="1" lang="ja-JP" altLang="en-US" dirty="0">
              <a:latin typeface="Hiragino Kaku Gothic ProN W3" charset="-128"/>
              <a:ea typeface="Hiragino Kaku Gothic ProN W3" charset="-128"/>
              <a:cs typeface="Hiragino Kaku Gothic ProN W3" charset="-128"/>
            </a:endParaRPr>
          </a:p>
        </p:txBody>
      </p:sp>
      <p:sp>
        <p:nvSpPr>
          <p:cNvPr id="10" name="テキスト ボックス 9"/>
          <p:cNvSpPr txBox="1"/>
          <p:nvPr/>
        </p:nvSpPr>
        <p:spPr>
          <a:xfrm>
            <a:off x="8556996" y="2945027"/>
            <a:ext cx="1107996" cy="369332"/>
          </a:xfrm>
          <a:prstGeom prst="rect">
            <a:avLst/>
          </a:prstGeom>
          <a:noFill/>
        </p:spPr>
        <p:txBody>
          <a:bodyPr wrap="none" rtlCol="0">
            <a:spAutoFit/>
          </a:bodyPr>
          <a:lstStyle/>
          <a:p>
            <a:r>
              <a:rPr kumimoji="1" lang="ja-JP" altLang="en-US" dirty="0" smtClean="0">
                <a:latin typeface="Hiragino Kaku Gothic ProN W3" charset="-128"/>
                <a:ea typeface="Hiragino Kaku Gothic ProN W3" charset="-128"/>
                <a:cs typeface="Hiragino Kaku Gothic ProN W3" charset="-128"/>
              </a:rPr>
              <a:t>仮想通貨</a:t>
            </a:r>
            <a:endParaRPr kumimoji="1" lang="ja-JP" altLang="en-US" dirty="0">
              <a:latin typeface="Hiragino Kaku Gothic ProN W3" charset="-128"/>
              <a:ea typeface="Hiragino Kaku Gothic ProN W3" charset="-128"/>
              <a:cs typeface="Hiragino Kaku Gothic ProN W3" charset="-128"/>
            </a:endParaRPr>
          </a:p>
        </p:txBody>
      </p:sp>
      <p:sp>
        <p:nvSpPr>
          <p:cNvPr id="11" name="テキスト ボックス 10"/>
          <p:cNvSpPr txBox="1"/>
          <p:nvPr/>
        </p:nvSpPr>
        <p:spPr>
          <a:xfrm>
            <a:off x="8876154" y="3631962"/>
            <a:ext cx="1800493" cy="369332"/>
          </a:xfrm>
          <a:prstGeom prst="rect">
            <a:avLst/>
          </a:prstGeom>
          <a:noFill/>
        </p:spPr>
        <p:txBody>
          <a:bodyPr wrap="none" rtlCol="0">
            <a:spAutoFit/>
          </a:bodyPr>
          <a:lstStyle/>
          <a:p>
            <a:r>
              <a:rPr kumimoji="1" lang="ja-JP" altLang="en-US" dirty="0" smtClean="0">
                <a:latin typeface="Hiragino Kaku Gothic ProN W3" charset="-128"/>
                <a:ea typeface="Hiragino Kaku Gothic ProN W3" charset="-128"/>
                <a:cs typeface="Hiragino Kaku Gothic ProN W3" charset="-128"/>
              </a:rPr>
              <a:t>お金持ちの特徴</a:t>
            </a:r>
            <a:endParaRPr kumimoji="1" lang="ja-JP" altLang="en-US" dirty="0">
              <a:latin typeface="Hiragino Kaku Gothic ProN W3" charset="-128"/>
              <a:ea typeface="Hiragino Kaku Gothic ProN W3" charset="-128"/>
              <a:cs typeface="Hiragino Kaku Gothic ProN W3" charset="-128"/>
            </a:endParaRPr>
          </a:p>
        </p:txBody>
      </p:sp>
      <p:sp>
        <p:nvSpPr>
          <p:cNvPr id="12" name="テキスト ボックス 11"/>
          <p:cNvSpPr txBox="1"/>
          <p:nvPr/>
        </p:nvSpPr>
        <p:spPr>
          <a:xfrm>
            <a:off x="8843210" y="4411362"/>
            <a:ext cx="2262158" cy="369332"/>
          </a:xfrm>
          <a:prstGeom prst="rect">
            <a:avLst/>
          </a:prstGeom>
          <a:noFill/>
        </p:spPr>
        <p:txBody>
          <a:bodyPr wrap="none" rtlCol="0">
            <a:spAutoFit/>
          </a:bodyPr>
          <a:lstStyle/>
          <a:p>
            <a:r>
              <a:rPr kumimoji="1" lang="ja-JP" altLang="en-US" smtClean="0">
                <a:latin typeface="Hiragino Kaku Gothic ProN W3" charset="-128"/>
                <a:ea typeface="Hiragino Kaku Gothic ProN W3" charset="-128"/>
                <a:cs typeface="Hiragino Kaku Gothic ProN W3" charset="-128"/>
              </a:rPr>
              <a:t>効率の良い勉強方法</a:t>
            </a:r>
            <a:endParaRPr kumimoji="1" lang="ja-JP" altLang="en-US" dirty="0">
              <a:latin typeface="Hiragino Kaku Gothic ProN W3" charset="-128"/>
              <a:ea typeface="Hiragino Kaku Gothic ProN W3" charset="-128"/>
              <a:cs typeface="Hiragino Kaku Gothic ProN W3" charset="-128"/>
            </a:endParaRPr>
          </a:p>
        </p:txBody>
      </p:sp>
      <p:sp>
        <p:nvSpPr>
          <p:cNvPr id="14" name="テキスト ボックス 13"/>
          <p:cNvSpPr txBox="1"/>
          <p:nvPr/>
        </p:nvSpPr>
        <p:spPr>
          <a:xfrm>
            <a:off x="8451920" y="5292829"/>
            <a:ext cx="3185487" cy="369332"/>
          </a:xfrm>
          <a:prstGeom prst="rect">
            <a:avLst/>
          </a:prstGeom>
          <a:noFill/>
        </p:spPr>
        <p:txBody>
          <a:bodyPr wrap="none" rtlCol="0">
            <a:spAutoFit/>
          </a:bodyPr>
          <a:lstStyle/>
          <a:p>
            <a:r>
              <a:rPr kumimoji="1" lang="ja-JP" altLang="en-US" dirty="0" smtClean="0">
                <a:latin typeface="Hiragino Kaku Gothic ProN W3" charset="-128"/>
                <a:ea typeface="Hiragino Kaku Gothic ProN W3" charset="-128"/>
                <a:cs typeface="Hiragino Kaku Gothic ProN W3" charset="-128"/>
              </a:rPr>
              <a:t>一度は行ってみたいスポット</a:t>
            </a:r>
            <a:endParaRPr kumimoji="1" lang="ja-JP" altLang="en-US" dirty="0">
              <a:latin typeface="Hiragino Kaku Gothic ProN W3" charset="-128"/>
              <a:ea typeface="Hiragino Kaku Gothic ProN W3" charset="-128"/>
              <a:cs typeface="Hiragino Kaku Gothic ProN W3" charset="-128"/>
            </a:endParaRPr>
          </a:p>
        </p:txBody>
      </p:sp>
      <p:sp>
        <p:nvSpPr>
          <p:cNvPr id="15" name="テキスト ボックス 14"/>
          <p:cNvSpPr txBox="1"/>
          <p:nvPr/>
        </p:nvSpPr>
        <p:spPr>
          <a:xfrm>
            <a:off x="1771113" y="2200660"/>
            <a:ext cx="2262158" cy="369332"/>
          </a:xfrm>
          <a:prstGeom prst="rect">
            <a:avLst/>
          </a:prstGeom>
          <a:noFill/>
        </p:spPr>
        <p:txBody>
          <a:bodyPr wrap="none" rtlCol="0">
            <a:spAutoFit/>
          </a:bodyPr>
          <a:lstStyle/>
          <a:p>
            <a:r>
              <a:rPr kumimoji="1" lang="ja-JP" altLang="en-US" dirty="0" smtClean="0">
                <a:latin typeface="Hiragino Kaku Gothic ProN W3" charset="-128"/>
                <a:ea typeface="Hiragino Kaku Gothic ProN W3" charset="-128"/>
                <a:cs typeface="Hiragino Kaku Gothic ProN W3" charset="-128"/>
              </a:rPr>
              <a:t>おいしいレストラン</a:t>
            </a:r>
            <a:endParaRPr kumimoji="1" lang="ja-JP" altLang="en-US" dirty="0">
              <a:latin typeface="Hiragino Kaku Gothic ProN W3" charset="-128"/>
              <a:ea typeface="Hiragino Kaku Gothic ProN W3" charset="-128"/>
              <a:cs typeface="Hiragino Kaku Gothic ProN W3" charset="-128"/>
            </a:endParaRPr>
          </a:p>
        </p:txBody>
      </p:sp>
      <p:sp>
        <p:nvSpPr>
          <p:cNvPr id="16" name="テキスト ボックス 15"/>
          <p:cNvSpPr txBox="1"/>
          <p:nvPr/>
        </p:nvSpPr>
        <p:spPr>
          <a:xfrm>
            <a:off x="1466335" y="3097427"/>
            <a:ext cx="1577676" cy="369332"/>
          </a:xfrm>
          <a:prstGeom prst="rect">
            <a:avLst/>
          </a:prstGeom>
          <a:noFill/>
        </p:spPr>
        <p:txBody>
          <a:bodyPr wrap="none" rtlCol="0">
            <a:spAutoFit/>
          </a:bodyPr>
          <a:lstStyle/>
          <a:p>
            <a:r>
              <a:rPr kumimoji="1" lang="en-US" altLang="ja-JP" dirty="0" err="1" smtClean="0">
                <a:latin typeface="Hiragino Kaku Gothic ProN W3" charset="-128"/>
                <a:ea typeface="Hiragino Kaku Gothic ProN W3" charset="-128"/>
                <a:cs typeface="Hiragino Kaku Gothic ProN W3" charset="-128"/>
              </a:rPr>
              <a:t>RaspberryPi</a:t>
            </a:r>
            <a:endParaRPr kumimoji="1" lang="ja-JP" altLang="en-US" dirty="0">
              <a:latin typeface="Hiragino Kaku Gothic ProN W3" charset="-128"/>
              <a:ea typeface="Hiragino Kaku Gothic ProN W3" charset="-128"/>
              <a:cs typeface="Hiragino Kaku Gothic ProN W3" charset="-128"/>
            </a:endParaRPr>
          </a:p>
        </p:txBody>
      </p:sp>
      <p:sp>
        <p:nvSpPr>
          <p:cNvPr id="17" name="テキスト ボックス 16"/>
          <p:cNvSpPr txBox="1"/>
          <p:nvPr/>
        </p:nvSpPr>
        <p:spPr>
          <a:xfrm>
            <a:off x="707799" y="2609181"/>
            <a:ext cx="2031325" cy="369332"/>
          </a:xfrm>
          <a:prstGeom prst="rect">
            <a:avLst/>
          </a:prstGeom>
          <a:noFill/>
        </p:spPr>
        <p:txBody>
          <a:bodyPr wrap="none" rtlCol="0">
            <a:spAutoFit/>
          </a:bodyPr>
          <a:lstStyle/>
          <a:p>
            <a:r>
              <a:rPr kumimoji="1" lang="ja-JP" altLang="en-US" smtClean="0">
                <a:latin typeface="Hiragino Kaku Gothic ProN W3" charset="-128"/>
                <a:ea typeface="Hiragino Kaku Gothic ProN W3" charset="-128"/>
                <a:cs typeface="Hiragino Kaku Gothic ProN W3" charset="-128"/>
              </a:rPr>
              <a:t>今期のアニメ情報</a:t>
            </a:r>
            <a:endParaRPr kumimoji="1" lang="ja-JP" altLang="en-US" dirty="0">
              <a:latin typeface="Hiragino Kaku Gothic ProN W3" charset="-128"/>
              <a:ea typeface="Hiragino Kaku Gothic ProN W3" charset="-128"/>
              <a:cs typeface="Hiragino Kaku Gothic ProN W3" charset="-128"/>
            </a:endParaRPr>
          </a:p>
        </p:txBody>
      </p:sp>
      <p:sp>
        <p:nvSpPr>
          <p:cNvPr id="18" name="テキスト ボックス 17"/>
          <p:cNvSpPr txBox="1"/>
          <p:nvPr/>
        </p:nvSpPr>
        <p:spPr>
          <a:xfrm>
            <a:off x="10059731" y="2975551"/>
            <a:ext cx="1673856" cy="369332"/>
          </a:xfrm>
          <a:prstGeom prst="rect">
            <a:avLst/>
          </a:prstGeom>
          <a:noFill/>
        </p:spPr>
        <p:txBody>
          <a:bodyPr wrap="none" rtlCol="0">
            <a:spAutoFit/>
          </a:bodyPr>
          <a:lstStyle/>
          <a:p>
            <a:r>
              <a:rPr kumimoji="1" lang="en-US" altLang="ja-JP" dirty="0" smtClean="0">
                <a:latin typeface="Hiragino Kaku Gothic ProN W3" charset="-128"/>
                <a:ea typeface="Hiragino Kaku Gothic ProN W3" charset="-128"/>
                <a:cs typeface="Hiragino Kaku Gothic ProN W3" charset="-128"/>
              </a:rPr>
              <a:t>Twitter</a:t>
            </a:r>
            <a:r>
              <a:rPr kumimoji="1" lang="ja-JP" altLang="en-US" dirty="0" smtClean="0">
                <a:latin typeface="Hiragino Kaku Gothic ProN W3" charset="-128"/>
                <a:ea typeface="Hiragino Kaku Gothic ProN W3" charset="-128"/>
                <a:cs typeface="Hiragino Kaku Gothic ProN W3" charset="-128"/>
              </a:rPr>
              <a:t>の漫画</a:t>
            </a:r>
            <a:endParaRPr kumimoji="1" lang="ja-JP" altLang="en-US" dirty="0">
              <a:latin typeface="Hiragino Kaku Gothic ProN W3" charset="-128"/>
              <a:ea typeface="Hiragino Kaku Gothic ProN W3" charset="-128"/>
              <a:cs typeface="Hiragino Kaku Gothic ProN W3" charset="-128"/>
            </a:endParaRPr>
          </a:p>
        </p:txBody>
      </p:sp>
      <p:sp>
        <p:nvSpPr>
          <p:cNvPr id="19" name="テキスト ボックス 18"/>
          <p:cNvSpPr txBox="1"/>
          <p:nvPr/>
        </p:nvSpPr>
        <p:spPr>
          <a:xfrm>
            <a:off x="9074043" y="4867056"/>
            <a:ext cx="2262158" cy="369332"/>
          </a:xfrm>
          <a:prstGeom prst="rect">
            <a:avLst/>
          </a:prstGeom>
          <a:noFill/>
        </p:spPr>
        <p:txBody>
          <a:bodyPr wrap="none" rtlCol="0">
            <a:spAutoFit/>
          </a:bodyPr>
          <a:lstStyle/>
          <a:p>
            <a:r>
              <a:rPr lang="ja-JP" altLang="en-US" dirty="0" smtClean="0">
                <a:latin typeface="Hiragino Kaku Gothic ProN W3" charset="-128"/>
                <a:ea typeface="Hiragino Kaku Gothic ProN W3" charset="-128"/>
                <a:cs typeface="Hiragino Kaku Gothic ProN W3" charset="-128"/>
              </a:rPr>
              <a:t>ねこのかわいい</a:t>
            </a:r>
            <a:r>
              <a:rPr kumimoji="1" lang="ja-JP" altLang="en-US" dirty="0" smtClean="0">
                <a:latin typeface="Hiragino Kaku Gothic ProN W3" charset="-128"/>
                <a:ea typeface="Hiragino Kaku Gothic ProN W3" charset="-128"/>
                <a:cs typeface="Hiragino Kaku Gothic ProN W3" charset="-128"/>
              </a:rPr>
              <a:t>画像</a:t>
            </a:r>
            <a:endParaRPr kumimoji="1" lang="ja-JP" altLang="en-US" dirty="0">
              <a:latin typeface="Hiragino Kaku Gothic ProN W3" charset="-128"/>
              <a:ea typeface="Hiragino Kaku Gothic ProN W3" charset="-128"/>
              <a:cs typeface="Hiragino Kaku Gothic ProN W3" charset="-128"/>
            </a:endParaRPr>
          </a:p>
        </p:txBody>
      </p:sp>
    </p:spTree>
    <p:extLst>
      <p:ext uri="{BB962C8B-B14F-4D97-AF65-F5344CB8AC3E}">
        <p14:creationId xmlns:p14="http://schemas.microsoft.com/office/powerpoint/2010/main" val="991462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片付けたい！</a:t>
            </a:r>
            <a:r>
              <a:rPr kumimoji="1" lang="en-US" altLang="ja-JP" sz="2400" dirty="0" smtClean="0">
                <a:solidFill>
                  <a:schemeClr val="bg2">
                    <a:lumMod val="90000"/>
                  </a:schemeClr>
                </a:solidFill>
              </a:rPr>
              <a:t>(</a:t>
            </a:r>
            <a:r>
              <a:rPr kumimoji="1" lang="ja-JP" altLang="en-US" sz="2400" dirty="0" smtClean="0">
                <a:solidFill>
                  <a:schemeClr val="bg2">
                    <a:lumMod val="90000"/>
                  </a:schemeClr>
                </a:solidFill>
              </a:rPr>
              <a:t>朝ドラのタイトル</a:t>
            </a:r>
            <a:r>
              <a:rPr lang="ja-JP" altLang="en-US" sz="2400" dirty="0" smtClean="0">
                <a:solidFill>
                  <a:schemeClr val="bg2">
                    <a:lumMod val="90000"/>
                  </a:schemeClr>
                </a:solidFill>
              </a:rPr>
              <a:t>みたい</a:t>
            </a:r>
            <a:r>
              <a:rPr lang="en-US" altLang="ja-JP" sz="2400" dirty="0" smtClean="0">
                <a:solidFill>
                  <a:schemeClr val="bg2">
                    <a:lumMod val="90000"/>
                  </a:schemeClr>
                </a:solidFill>
              </a:rPr>
              <a:t>...</a:t>
            </a:r>
            <a:r>
              <a:rPr kumimoji="1" lang="en-US" altLang="ja-JP" sz="2400" dirty="0" smtClean="0">
                <a:solidFill>
                  <a:schemeClr val="bg2">
                    <a:lumMod val="90000"/>
                  </a:schemeClr>
                </a:solidFill>
              </a:rPr>
              <a:t>)</a:t>
            </a:r>
            <a:endParaRPr kumimoji="1" lang="ja-JP" altLang="en-US" sz="2400" dirty="0">
              <a:solidFill>
                <a:schemeClr val="bg2">
                  <a:lumMod val="90000"/>
                </a:schemeClr>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678" y="1417835"/>
            <a:ext cx="7520644" cy="5334052"/>
          </a:xfrm>
          <a:prstGeom prst="rect">
            <a:avLst/>
          </a:prstGeom>
        </p:spPr>
      </p:pic>
    </p:spTree>
    <p:extLst>
      <p:ext uri="{BB962C8B-B14F-4D97-AF65-F5344CB8AC3E}">
        <p14:creationId xmlns:p14="http://schemas.microsoft.com/office/powerpoint/2010/main" val="1867689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72791" y="2620535"/>
            <a:ext cx="11641873" cy="707886"/>
          </a:xfrm>
          <a:prstGeom prst="rect">
            <a:avLst/>
          </a:prstGeom>
          <a:noFill/>
        </p:spPr>
        <p:txBody>
          <a:bodyPr wrap="square" rtlCol="0">
            <a:spAutoFit/>
          </a:bodyPr>
          <a:lstStyle/>
          <a:p>
            <a:r>
              <a:rPr lang="ja-JP" altLang="en-US" sz="4000" dirty="0" smtClean="0">
                <a:solidFill>
                  <a:srgbClr val="FF0000"/>
                </a:solidFill>
                <a:latin typeface="Hiragino Kaku Gothic ProN W3" charset="-128"/>
                <a:ea typeface="Hiragino Kaku Gothic ProN W3" charset="-128"/>
                <a:cs typeface="Hiragino Kaku Gothic ProN W3" charset="-128"/>
              </a:rPr>
              <a:t>タグ</a:t>
            </a:r>
            <a:r>
              <a:rPr lang="ja-JP" altLang="en-US" sz="4000" dirty="0" smtClean="0">
                <a:latin typeface="Hiragino Kaku Gothic ProN W3" charset="-128"/>
                <a:ea typeface="Hiragino Kaku Gothic ProN W3" charset="-128"/>
                <a:cs typeface="Hiragino Kaku Gothic ProN W3" charset="-128"/>
              </a:rPr>
              <a:t>を使えば良いのは、わかってるんだよぉ！</a:t>
            </a:r>
            <a:endParaRPr kumimoji="1" lang="ja-JP" altLang="en-US" sz="4000" dirty="0">
              <a:latin typeface="Hiragino Kaku Gothic ProN W3" charset="-128"/>
              <a:ea typeface="Hiragino Kaku Gothic ProN W3" charset="-128"/>
              <a:cs typeface="Hiragino Kaku Gothic ProN W3" charset="-128"/>
            </a:endParaRPr>
          </a:p>
        </p:txBody>
      </p:sp>
    </p:spTree>
    <p:extLst>
      <p:ext uri="{BB962C8B-B14F-4D97-AF65-F5344CB8AC3E}">
        <p14:creationId xmlns:p14="http://schemas.microsoft.com/office/powerpoint/2010/main" val="48384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15952" y="2776652"/>
            <a:ext cx="11641873" cy="707886"/>
          </a:xfrm>
          <a:prstGeom prst="rect">
            <a:avLst/>
          </a:prstGeom>
          <a:noFill/>
        </p:spPr>
        <p:txBody>
          <a:bodyPr wrap="square" rtlCol="0">
            <a:spAutoFit/>
          </a:bodyPr>
          <a:lstStyle/>
          <a:p>
            <a:r>
              <a:rPr lang="ja-JP" altLang="en-US" sz="4000" dirty="0" smtClean="0">
                <a:latin typeface="Hiragino Kaku Gothic ProN W3" charset="-128"/>
                <a:ea typeface="Hiragino Kaku Gothic ProN W3" charset="-128"/>
                <a:cs typeface="Hiragino Kaku Gothic ProN W3" charset="-128"/>
              </a:rPr>
              <a:t>問題は、その</a:t>
            </a:r>
            <a:r>
              <a:rPr lang="ja-JP" altLang="en-US" sz="4000" dirty="0" smtClean="0">
                <a:solidFill>
                  <a:srgbClr val="FF0000"/>
                </a:solidFill>
                <a:latin typeface="Hiragino Kaku Gothic ProN W3" charset="-128"/>
                <a:ea typeface="Hiragino Kaku Gothic ProN W3" charset="-128"/>
                <a:cs typeface="Hiragino Kaku Gothic ProN W3" charset="-128"/>
              </a:rPr>
              <a:t>タグ</a:t>
            </a:r>
            <a:r>
              <a:rPr lang="ja-JP" altLang="en-US" sz="4000" dirty="0" smtClean="0">
                <a:latin typeface="Hiragino Kaku Gothic ProN W3" charset="-128"/>
                <a:ea typeface="Hiragino Kaku Gothic ProN W3" charset="-128"/>
                <a:cs typeface="Hiragino Kaku Gothic ProN W3" charset="-128"/>
              </a:rPr>
              <a:t>をどうやって付ければ良いか</a:t>
            </a:r>
            <a:r>
              <a:rPr lang="en-US" altLang="ja-JP" sz="4000" dirty="0" smtClean="0">
                <a:latin typeface="Hiragino Kaku Gothic ProN W3" charset="-128"/>
                <a:ea typeface="Hiragino Kaku Gothic ProN W3" charset="-128"/>
                <a:cs typeface="Hiragino Kaku Gothic ProN W3" charset="-128"/>
              </a:rPr>
              <a:t>?</a:t>
            </a:r>
            <a:endParaRPr kumimoji="1" lang="ja-JP" altLang="en-US" sz="4000" dirty="0">
              <a:latin typeface="Hiragino Kaku Gothic ProN W3" charset="-128"/>
              <a:ea typeface="Hiragino Kaku Gothic ProN W3" charset="-128"/>
              <a:cs typeface="Hiragino Kaku Gothic ProN W3" charset="-128"/>
            </a:endParaRPr>
          </a:p>
        </p:txBody>
      </p:sp>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620" y="3791414"/>
            <a:ext cx="2508936" cy="2977376"/>
          </a:xfrm>
          <a:prstGeom prst="rect">
            <a:avLst/>
          </a:prstGeom>
        </p:spPr>
      </p:pic>
      <p:sp>
        <p:nvSpPr>
          <p:cNvPr id="3" name="テキスト ボックス 2"/>
          <p:cNvSpPr txBox="1"/>
          <p:nvPr/>
        </p:nvSpPr>
        <p:spPr>
          <a:xfrm rot="21220244">
            <a:off x="1861799" y="5537918"/>
            <a:ext cx="5168403" cy="400110"/>
          </a:xfrm>
          <a:prstGeom prst="rect">
            <a:avLst/>
          </a:prstGeom>
          <a:noFill/>
        </p:spPr>
        <p:txBody>
          <a:bodyPr wrap="none" rtlCol="0">
            <a:spAutoFit/>
          </a:bodyPr>
          <a:lstStyle/>
          <a:p>
            <a:r>
              <a:rPr kumimoji="1" lang="en-US" altLang="ja-JP" sz="2000" b="1" dirty="0" smtClean="0">
                <a:latin typeface="Hiragino Kaku Gothic ProN W3" charset="-128"/>
                <a:ea typeface="Hiragino Kaku Gothic ProN W3" charset="-128"/>
                <a:cs typeface="Hiragino Kaku Gothic ProN W3" charset="-128"/>
              </a:rPr>
              <a:t>Evernote</a:t>
            </a:r>
            <a:r>
              <a:rPr kumimoji="1" lang="ja-JP" altLang="en-US" sz="2000" b="1" dirty="0" smtClean="0">
                <a:latin typeface="Hiragino Kaku Gothic ProN W3" charset="-128"/>
                <a:ea typeface="Hiragino Kaku Gothic ProN W3" charset="-128"/>
                <a:cs typeface="Hiragino Kaku Gothic ProN W3" charset="-128"/>
              </a:rPr>
              <a:t>さん、</a:t>
            </a:r>
            <a:r>
              <a:rPr kumimoji="1" lang="ja-JP" altLang="en-US" sz="2000" b="1" dirty="0" smtClean="0">
                <a:solidFill>
                  <a:srgbClr val="FF0000"/>
                </a:solidFill>
                <a:latin typeface="Hiragino Kaku Gothic ProN W3" charset="-128"/>
                <a:ea typeface="Hiragino Kaku Gothic ProN W3" charset="-128"/>
                <a:cs typeface="Hiragino Kaku Gothic ProN W3" charset="-128"/>
              </a:rPr>
              <a:t>自動</a:t>
            </a:r>
            <a:r>
              <a:rPr kumimoji="1" lang="ja-JP" altLang="en-US" sz="2000" b="1" dirty="0" smtClean="0">
                <a:latin typeface="Hiragino Kaku Gothic ProN W3" charset="-128"/>
                <a:ea typeface="Hiragino Kaku Gothic ProN W3" charset="-128"/>
                <a:cs typeface="Hiragino Kaku Gothic ProN W3" charset="-128"/>
              </a:rPr>
              <a:t>で</a:t>
            </a:r>
            <a:r>
              <a:rPr lang="ja-JP" altLang="en-US" sz="2000" b="1" dirty="0" smtClean="0">
                <a:solidFill>
                  <a:srgbClr val="FF0000"/>
                </a:solidFill>
                <a:latin typeface="Hiragino Kaku Gothic ProN W3" charset="-128"/>
                <a:ea typeface="Hiragino Kaku Gothic ProN W3" charset="-128"/>
                <a:cs typeface="Hiragino Kaku Gothic ProN W3" charset="-128"/>
              </a:rPr>
              <a:t>タグ付け</a:t>
            </a:r>
            <a:r>
              <a:rPr lang="ja-JP" altLang="en-US" sz="2000" b="1" dirty="0" smtClean="0">
                <a:latin typeface="Hiragino Kaku Gothic ProN W3" charset="-128"/>
                <a:ea typeface="Hiragino Kaku Gothic ProN W3" charset="-128"/>
                <a:cs typeface="Hiragino Kaku Gothic ProN W3" charset="-128"/>
              </a:rPr>
              <a:t>てくれよ</a:t>
            </a:r>
            <a:r>
              <a:rPr lang="is-IS" altLang="ja-JP" sz="2000" b="1" dirty="0" smtClean="0">
                <a:latin typeface="Hiragino Kaku Gothic ProN W3" charset="-128"/>
                <a:ea typeface="Hiragino Kaku Gothic ProN W3" charset="-128"/>
                <a:cs typeface="Hiragino Kaku Gothic ProN W3" charset="-128"/>
              </a:rPr>
              <a:t>…</a:t>
            </a:r>
          </a:p>
        </p:txBody>
      </p:sp>
      <p:sp>
        <p:nvSpPr>
          <p:cNvPr id="5" name="テキスト ボックス 4"/>
          <p:cNvSpPr txBox="1"/>
          <p:nvPr/>
        </p:nvSpPr>
        <p:spPr>
          <a:xfrm rot="21133302">
            <a:off x="1159727" y="1692808"/>
            <a:ext cx="4108817" cy="369332"/>
          </a:xfrm>
          <a:prstGeom prst="rect">
            <a:avLst/>
          </a:prstGeom>
          <a:noFill/>
        </p:spPr>
        <p:txBody>
          <a:bodyPr wrap="none" rtlCol="0">
            <a:spAutoFit/>
          </a:bodyPr>
          <a:lstStyle/>
          <a:p>
            <a:r>
              <a:rPr lang="ja-JP" altLang="en-US" dirty="0" smtClean="0"/>
              <a:t>手で数千記事の</a:t>
            </a:r>
            <a:r>
              <a:rPr lang="ja-JP" altLang="en-US" dirty="0" smtClean="0">
                <a:latin typeface="Hiragino Kaku Gothic ProN W3" charset="-128"/>
                <a:ea typeface="Hiragino Kaku Gothic ProN W3" charset="-128"/>
                <a:cs typeface="Hiragino Kaku Gothic ProN W3" charset="-128"/>
              </a:rPr>
              <a:t>タグ付け</a:t>
            </a:r>
            <a:r>
              <a:rPr lang="ja-JP" altLang="en-US" dirty="0" smtClean="0"/>
              <a:t>は勘弁</a:t>
            </a:r>
            <a:r>
              <a:rPr lang="ja-JP" altLang="en-US" dirty="0" smtClean="0">
                <a:latin typeface="Hiragino Kaku Gothic ProN W3" charset="-128"/>
                <a:ea typeface="Hiragino Kaku Gothic ProN W3" charset="-128"/>
                <a:cs typeface="Hiragino Kaku Gothic ProN W3" charset="-128"/>
              </a:rPr>
              <a:t>して</a:t>
            </a:r>
            <a:r>
              <a:rPr lang="is-IS" altLang="ja-JP" dirty="0" smtClean="0"/>
              <a:t>…</a:t>
            </a:r>
            <a:endParaRPr kumimoji="1" lang="ja-JP" altLang="en-US" dirty="0"/>
          </a:p>
        </p:txBody>
      </p:sp>
      <p:sp>
        <p:nvSpPr>
          <p:cNvPr id="6" name="テキスト ボックス 5"/>
          <p:cNvSpPr txBox="1"/>
          <p:nvPr/>
        </p:nvSpPr>
        <p:spPr>
          <a:xfrm rot="865693">
            <a:off x="4229487" y="592011"/>
            <a:ext cx="3998210" cy="369332"/>
          </a:xfrm>
          <a:prstGeom prst="rect">
            <a:avLst/>
          </a:prstGeom>
          <a:noFill/>
        </p:spPr>
        <p:txBody>
          <a:bodyPr wrap="none" rtlCol="0">
            <a:spAutoFit/>
          </a:bodyPr>
          <a:lstStyle/>
          <a:p>
            <a:r>
              <a:rPr lang="ja-JP" altLang="en-US" dirty="0" smtClean="0"/>
              <a:t>記事のタイトル</a:t>
            </a:r>
            <a:r>
              <a:rPr lang="ja-JP" altLang="en-US" dirty="0" smtClean="0">
                <a:latin typeface="Hiragino Kaku Gothic ProN W3" charset="-128"/>
                <a:ea typeface="Hiragino Kaku Gothic ProN W3" charset="-128"/>
                <a:cs typeface="Hiragino Kaku Gothic ProN W3" charset="-128"/>
              </a:rPr>
              <a:t>だけ</a:t>
            </a:r>
            <a:r>
              <a:rPr lang="ja-JP" altLang="en-US" dirty="0" smtClean="0"/>
              <a:t>見てタグ付ける</a:t>
            </a:r>
            <a:r>
              <a:rPr lang="en-US" altLang="ja-JP" dirty="0" smtClean="0"/>
              <a:t>?</a:t>
            </a:r>
          </a:p>
        </p:txBody>
      </p:sp>
    </p:spTree>
    <p:extLst>
      <p:ext uri="{BB962C8B-B14F-4D97-AF65-F5344CB8AC3E}">
        <p14:creationId xmlns:p14="http://schemas.microsoft.com/office/powerpoint/2010/main" val="260437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37101" y="2093255"/>
            <a:ext cx="3676880" cy="4351338"/>
          </a:xfrm>
        </p:spPr>
      </p:pic>
      <p:sp>
        <p:nvSpPr>
          <p:cNvPr id="5" name="コンテンツ プレースホルダー 2"/>
          <p:cNvSpPr txBox="1">
            <a:spLocks/>
          </p:cNvSpPr>
          <p:nvPr/>
        </p:nvSpPr>
        <p:spPr>
          <a:xfrm>
            <a:off x="838200" y="780585"/>
            <a:ext cx="7447156" cy="53963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kumimoji="1" sz="2800" b="0" i="0" kern="1200">
                <a:solidFill>
                  <a:schemeClr val="tx1"/>
                </a:solidFill>
                <a:latin typeface="Hiragino Kaku Gothic ProN W3" charset="-128"/>
                <a:ea typeface="Hiragino Kaku Gothic ProN W3" charset="-128"/>
                <a:cs typeface="Hiragino Kaku Gothic ProN W3" charset="-128"/>
              </a:defRPr>
            </a:lvl1pPr>
            <a:lvl2pPr marL="685800" indent="-228600" algn="l" defTabSz="914400" rtl="0" eaLnBrk="1" latinLnBrk="0" hangingPunct="1">
              <a:lnSpc>
                <a:spcPct val="90000"/>
              </a:lnSpc>
              <a:spcBef>
                <a:spcPts val="500"/>
              </a:spcBef>
              <a:buFont typeface="Arial"/>
              <a:buChar char="•"/>
              <a:defRPr kumimoji="1" sz="2400" b="0" i="0" kern="1200">
                <a:solidFill>
                  <a:schemeClr val="tx1"/>
                </a:solidFill>
                <a:latin typeface="Hiragino Kaku Gothic ProN W3" charset="-128"/>
                <a:ea typeface="Hiragino Kaku Gothic ProN W3" charset="-128"/>
                <a:cs typeface="Hiragino Kaku Gothic ProN W3" charset="-128"/>
              </a:defRPr>
            </a:lvl2pPr>
            <a:lvl3pPr marL="1143000" indent="-228600" algn="l" defTabSz="914400" rtl="0" eaLnBrk="1" latinLnBrk="0" hangingPunct="1">
              <a:lnSpc>
                <a:spcPct val="90000"/>
              </a:lnSpc>
              <a:spcBef>
                <a:spcPts val="500"/>
              </a:spcBef>
              <a:buFont typeface="Arial"/>
              <a:buChar char="•"/>
              <a:defRPr kumimoji="1" sz="2000" b="0" i="0" kern="1200">
                <a:solidFill>
                  <a:schemeClr val="tx1"/>
                </a:solidFill>
                <a:latin typeface="Hiragino Kaku Gothic ProN W3" charset="-128"/>
                <a:ea typeface="Hiragino Kaku Gothic ProN W3" charset="-128"/>
                <a:cs typeface="Hiragino Kaku Gothic ProN W3" charset="-128"/>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a:lstStyle>
          <a:p>
            <a:pPr marL="0" indent="0">
              <a:buNone/>
            </a:pPr>
            <a:r>
              <a:rPr lang="ja-JP" altLang="en-US" dirty="0" smtClean="0"/>
              <a:t>記事のタイトルを見て、ふさわしそうな</a:t>
            </a:r>
            <a:endParaRPr lang="en-US" altLang="ja-JP" dirty="0" smtClean="0"/>
          </a:p>
          <a:p>
            <a:pPr marL="0" indent="0">
              <a:buNone/>
            </a:pPr>
            <a:r>
              <a:rPr lang="ja-JP" altLang="en-US" dirty="0" smtClean="0"/>
              <a:t>カテゴリ名をタグとして付ければいいんだ！</a:t>
            </a:r>
            <a:endParaRPr lang="is-IS" altLang="ja-JP" dirty="0" smtClean="0"/>
          </a:p>
        </p:txBody>
      </p:sp>
      <p:sp>
        <p:nvSpPr>
          <p:cNvPr id="6" name="テキスト ボックス 5"/>
          <p:cNvSpPr txBox="1"/>
          <p:nvPr/>
        </p:nvSpPr>
        <p:spPr>
          <a:xfrm>
            <a:off x="1048217" y="2810108"/>
            <a:ext cx="5961888" cy="646331"/>
          </a:xfrm>
          <a:prstGeom prst="rect">
            <a:avLst/>
          </a:prstGeom>
          <a:noFill/>
        </p:spPr>
        <p:txBody>
          <a:bodyPr wrap="none" rtlCol="0">
            <a:spAutoFit/>
          </a:bodyPr>
          <a:lstStyle/>
          <a:p>
            <a:r>
              <a:rPr lang="ja-JP" altLang="en-US" dirty="0"/>
              <a:t>実行してはいけない</a:t>
            </a:r>
            <a:r>
              <a:rPr lang="en-US" altLang="ja-JP" dirty="0"/>
              <a:t>Linux</a:t>
            </a:r>
            <a:r>
              <a:rPr lang="ja-JP" altLang="en-US" dirty="0"/>
              <a:t>コマンド</a:t>
            </a:r>
            <a:r>
              <a:rPr lang="en-US" altLang="ja-JP" dirty="0"/>
              <a:t>(1) </a:t>
            </a:r>
            <a:endParaRPr lang="en-US" altLang="ja-JP" dirty="0" smtClean="0"/>
          </a:p>
          <a:p>
            <a:r>
              <a:rPr lang="en-US" altLang="ja-JP" dirty="0" smtClean="0"/>
              <a:t>Ubuntu </a:t>
            </a:r>
            <a:r>
              <a:rPr lang="en-US" altLang="ja-JP" dirty="0"/>
              <a:t>Server</a:t>
            </a:r>
            <a:r>
              <a:rPr lang="ja-JP" altLang="en-US" dirty="0"/>
              <a:t>で</a:t>
            </a:r>
            <a:r>
              <a:rPr lang="en-US" altLang="ja-JP" dirty="0"/>
              <a:t>『</a:t>
            </a:r>
            <a:r>
              <a:rPr lang="en-US" altLang="ja-JP" dirty="0" err="1"/>
              <a:t>rm</a:t>
            </a:r>
            <a:r>
              <a:rPr lang="en-US" altLang="ja-JP" dirty="0"/>
              <a:t> -</a:t>
            </a:r>
            <a:r>
              <a:rPr lang="en-US" altLang="ja-JP" dirty="0" err="1"/>
              <a:t>rf</a:t>
            </a:r>
            <a:r>
              <a:rPr lang="en-US" altLang="ja-JP" dirty="0"/>
              <a:t> /』</a:t>
            </a:r>
            <a:r>
              <a:rPr lang="ja-JP" altLang="en-US" dirty="0"/>
              <a:t>を実行 </a:t>
            </a:r>
            <a:r>
              <a:rPr lang="en-US" altLang="ja-JP" dirty="0"/>
              <a:t>| </a:t>
            </a:r>
            <a:r>
              <a:rPr lang="ja-JP" altLang="en-US" dirty="0"/>
              <a:t>マイナビニュース</a:t>
            </a:r>
            <a:endParaRPr kumimoji="1" lang="ja-JP" altLang="en-US" dirty="0"/>
          </a:p>
        </p:txBody>
      </p:sp>
      <p:sp>
        <p:nvSpPr>
          <p:cNvPr id="7" name="テキスト ボックス 6"/>
          <p:cNvSpPr txBox="1"/>
          <p:nvPr/>
        </p:nvSpPr>
        <p:spPr>
          <a:xfrm>
            <a:off x="1048217" y="3588700"/>
            <a:ext cx="5460149" cy="369332"/>
          </a:xfrm>
          <a:prstGeom prst="rect">
            <a:avLst/>
          </a:prstGeom>
          <a:noFill/>
        </p:spPr>
        <p:txBody>
          <a:bodyPr wrap="none" rtlCol="0">
            <a:spAutoFit/>
          </a:bodyPr>
          <a:lstStyle/>
          <a:p>
            <a:r>
              <a:rPr kumimoji="1" lang="en-US" altLang="ja-JP" dirty="0" smtClean="0"/>
              <a:t>PC</a:t>
            </a:r>
            <a:r>
              <a:rPr kumimoji="1" lang="ja-JP" altLang="en-US" dirty="0" smtClean="0"/>
              <a:t>とか</a:t>
            </a:r>
            <a:r>
              <a:rPr kumimoji="1" lang="en-US" altLang="ja-JP" dirty="0" smtClean="0"/>
              <a:t>Linux</a:t>
            </a:r>
            <a:r>
              <a:rPr kumimoji="1" lang="ja-JP" altLang="en-US" dirty="0" smtClean="0"/>
              <a:t>とか、サーバとかのタグがつけば良い</a:t>
            </a:r>
            <a:endParaRPr kumimoji="1" lang="ja-JP" altLang="en-US" dirty="0"/>
          </a:p>
        </p:txBody>
      </p:sp>
      <p:sp>
        <p:nvSpPr>
          <p:cNvPr id="8" name="正方形/長方形 7"/>
          <p:cNvSpPr/>
          <p:nvPr/>
        </p:nvSpPr>
        <p:spPr>
          <a:xfrm>
            <a:off x="1059363" y="2810108"/>
            <a:ext cx="5865542" cy="646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1048217" y="2308515"/>
            <a:ext cx="1338828" cy="369332"/>
          </a:xfrm>
          <a:prstGeom prst="rect">
            <a:avLst/>
          </a:prstGeom>
          <a:noFill/>
        </p:spPr>
        <p:txBody>
          <a:bodyPr wrap="none" rtlCol="0">
            <a:spAutoFit/>
          </a:bodyPr>
          <a:lstStyle/>
          <a:p>
            <a:r>
              <a:rPr kumimoji="1" lang="ja-JP" altLang="en-US" dirty="0" smtClean="0"/>
              <a:t>たとえば</a:t>
            </a:r>
            <a:r>
              <a:rPr kumimoji="1" lang="is-IS" altLang="ja-JP" dirty="0" smtClean="0"/>
              <a:t>…</a:t>
            </a:r>
            <a:endParaRPr kumimoji="1" lang="ja-JP" altLang="en-US" dirty="0"/>
          </a:p>
        </p:txBody>
      </p:sp>
      <p:sp>
        <p:nvSpPr>
          <p:cNvPr id="10" name="テキスト ボックス 9"/>
          <p:cNvSpPr txBox="1"/>
          <p:nvPr/>
        </p:nvSpPr>
        <p:spPr>
          <a:xfrm>
            <a:off x="990259" y="4381238"/>
            <a:ext cx="6186309" cy="369332"/>
          </a:xfrm>
          <a:prstGeom prst="rect">
            <a:avLst/>
          </a:prstGeom>
          <a:noFill/>
        </p:spPr>
        <p:txBody>
          <a:bodyPr wrap="none" rtlCol="0">
            <a:spAutoFit/>
          </a:bodyPr>
          <a:lstStyle/>
          <a:p>
            <a:r>
              <a:rPr lang="ja-JP" altLang="en-US" dirty="0"/>
              <a:t>クロールのバタ足、速くなる効果なし　むしろ水の抵抗増</a:t>
            </a:r>
            <a:endParaRPr kumimoji="1" lang="ja-JP" altLang="en-US" dirty="0"/>
          </a:p>
        </p:txBody>
      </p:sp>
      <p:sp>
        <p:nvSpPr>
          <p:cNvPr id="11" name="正方形/長方形 10"/>
          <p:cNvSpPr/>
          <p:nvPr/>
        </p:nvSpPr>
        <p:spPr>
          <a:xfrm>
            <a:off x="1048217" y="4381238"/>
            <a:ext cx="5980231"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1048217" y="4909768"/>
            <a:ext cx="6186309" cy="369332"/>
          </a:xfrm>
          <a:prstGeom prst="rect">
            <a:avLst/>
          </a:prstGeom>
          <a:noFill/>
        </p:spPr>
        <p:txBody>
          <a:bodyPr wrap="none" rtlCol="0">
            <a:spAutoFit/>
          </a:bodyPr>
          <a:lstStyle/>
          <a:p>
            <a:r>
              <a:rPr lang="ja-JP" altLang="en-US" dirty="0" smtClean="0"/>
              <a:t>スポーツ</a:t>
            </a:r>
            <a:r>
              <a:rPr kumimoji="1" lang="ja-JP" altLang="en-US" dirty="0" smtClean="0"/>
              <a:t>とか</a:t>
            </a:r>
            <a:r>
              <a:rPr lang="ja-JP" altLang="en-US" dirty="0" smtClean="0"/>
              <a:t>水泳</a:t>
            </a:r>
            <a:r>
              <a:rPr kumimoji="1" lang="ja-JP" altLang="en-US" dirty="0" smtClean="0"/>
              <a:t>とか、クロールとかのタグがつけば良い</a:t>
            </a:r>
            <a:endParaRPr kumimoji="1" lang="ja-JP" altLang="en-US" dirty="0"/>
          </a:p>
        </p:txBody>
      </p:sp>
    </p:spTree>
    <p:extLst>
      <p:ext uri="{BB962C8B-B14F-4D97-AF65-F5344CB8AC3E}">
        <p14:creationId xmlns:p14="http://schemas.microsoft.com/office/powerpoint/2010/main" val="5491845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自動タグ付けの流れ</a:t>
            </a:r>
            <a:endParaRPr kumimoji="1" lang="ja-JP" altLang="en-US" dirty="0"/>
          </a:p>
        </p:txBody>
      </p:sp>
      <p:sp>
        <p:nvSpPr>
          <p:cNvPr id="3" name="コンテンツ プレースホルダー 2"/>
          <p:cNvSpPr>
            <a:spLocks noGrp="1"/>
          </p:cNvSpPr>
          <p:nvPr>
            <p:ph idx="1"/>
          </p:nvPr>
        </p:nvSpPr>
        <p:spPr/>
        <p:txBody>
          <a:bodyPr/>
          <a:lstStyle/>
          <a:p>
            <a:pPr marL="514350" indent="-514350">
              <a:buFont typeface="+mj-lt"/>
              <a:buAutoNum type="arabicPeriod"/>
            </a:pPr>
            <a:r>
              <a:rPr lang="ja-JP" altLang="en-US" dirty="0" smtClean="0"/>
              <a:t>各ノートのタイトルを</a:t>
            </a:r>
            <a:r>
              <a:rPr kumimoji="1" lang="ja-JP" altLang="en-US" dirty="0" smtClean="0"/>
              <a:t>単語の埋め込み表現</a:t>
            </a:r>
            <a:r>
              <a:rPr kumimoji="1" lang="en-US" altLang="ja-JP" dirty="0" smtClean="0"/>
              <a:t>(</a:t>
            </a:r>
            <a:r>
              <a:rPr kumimoji="1" lang="ja-JP" altLang="en-US" dirty="0" smtClean="0"/>
              <a:t>ベクトル</a:t>
            </a:r>
            <a:r>
              <a:rPr kumimoji="1" lang="en-US" altLang="ja-JP" dirty="0" smtClean="0"/>
              <a:t>)</a:t>
            </a:r>
            <a:r>
              <a:rPr kumimoji="1" lang="ja-JP" altLang="en-US" dirty="0" smtClean="0"/>
              <a:t>を用いて表す</a:t>
            </a:r>
            <a:endParaRPr kumimoji="1" lang="en-US" altLang="ja-JP" dirty="0" smtClean="0"/>
          </a:p>
          <a:p>
            <a:pPr marL="514350" indent="-514350">
              <a:buFont typeface="+mj-lt"/>
              <a:buAutoNum type="arabicPeriod"/>
            </a:pPr>
            <a:r>
              <a:rPr lang="ja-JP" altLang="en-US" dirty="0" smtClean="0"/>
              <a:t>付けたいカテゴリ名の単語の埋め込み表現</a:t>
            </a:r>
            <a:r>
              <a:rPr lang="en-US" altLang="ja-JP" dirty="0" smtClean="0"/>
              <a:t>(</a:t>
            </a:r>
            <a:r>
              <a:rPr lang="ja-JP" altLang="en-US" dirty="0" smtClean="0"/>
              <a:t>ベクトル</a:t>
            </a:r>
            <a:r>
              <a:rPr lang="en-US" altLang="ja-JP" dirty="0" smtClean="0"/>
              <a:t>)</a:t>
            </a:r>
            <a:r>
              <a:rPr lang="ja-JP" altLang="en-US" dirty="0" smtClean="0"/>
              <a:t>を得る</a:t>
            </a:r>
            <a:endParaRPr lang="en-US" altLang="ja-JP" dirty="0" smtClean="0"/>
          </a:p>
          <a:p>
            <a:pPr marL="514350" indent="-514350">
              <a:buFont typeface="+mj-lt"/>
              <a:buAutoNum type="arabicPeriod"/>
            </a:pPr>
            <a:r>
              <a:rPr lang="ja-JP" altLang="en-US" dirty="0" smtClean="0"/>
              <a:t>タイトルとカテゴリ名の持つ意味が近ければベクトルは似てくるはず。</a:t>
            </a:r>
            <a:r>
              <a:rPr lang="en-US" altLang="ja-JP" dirty="0" smtClean="0"/>
              <a:t>2</a:t>
            </a:r>
            <a:r>
              <a:rPr lang="ja-JP" altLang="en-US" dirty="0" smtClean="0"/>
              <a:t>つのベクトルの類似度を計算</a:t>
            </a:r>
            <a:endParaRPr lang="en-US" altLang="ja-JP" dirty="0" smtClean="0"/>
          </a:p>
          <a:p>
            <a:pPr marL="514350" indent="-514350">
              <a:buFont typeface="+mj-lt"/>
              <a:buAutoNum type="arabicPeriod"/>
            </a:pPr>
            <a:r>
              <a:rPr lang="ja-JP" altLang="en-US" dirty="0" smtClean="0"/>
              <a:t>全てのカテゴリ名とタイトルのベクトルの類似度を求め、最も類似度が高いものをタグとする</a:t>
            </a:r>
            <a:endParaRPr lang="en-US" altLang="ja-JP" dirty="0" smtClean="0"/>
          </a:p>
        </p:txBody>
      </p:sp>
    </p:spTree>
    <p:extLst>
      <p:ext uri="{BB962C8B-B14F-4D97-AF65-F5344CB8AC3E}">
        <p14:creationId xmlns:p14="http://schemas.microsoft.com/office/powerpoint/2010/main" val="536879590"/>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TotalTime>
  <Words>700</Words>
  <Application>Microsoft Macintosh PowerPoint</Application>
  <PresentationFormat>ワイド画面</PresentationFormat>
  <Paragraphs>88</Paragraphs>
  <Slides>14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Hiragino Kaku Gothic ProN W3</vt:lpstr>
      <vt:lpstr>Hiragino Kaku Gothic ProN W6</vt:lpstr>
      <vt:lpstr>Wingdings</vt:lpstr>
      <vt:lpstr>Yu Gothic</vt:lpstr>
      <vt:lpstr>Arial</vt:lpstr>
      <vt:lpstr>ホワイト</vt:lpstr>
      <vt:lpstr>単語の埋め込み表現を用いた Evernoteの 自動タグ付けの検討</vt:lpstr>
      <vt:lpstr>自己紹介</vt:lpstr>
      <vt:lpstr>ぼくのEvernoteの使い方</vt:lpstr>
      <vt:lpstr>ぼくのEvernote(現状)</vt:lpstr>
      <vt:lpstr>片付けたい！(朝ドラのタイトルみたい...)</vt:lpstr>
      <vt:lpstr>PowerPoint プレゼンテーション</vt:lpstr>
      <vt:lpstr>PowerPoint プレゼンテーション</vt:lpstr>
      <vt:lpstr>PowerPoint プレゼンテーション</vt:lpstr>
      <vt:lpstr>自動タグ付けの流れ</vt:lpstr>
      <vt:lpstr>単語の埋め込み表現</vt:lpstr>
      <vt:lpstr>実験</vt:lpstr>
      <vt:lpstr>結果(その1)</vt:lpstr>
      <vt:lpstr>学習に用いた全ての単語をタグ候補に</vt:lpstr>
      <vt:lpstr>まとめ</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単語の埋め込み表現を用いた Evernoteの 自動タグつけの検討</dc:title>
  <dc:creator>Microsoft Office ユーザー</dc:creator>
  <cp:lastModifiedBy>Microsoft Office ユーザー</cp:lastModifiedBy>
  <cp:revision>24</cp:revision>
  <dcterms:created xsi:type="dcterms:W3CDTF">2018-07-21T02:46:05Z</dcterms:created>
  <dcterms:modified xsi:type="dcterms:W3CDTF">2018-07-23T14:32:56Z</dcterms:modified>
</cp:coreProperties>
</file>