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6"/>
  </p:notesMasterIdLst>
  <p:sldIdLst>
    <p:sldId id="256" r:id="rId2"/>
    <p:sldId id="257" r:id="rId3"/>
    <p:sldId id="258" r:id="rId4"/>
    <p:sldId id="259" r:id="rId5"/>
    <p:sldId id="261" r:id="rId6"/>
    <p:sldId id="260" r:id="rId7"/>
    <p:sldId id="262" r:id="rId8"/>
    <p:sldId id="263"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e Yi" initials="NY" lastIdx="1" clrIdx="0">
    <p:extLst>
      <p:ext uri="{19B8F6BF-5375-455C-9EA6-DF929625EA0E}">
        <p15:presenceInfo xmlns:p15="http://schemas.microsoft.com/office/powerpoint/2012/main" userId="a029f226198e19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69" autoAdjust="0"/>
    <p:restoredTop sz="85106" autoAdjust="0"/>
  </p:normalViewPr>
  <p:slideViewPr>
    <p:cSldViewPr snapToGrid="0">
      <p:cViewPr varScale="1">
        <p:scale>
          <a:sx n="73" d="100"/>
          <a:sy n="73" d="100"/>
        </p:scale>
        <p:origin x="85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3CA020-DDBA-4DB4-97F7-1B4E2A8E7878}" type="datetimeFigureOut">
              <a:rPr lang="zh-CN" altLang="en-US" smtClean="0"/>
              <a:t>2022/3/22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348C4-399A-4AC7-8D06-CB36F6BA4CB2}" type="slidenum">
              <a:rPr lang="zh-CN" altLang="en-US" smtClean="0"/>
              <a:t>‹#›</a:t>
            </a:fld>
            <a:endParaRPr lang="zh-CN" altLang="en-US"/>
          </a:p>
        </p:txBody>
      </p:sp>
    </p:spTree>
    <p:extLst>
      <p:ext uri="{BB962C8B-B14F-4D97-AF65-F5344CB8AC3E}">
        <p14:creationId xmlns:p14="http://schemas.microsoft.com/office/powerpoint/2010/main" val="1337764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rgbClr val="D4D4D4"/>
                </a:solidFill>
                <a:effectLst/>
                <a:latin typeface="Consolas" panose="020B0609020204030204" pitchFamily="49" charset="0"/>
              </a:rPr>
              <a:t>In this project, three models are trained to build the clothes classifier. In addition, The accuracy of prediction on test set of three models are also compared. Finally, pictures from Amazon goods are used for testing the CNN model. </a:t>
            </a:r>
          </a:p>
          <a:p>
            <a:endParaRPr lang="zh-CN" altLang="en-US" dirty="0"/>
          </a:p>
        </p:txBody>
      </p:sp>
      <p:sp>
        <p:nvSpPr>
          <p:cNvPr id="4" name="灯片编号占位符 3"/>
          <p:cNvSpPr>
            <a:spLocks noGrp="1"/>
          </p:cNvSpPr>
          <p:nvPr>
            <p:ph type="sldNum" sz="quarter" idx="5"/>
          </p:nvPr>
        </p:nvSpPr>
        <p:spPr/>
        <p:txBody>
          <a:bodyPr/>
          <a:lstStyle/>
          <a:p>
            <a:fld id="{F1A348C4-399A-4AC7-8D06-CB36F6BA4CB2}" type="slidenum">
              <a:rPr lang="zh-CN" altLang="en-US" smtClean="0"/>
              <a:t>1</a:t>
            </a:fld>
            <a:endParaRPr lang="zh-CN" altLang="en-US"/>
          </a:p>
        </p:txBody>
      </p:sp>
    </p:spTree>
    <p:extLst>
      <p:ext uri="{BB962C8B-B14F-4D97-AF65-F5344CB8AC3E}">
        <p14:creationId xmlns:p14="http://schemas.microsoft.com/office/powerpoint/2010/main" val="3588389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training the networks, we want to test if it really learned anything. Thus we used trained networks for predicting the data in test set. The accuracy in each class is here. </a:t>
            </a:r>
            <a:endParaRPr lang="zh-CN" altLang="en-US" dirty="0"/>
          </a:p>
        </p:txBody>
      </p:sp>
      <p:sp>
        <p:nvSpPr>
          <p:cNvPr id="4" name="灯片编号占位符 3"/>
          <p:cNvSpPr>
            <a:spLocks noGrp="1"/>
          </p:cNvSpPr>
          <p:nvPr>
            <p:ph type="sldNum" sz="quarter" idx="5"/>
          </p:nvPr>
        </p:nvSpPr>
        <p:spPr/>
        <p:txBody>
          <a:bodyPr/>
          <a:lstStyle/>
          <a:p>
            <a:fld id="{F1A348C4-399A-4AC7-8D06-CB36F6BA4CB2}" type="slidenum">
              <a:rPr lang="zh-CN" altLang="en-US" smtClean="0"/>
              <a:t>10</a:t>
            </a:fld>
            <a:endParaRPr lang="zh-CN" altLang="en-US"/>
          </a:p>
        </p:txBody>
      </p:sp>
    </p:spTree>
    <p:extLst>
      <p:ext uri="{BB962C8B-B14F-4D97-AF65-F5344CB8AC3E}">
        <p14:creationId xmlns:p14="http://schemas.microsoft.com/office/powerpoint/2010/main" val="293650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CNN has the best accuracy. The fully connected model with 5 layers is slightly worse than CNN. Then the 3-layer network is the worst, and it has a slow rate of convergence. </a:t>
            </a:r>
            <a:endParaRPr lang="zh-CN" altLang="en-US" dirty="0"/>
          </a:p>
        </p:txBody>
      </p:sp>
      <p:sp>
        <p:nvSpPr>
          <p:cNvPr id="4" name="灯片编号占位符 3"/>
          <p:cNvSpPr>
            <a:spLocks noGrp="1"/>
          </p:cNvSpPr>
          <p:nvPr>
            <p:ph type="sldNum" sz="quarter" idx="5"/>
          </p:nvPr>
        </p:nvSpPr>
        <p:spPr/>
        <p:txBody>
          <a:bodyPr/>
          <a:lstStyle/>
          <a:p>
            <a:fld id="{F1A348C4-399A-4AC7-8D06-CB36F6BA4CB2}" type="slidenum">
              <a:rPr lang="zh-CN" altLang="en-US" smtClean="0"/>
              <a:t>11</a:t>
            </a:fld>
            <a:endParaRPr lang="zh-CN" altLang="en-US"/>
          </a:p>
        </p:txBody>
      </p:sp>
    </p:spTree>
    <p:extLst>
      <p:ext uri="{BB962C8B-B14F-4D97-AF65-F5344CB8AC3E}">
        <p14:creationId xmlns:p14="http://schemas.microsoft.com/office/powerpoint/2010/main" val="1158451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Only using the prepared dataset is a little bit boring, so I found three images from Amazons. </a:t>
            </a:r>
            <a:endParaRPr lang="zh-CN" altLang="en-US" dirty="0"/>
          </a:p>
        </p:txBody>
      </p:sp>
      <p:sp>
        <p:nvSpPr>
          <p:cNvPr id="4" name="灯片编号占位符 3"/>
          <p:cNvSpPr>
            <a:spLocks noGrp="1"/>
          </p:cNvSpPr>
          <p:nvPr>
            <p:ph type="sldNum" sz="quarter" idx="5"/>
          </p:nvPr>
        </p:nvSpPr>
        <p:spPr/>
        <p:txBody>
          <a:bodyPr/>
          <a:lstStyle/>
          <a:p>
            <a:fld id="{F1A348C4-399A-4AC7-8D06-CB36F6BA4CB2}" type="slidenum">
              <a:rPr lang="zh-CN" altLang="en-US" smtClean="0"/>
              <a:t>12</a:t>
            </a:fld>
            <a:endParaRPr lang="zh-CN" altLang="en-US"/>
          </a:p>
        </p:txBody>
      </p:sp>
    </p:spTree>
    <p:extLst>
      <p:ext uri="{BB962C8B-B14F-4D97-AF65-F5344CB8AC3E}">
        <p14:creationId xmlns:p14="http://schemas.microsoft.com/office/powerpoint/2010/main" val="3790242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pre-processing we got images like this. And the prediction output shows the first item is the mostly to be T-shirt/top, then the coat. The second item is mostly to be trouser, then shirt. The third item is mostly to be sandal, then ankle boots. </a:t>
            </a:r>
            <a:r>
              <a:rPr lang="en-US" altLang="zh-CN"/>
              <a:t>Fortunately, it made the right classification! </a:t>
            </a:r>
            <a:endParaRPr lang="zh-CN" altLang="en-US"/>
          </a:p>
        </p:txBody>
      </p:sp>
      <p:sp>
        <p:nvSpPr>
          <p:cNvPr id="4" name="灯片编号占位符 3"/>
          <p:cNvSpPr>
            <a:spLocks noGrp="1"/>
          </p:cNvSpPr>
          <p:nvPr>
            <p:ph type="sldNum" sz="quarter" idx="5"/>
          </p:nvPr>
        </p:nvSpPr>
        <p:spPr/>
        <p:txBody>
          <a:bodyPr/>
          <a:lstStyle/>
          <a:p>
            <a:fld id="{F1A348C4-399A-4AC7-8D06-CB36F6BA4CB2}" type="slidenum">
              <a:rPr lang="zh-CN" altLang="en-US" smtClean="0"/>
              <a:t>13</a:t>
            </a:fld>
            <a:endParaRPr lang="zh-CN" altLang="en-US"/>
          </a:p>
        </p:txBody>
      </p:sp>
    </p:spTree>
    <p:extLst>
      <p:ext uri="{BB962C8B-B14F-4D97-AF65-F5344CB8AC3E}">
        <p14:creationId xmlns:p14="http://schemas.microsoft.com/office/powerpoint/2010/main" val="2964611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transforming the data, we need to know some basic information about the dataset. Here are 10 classes in our data. </a:t>
            </a:r>
          </a:p>
          <a:p>
            <a:r>
              <a:rPr lang="en-US" altLang="zh-CN" dirty="0"/>
              <a:t>Print the first element of trainset, the image size is 28*28, and it's of the 9th class. The image is stored as 0, let us print it. </a:t>
            </a:r>
            <a:endParaRPr lang="zh-CN" altLang="en-US" dirty="0"/>
          </a:p>
        </p:txBody>
      </p:sp>
      <p:sp>
        <p:nvSpPr>
          <p:cNvPr id="4" name="灯片编号占位符 3"/>
          <p:cNvSpPr>
            <a:spLocks noGrp="1"/>
          </p:cNvSpPr>
          <p:nvPr>
            <p:ph type="sldNum" sz="quarter" idx="5"/>
          </p:nvPr>
        </p:nvSpPr>
        <p:spPr/>
        <p:txBody>
          <a:bodyPr/>
          <a:lstStyle/>
          <a:p>
            <a:fld id="{F1A348C4-399A-4AC7-8D06-CB36F6BA4CB2}" type="slidenum">
              <a:rPr lang="zh-CN" altLang="en-US" smtClean="0"/>
              <a:t>2</a:t>
            </a:fld>
            <a:endParaRPr lang="zh-CN" altLang="en-US"/>
          </a:p>
        </p:txBody>
      </p:sp>
    </p:spTree>
    <p:extLst>
      <p:ext uri="{BB962C8B-B14F-4D97-AF65-F5344CB8AC3E}">
        <p14:creationId xmlns:p14="http://schemas.microsoft.com/office/powerpoint/2010/main" val="1471074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Then composing these two transform steps here. The first step transfer the type into Tensor, and the range becomes -1 to 1. Also the shape from (H,W,C) to (C,H,W). The second step is normalized. Since our images in data is just black and white, there is only one channel. </a:t>
            </a:r>
          </a:p>
          <a:p>
            <a:r>
              <a:rPr lang="en-US" altLang="zh-CN" dirty="0"/>
              <a:t>Using </a:t>
            </a:r>
            <a:r>
              <a:rPr lang="en-US" altLang="zh-CN" dirty="0" err="1"/>
              <a:t>DataLoader</a:t>
            </a:r>
            <a:r>
              <a:rPr lang="en-US" altLang="zh-CN" dirty="0"/>
              <a:t>( ) here, we defined train set and test set. And shuffled the data. </a:t>
            </a:r>
          </a:p>
          <a:p>
            <a:r>
              <a:rPr lang="en-US" altLang="zh-CN" dirty="0"/>
              <a:t>Let's just print one batch size of data here. </a:t>
            </a:r>
            <a:endParaRPr lang="zh-CN" altLang="en-US" dirty="0"/>
          </a:p>
        </p:txBody>
      </p:sp>
      <p:sp>
        <p:nvSpPr>
          <p:cNvPr id="4" name="灯片编号占位符 3"/>
          <p:cNvSpPr>
            <a:spLocks noGrp="1"/>
          </p:cNvSpPr>
          <p:nvPr>
            <p:ph type="sldNum" sz="quarter" idx="5"/>
          </p:nvPr>
        </p:nvSpPr>
        <p:spPr/>
        <p:txBody>
          <a:bodyPr/>
          <a:lstStyle/>
          <a:p>
            <a:fld id="{F1A348C4-399A-4AC7-8D06-CB36F6BA4CB2}" type="slidenum">
              <a:rPr lang="zh-CN" altLang="en-US" smtClean="0"/>
              <a:t>3</a:t>
            </a:fld>
            <a:endParaRPr lang="zh-CN" altLang="en-US"/>
          </a:p>
        </p:txBody>
      </p:sp>
    </p:spTree>
    <p:extLst>
      <p:ext uri="{BB962C8B-B14F-4D97-AF65-F5344CB8AC3E}">
        <p14:creationId xmlns:p14="http://schemas.microsoft.com/office/powerpoint/2010/main" val="3682426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define our neural networks. In this projects, we </a:t>
            </a:r>
            <a:r>
              <a:rPr lang="en-US" altLang="zh-CN" dirty="0" err="1"/>
              <a:t>difined</a:t>
            </a:r>
            <a:r>
              <a:rPr lang="en-US" altLang="zh-CN" dirty="0"/>
              <a:t> 3 neural networks for comparison. Here are two fully connected neural networks with different number of hidden layers. The single image size is 28*28, thus we have 784 pixels here. And we take </a:t>
            </a:r>
            <a:r>
              <a:rPr lang="en-US" altLang="zh-CN" dirty="0" err="1"/>
              <a:t>ReLu</a:t>
            </a:r>
            <a:r>
              <a:rPr lang="en-US" altLang="zh-CN" dirty="0"/>
              <a:t> function as activation function which helps us train the network faster. Since there is only 10 classes, we have to compress the output to 10.  Maybe you have noticed that here is a </a:t>
            </a:r>
            <a:r>
              <a:rPr lang="en-US" altLang="zh-CN" dirty="0" err="1"/>
              <a:t>LogSoftmax</a:t>
            </a:r>
            <a:r>
              <a:rPr lang="en-US" altLang="zh-CN" dirty="0"/>
              <a:t> function. So why not the </a:t>
            </a:r>
            <a:r>
              <a:rPr lang="en-US" altLang="zh-CN" dirty="0" err="1"/>
              <a:t>softmax</a:t>
            </a:r>
            <a:r>
              <a:rPr lang="en-US" altLang="zh-CN" dirty="0"/>
              <a:t> function?</a:t>
            </a:r>
            <a:endParaRPr lang="zh-CN" altLang="en-US" dirty="0"/>
          </a:p>
        </p:txBody>
      </p:sp>
      <p:sp>
        <p:nvSpPr>
          <p:cNvPr id="4" name="灯片编号占位符 3"/>
          <p:cNvSpPr>
            <a:spLocks noGrp="1"/>
          </p:cNvSpPr>
          <p:nvPr>
            <p:ph type="sldNum" sz="quarter" idx="5"/>
          </p:nvPr>
        </p:nvSpPr>
        <p:spPr/>
        <p:txBody>
          <a:bodyPr/>
          <a:lstStyle/>
          <a:p>
            <a:fld id="{F1A348C4-399A-4AC7-8D06-CB36F6BA4CB2}" type="slidenum">
              <a:rPr lang="zh-CN" altLang="en-US" smtClean="0"/>
              <a:t>4</a:t>
            </a:fld>
            <a:endParaRPr lang="zh-CN" altLang="en-US"/>
          </a:p>
        </p:txBody>
      </p:sp>
    </p:spTree>
    <p:extLst>
      <p:ext uri="{BB962C8B-B14F-4D97-AF65-F5344CB8AC3E}">
        <p14:creationId xmlns:p14="http://schemas.microsoft.com/office/powerpoint/2010/main" val="303667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training the networks using </a:t>
            </a:r>
            <a:r>
              <a:rPr lang="en-US" altLang="zh-CN" dirty="0" err="1"/>
              <a:t>softmax</a:t>
            </a:r>
            <a:r>
              <a:rPr lang="en-US" altLang="zh-CN" dirty="0"/>
              <a:t>, I found when the input is negative and the absolute value is large, the numerator and denominator will become very small, and may be rounded to 0, resulting in overflow. In some class the accuracy of prediction </a:t>
            </a:r>
            <a:r>
              <a:rPr lang="en-US" altLang="zh-CN" dirty="0" err="1"/>
              <a:t>bacame</a:t>
            </a:r>
            <a:r>
              <a:rPr lang="en-US" altLang="zh-CN" dirty="0"/>
              <a:t> very low. Thus I used </a:t>
            </a:r>
            <a:r>
              <a:rPr lang="en-US" altLang="zh-CN" dirty="0" err="1"/>
              <a:t>Logsoftmax</a:t>
            </a:r>
            <a:r>
              <a:rPr lang="en-US" altLang="zh-CN" dirty="0"/>
              <a:t> instead, which is essential the same thing.</a:t>
            </a:r>
            <a:endParaRPr lang="zh-CN" altLang="en-US" dirty="0"/>
          </a:p>
        </p:txBody>
      </p:sp>
      <p:sp>
        <p:nvSpPr>
          <p:cNvPr id="4" name="灯片编号占位符 3"/>
          <p:cNvSpPr>
            <a:spLocks noGrp="1"/>
          </p:cNvSpPr>
          <p:nvPr>
            <p:ph type="sldNum" sz="quarter" idx="5"/>
          </p:nvPr>
        </p:nvSpPr>
        <p:spPr/>
        <p:txBody>
          <a:bodyPr/>
          <a:lstStyle/>
          <a:p>
            <a:fld id="{F1A348C4-399A-4AC7-8D06-CB36F6BA4CB2}" type="slidenum">
              <a:rPr lang="zh-CN" altLang="en-US" smtClean="0"/>
              <a:t>5</a:t>
            </a:fld>
            <a:endParaRPr lang="zh-CN" altLang="en-US"/>
          </a:p>
        </p:txBody>
      </p:sp>
    </p:spTree>
    <p:extLst>
      <p:ext uri="{BB962C8B-B14F-4D97-AF65-F5344CB8AC3E}">
        <p14:creationId xmlns:p14="http://schemas.microsoft.com/office/powerpoint/2010/main" val="436420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define the convolutional neural networks. Here we have two convolutional layers followed by </a:t>
            </a:r>
            <a:r>
              <a:rPr lang="en-US" altLang="zh-CN" dirty="0" err="1"/>
              <a:t>Relu</a:t>
            </a:r>
            <a:r>
              <a:rPr lang="en-US" altLang="zh-CN" dirty="0"/>
              <a:t> function and max pool function. Then we use 3 linear function compress the output into 10. </a:t>
            </a:r>
            <a:endParaRPr lang="zh-CN" altLang="en-US" dirty="0"/>
          </a:p>
        </p:txBody>
      </p:sp>
      <p:sp>
        <p:nvSpPr>
          <p:cNvPr id="4" name="灯片编号占位符 3"/>
          <p:cNvSpPr>
            <a:spLocks noGrp="1"/>
          </p:cNvSpPr>
          <p:nvPr>
            <p:ph type="sldNum" sz="quarter" idx="5"/>
          </p:nvPr>
        </p:nvSpPr>
        <p:spPr/>
        <p:txBody>
          <a:bodyPr/>
          <a:lstStyle/>
          <a:p>
            <a:fld id="{F1A348C4-399A-4AC7-8D06-CB36F6BA4CB2}" type="slidenum">
              <a:rPr lang="zh-CN" altLang="en-US" smtClean="0"/>
              <a:t>6</a:t>
            </a:fld>
            <a:endParaRPr lang="zh-CN" altLang="en-US"/>
          </a:p>
        </p:txBody>
      </p:sp>
    </p:spTree>
    <p:extLst>
      <p:ext uri="{BB962C8B-B14F-4D97-AF65-F5344CB8AC3E}">
        <p14:creationId xmlns:p14="http://schemas.microsoft.com/office/powerpoint/2010/main" val="71201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use a Classification Cross-Entropy loss and SGD with momentum. The learning rate here is 0.1. Here we set the epoch as 30, in other word, we will use the whole trainset 30 times. Here is the result for training loss. </a:t>
            </a:r>
            <a:endParaRPr lang="zh-CN" altLang="en-US" dirty="0"/>
          </a:p>
        </p:txBody>
      </p:sp>
      <p:sp>
        <p:nvSpPr>
          <p:cNvPr id="4" name="灯片编号占位符 3"/>
          <p:cNvSpPr>
            <a:spLocks noGrp="1"/>
          </p:cNvSpPr>
          <p:nvPr>
            <p:ph type="sldNum" sz="quarter" idx="5"/>
          </p:nvPr>
        </p:nvSpPr>
        <p:spPr/>
        <p:txBody>
          <a:bodyPr/>
          <a:lstStyle/>
          <a:p>
            <a:fld id="{F1A348C4-399A-4AC7-8D06-CB36F6BA4CB2}" type="slidenum">
              <a:rPr lang="zh-CN" altLang="en-US" smtClean="0"/>
              <a:t>7</a:t>
            </a:fld>
            <a:endParaRPr lang="zh-CN" altLang="en-US"/>
          </a:p>
        </p:txBody>
      </p:sp>
    </p:spTree>
    <p:extLst>
      <p:ext uri="{BB962C8B-B14F-4D97-AF65-F5344CB8AC3E}">
        <p14:creationId xmlns:p14="http://schemas.microsoft.com/office/powerpoint/2010/main" val="248805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the epoch increasing, the loss becomes lower.  It shows that the fully connected network with 5 layers has a faster rate of convergence. And the final loss is also lower than the net work with 3 layers. </a:t>
            </a:r>
            <a:endParaRPr lang="zh-CN" altLang="en-US" dirty="0"/>
          </a:p>
        </p:txBody>
      </p:sp>
      <p:sp>
        <p:nvSpPr>
          <p:cNvPr id="4" name="灯片编号占位符 3"/>
          <p:cNvSpPr>
            <a:spLocks noGrp="1"/>
          </p:cNvSpPr>
          <p:nvPr>
            <p:ph type="sldNum" sz="quarter" idx="5"/>
          </p:nvPr>
        </p:nvSpPr>
        <p:spPr/>
        <p:txBody>
          <a:bodyPr/>
          <a:lstStyle/>
          <a:p>
            <a:fld id="{F1A348C4-399A-4AC7-8D06-CB36F6BA4CB2}" type="slidenum">
              <a:rPr lang="zh-CN" altLang="en-US" smtClean="0"/>
              <a:t>8</a:t>
            </a:fld>
            <a:endParaRPr lang="zh-CN" altLang="en-US"/>
          </a:p>
        </p:txBody>
      </p:sp>
    </p:spTree>
    <p:extLst>
      <p:ext uri="{BB962C8B-B14F-4D97-AF65-F5344CB8AC3E}">
        <p14:creationId xmlns:p14="http://schemas.microsoft.com/office/powerpoint/2010/main" val="3358645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CNN has lower loss in the first. And the final loss is also very low.</a:t>
            </a:r>
            <a:endParaRPr lang="zh-CN" altLang="en-US" dirty="0"/>
          </a:p>
        </p:txBody>
      </p:sp>
      <p:sp>
        <p:nvSpPr>
          <p:cNvPr id="4" name="灯片编号占位符 3"/>
          <p:cNvSpPr>
            <a:spLocks noGrp="1"/>
          </p:cNvSpPr>
          <p:nvPr>
            <p:ph type="sldNum" sz="quarter" idx="5"/>
          </p:nvPr>
        </p:nvSpPr>
        <p:spPr/>
        <p:txBody>
          <a:bodyPr/>
          <a:lstStyle/>
          <a:p>
            <a:fld id="{F1A348C4-399A-4AC7-8D06-CB36F6BA4CB2}" type="slidenum">
              <a:rPr lang="zh-CN" altLang="en-US" smtClean="0"/>
              <a:t>9</a:t>
            </a:fld>
            <a:endParaRPr lang="zh-CN" altLang="en-US"/>
          </a:p>
        </p:txBody>
      </p:sp>
    </p:spTree>
    <p:extLst>
      <p:ext uri="{BB962C8B-B14F-4D97-AF65-F5344CB8AC3E}">
        <p14:creationId xmlns:p14="http://schemas.microsoft.com/office/powerpoint/2010/main" val="3646021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9AC799F-8AC1-4497-82B9-C80B658AB39A}" type="datetimeFigureOut">
              <a:rPr lang="zh-CN" altLang="en-US" smtClean="0"/>
              <a:t>2022/3/22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9873C9-ED0E-4398-9892-127F94DD6340}" type="slidenum">
              <a:rPr lang="zh-CN" altLang="en-US" smtClean="0"/>
              <a:t>‹#›</a:t>
            </a:fld>
            <a:endParaRPr lang="zh-CN" altLang="en-US"/>
          </a:p>
        </p:txBody>
      </p:sp>
    </p:spTree>
    <p:extLst>
      <p:ext uri="{BB962C8B-B14F-4D97-AF65-F5344CB8AC3E}">
        <p14:creationId xmlns:p14="http://schemas.microsoft.com/office/powerpoint/2010/main" val="100241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AC799F-8AC1-4497-82B9-C80B658AB39A}" type="datetimeFigureOut">
              <a:rPr lang="zh-CN" altLang="en-US" smtClean="0"/>
              <a:t>2022/3/22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9873C9-ED0E-4398-9892-127F94DD6340}" type="slidenum">
              <a:rPr lang="zh-CN" altLang="en-US" smtClean="0"/>
              <a:t>‹#›</a:t>
            </a:fld>
            <a:endParaRPr lang="zh-CN" altLang="en-US"/>
          </a:p>
        </p:txBody>
      </p:sp>
    </p:spTree>
    <p:extLst>
      <p:ext uri="{BB962C8B-B14F-4D97-AF65-F5344CB8AC3E}">
        <p14:creationId xmlns:p14="http://schemas.microsoft.com/office/powerpoint/2010/main" val="78646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9AC799F-8AC1-4497-82B9-C80B658AB39A}" type="datetimeFigureOut">
              <a:rPr lang="zh-CN" altLang="en-US" smtClean="0"/>
              <a:t>2022/3/22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9873C9-ED0E-4398-9892-127F94DD6340}" type="slidenum">
              <a:rPr lang="zh-CN" altLang="en-US" smtClean="0"/>
              <a:t>‹#›</a:t>
            </a:fld>
            <a:endParaRPr lang="zh-CN" altLang="en-US"/>
          </a:p>
        </p:txBody>
      </p:sp>
    </p:spTree>
    <p:extLst>
      <p:ext uri="{BB962C8B-B14F-4D97-AF65-F5344CB8AC3E}">
        <p14:creationId xmlns:p14="http://schemas.microsoft.com/office/powerpoint/2010/main" val="2221793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9AC799F-8AC1-4497-82B9-C80B658AB39A}" type="datetimeFigureOut">
              <a:rPr lang="zh-CN" altLang="en-US" smtClean="0"/>
              <a:t>2022/3/22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9873C9-ED0E-4398-9892-127F94DD6340}"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68334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9AC799F-8AC1-4497-82B9-C80B658AB39A}" type="datetimeFigureOut">
              <a:rPr lang="zh-CN" altLang="en-US" smtClean="0"/>
              <a:t>2022/3/22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9873C9-ED0E-4398-9892-127F94DD6340}" type="slidenum">
              <a:rPr lang="zh-CN" altLang="en-US" smtClean="0"/>
              <a:t>‹#›</a:t>
            </a:fld>
            <a:endParaRPr lang="zh-CN" altLang="en-US"/>
          </a:p>
        </p:txBody>
      </p:sp>
    </p:spTree>
    <p:extLst>
      <p:ext uri="{BB962C8B-B14F-4D97-AF65-F5344CB8AC3E}">
        <p14:creationId xmlns:p14="http://schemas.microsoft.com/office/powerpoint/2010/main" val="1835128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AC799F-8AC1-4497-82B9-C80B658AB39A}" type="datetimeFigureOut">
              <a:rPr lang="zh-CN" altLang="en-US" smtClean="0"/>
              <a:t>2022/3/22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9873C9-ED0E-4398-9892-127F94DD6340}" type="slidenum">
              <a:rPr lang="zh-CN" altLang="en-US" smtClean="0"/>
              <a:t>‹#›</a:t>
            </a:fld>
            <a:endParaRPr lang="zh-CN" altLang="en-US"/>
          </a:p>
        </p:txBody>
      </p:sp>
    </p:spTree>
    <p:extLst>
      <p:ext uri="{BB962C8B-B14F-4D97-AF65-F5344CB8AC3E}">
        <p14:creationId xmlns:p14="http://schemas.microsoft.com/office/powerpoint/2010/main" val="1253152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AC799F-8AC1-4497-82B9-C80B658AB39A}" type="datetimeFigureOut">
              <a:rPr lang="zh-CN" altLang="en-US" smtClean="0"/>
              <a:t>2022/3/22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9873C9-ED0E-4398-9892-127F94DD6340}" type="slidenum">
              <a:rPr lang="zh-CN" altLang="en-US" smtClean="0"/>
              <a:t>‹#›</a:t>
            </a:fld>
            <a:endParaRPr lang="zh-CN" altLang="en-US"/>
          </a:p>
        </p:txBody>
      </p:sp>
    </p:spTree>
    <p:extLst>
      <p:ext uri="{BB962C8B-B14F-4D97-AF65-F5344CB8AC3E}">
        <p14:creationId xmlns:p14="http://schemas.microsoft.com/office/powerpoint/2010/main" val="115996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9AC799F-8AC1-4497-82B9-C80B658AB39A}" type="datetimeFigureOut">
              <a:rPr lang="zh-CN" altLang="en-US" smtClean="0"/>
              <a:t>2022/3/22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9873C9-ED0E-4398-9892-127F94DD6340}" type="slidenum">
              <a:rPr lang="zh-CN" altLang="en-US" smtClean="0"/>
              <a:t>‹#›</a:t>
            </a:fld>
            <a:endParaRPr lang="zh-CN" altLang="en-US"/>
          </a:p>
        </p:txBody>
      </p:sp>
    </p:spTree>
    <p:extLst>
      <p:ext uri="{BB962C8B-B14F-4D97-AF65-F5344CB8AC3E}">
        <p14:creationId xmlns:p14="http://schemas.microsoft.com/office/powerpoint/2010/main" val="2545649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9AC799F-8AC1-4497-82B9-C80B658AB39A}" type="datetimeFigureOut">
              <a:rPr lang="zh-CN" altLang="en-US" smtClean="0"/>
              <a:t>2022/3/22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9873C9-ED0E-4398-9892-127F94DD6340}" type="slidenum">
              <a:rPr lang="zh-CN" altLang="en-US" smtClean="0"/>
              <a:t>‹#›</a:t>
            </a:fld>
            <a:endParaRPr lang="zh-CN" altLang="en-US"/>
          </a:p>
        </p:txBody>
      </p:sp>
    </p:spTree>
    <p:extLst>
      <p:ext uri="{BB962C8B-B14F-4D97-AF65-F5344CB8AC3E}">
        <p14:creationId xmlns:p14="http://schemas.microsoft.com/office/powerpoint/2010/main" val="244929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59AC799F-8AC1-4497-82B9-C80B658AB39A}" type="datetimeFigureOut">
              <a:rPr lang="zh-CN" altLang="en-US" smtClean="0"/>
              <a:t>2022/3/22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9873C9-ED0E-4398-9892-127F94DD6340}" type="slidenum">
              <a:rPr lang="zh-CN" altLang="en-US" smtClean="0"/>
              <a:t>‹#›</a:t>
            </a:fld>
            <a:endParaRPr lang="zh-CN" altLang="en-US"/>
          </a:p>
        </p:txBody>
      </p:sp>
    </p:spTree>
    <p:extLst>
      <p:ext uri="{BB962C8B-B14F-4D97-AF65-F5344CB8AC3E}">
        <p14:creationId xmlns:p14="http://schemas.microsoft.com/office/powerpoint/2010/main" val="2507783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9AC799F-8AC1-4497-82B9-C80B658AB39A}" type="datetimeFigureOut">
              <a:rPr lang="zh-CN" altLang="en-US" smtClean="0"/>
              <a:t>2022/3/22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9873C9-ED0E-4398-9892-127F94DD6340}" type="slidenum">
              <a:rPr lang="zh-CN" altLang="en-US" smtClean="0"/>
              <a:t>‹#›</a:t>
            </a:fld>
            <a:endParaRPr lang="zh-CN" altLang="en-US"/>
          </a:p>
        </p:txBody>
      </p:sp>
    </p:spTree>
    <p:extLst>
      <p:ext uri="{BB962C8B-B14F-4D97-AF65-F5344CB8AC3E}">
        <p14:creationId xmlns:p14="http://schemas.microsoft.com/office/powerpoint/2010/main" val="145923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9AC799F-8AC1-4497-82B9-C80B658AB39A}" type="datetimeFigureOut">
              <a:rPr lang="zh-CN" altLang="en-US" smtClean="0"/>
              <a:t>2022/3/22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9873C9-ED0E-4398-9892-127F94DD6340}" type="slidenum">
              <a:rPr lang="zh-CN" altLang="en-US" smtClean="0"/>
              <a:t>‹#›</a:t>
            </a:fld>
            <a:endParaRPr lang="zh-CN" altLang="en-US"/>
          </a:p>
        </p:txBody>
      </p:sp>
    </p:spTree>
    <p:extLst>
      <p:ext uri="{BB962C8B-B14F-4D97-AF65-F5344CB8AC3E}">
        <p14:creationId xmlns:p14="http://schemas.microsoft.com/office/powerpoint/2010/main" val="379344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9AC799F-8AC1-4497-82B9-C80B658AB39A}" type="datetimeFigureOut">
              <a:rPr lang="zh-CN" altLang="en-US" smtClean="0"/>
              <a:t>2022/3/22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29873C9-ED0E-4398-9892-127F94DD6340}" type="slidenum">
              <a:rPr lang="zh-CN" altLang="en-US" smtClean="0"/>
              <a:t>‹#›</a:t>
            </a:fld>
            <a:endParaRPr lang="zh-CN" altLang="en-US"/>
          </a:p>
        </p:txBody>
      </p:sp>
    </p:spTree>
    <p:extLst>
      <p:ext uri="{BB962C8B-B14F-4D97-AF65-F5344CB8AC3E}">
        <p14:creationId xmlns:p14="http://schemas.microsoft.com/office/powerpoint/2010/main" val="336087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59AC799F-8AC1-4497-82B9-C80B658AB39A}" type="datetimeFigureOut">
              <a:rPr lang="zh-CN" altLang="en-US" smtClean="0"/>
              <a:t>2022/3/22</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029873C9-ED0E-4398-9892-127F94DD6340}" type="slidenum">
              <a:rPr lang="zh-CN" altLang="en-US" smtClean="0"/>
              <a:t>‹#›</a:t>
            </a:fld>
            <a:endParaRPr lang="zh-CN" altLang="en-US"/>
          </a:p>
        </p:txBody>
      </p:sp>
    </p:spTree>
    <p:extLst>
      <p:ext uri="{BB962C8B-B14F-4D97-AF65-F5344CB8AC3E}">
        <p14:creationId xmlns:p14="http://schemas.microsoft.com/office/powerpoint/2010/main" val="363988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9AC799F-8AC1-4497-82B9-C80B658AB39A}" type="datetimeFigureOut">
              <a:rPr lang="zh-CN" altLang="en-US" smtClean="0"/>
              <a:t>2022/3/22</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029873C9-ED0E-4398-9892-127F94DD6340}" type="slidenum">
              <a:rPr lang="zh-CN" altLang="en-US" smtClean="0"/>
              <a:t>‹#›</a:t>
            </a:fld>
            <a:endParaRPr lang="zh-CN" altLang="en-US"/>
          </a:p>
        </p:txBody>
      </p:sp>
    </p:spTree>
    <p:extLst>
      <p:ext uri="{BB962C8B-B14F-4D97-AF65-F5344CB8AC3E}">
        <p14:creationId xmlns:p14="http://schemas.microsoft.com/office/powerpoint/2010/main" val="361856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59AC799F-8AC1-4497-82B9-C80B658AB39A}" type="datetimeFigureOut">
              <a:rPr lang="zh-CN" altLang="en-US" smtClean="0"/>
              <a:t>2022/3/22</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029873C9-ED0E-4398-9892-127F94DD6340}" type="slidenum">
              <a:rPr lang="zh-CN" altLang="en-US" smtClean="0"/>
              <a:t>‹#›</a:t>
            </a:fld>
            <a:endParaRPr lang="zh-CN" altLang="en-US"/>
          </a:p>
        </p:txBody>
      </p:sp>
    </p:spTree>
    <p:extLst>
      <p:ext uri="{BB962C8B-B14F-4D97-AF65-F5344CB8AC3E}">
        <p14:creationId xmlns:p14="http://schemas.microsoft.com/office/powerpoint/2010/main" val="1879089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AC799F-8AC1-4497-82B9-C80B658AB39A}" type="datetimeFigureOut">
              <a:rPr lang="zh-CN" altLang="en-US" smtClean="0"/>
              <a:t>2022/3/22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9873C9-ED0E-4398-9892-127F94DD6340}" type="slidenum">
              <a:rPr lang="zh-CN" altLang="en-US" smtClean="0"/>
              <a:t>‹#›</a:t>
            </a:fld>
            <a:endParaRPr lang="zh-CN" altLang="en-US"/>
          </a:p>
        </p:txBody>
      </p:sp>
    </p:spTree>
    <p:extLst>
      <p:ext uri="{BB962C8B-B14F-4D97-AF65-F5344CB8AC3E}">
        <p14:creationId xmlns:p14="http://schemas.microsoft.com/office/powerpoint/2010/main" val="2279592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9AC799F-8AC1-4497-82B9-C80B658AB39A}" type="datetimeFigureOut">
              <a:rPr lang="zh-CN" altLang="en-US" smtClean="0"/>
              <a:t>2022/3/22</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29873C9-ED0E-4398-9892-127F94DD6340}" type="slidenum">
              <a:rPr lang="zh-CN" altLang="en-US" smtClean="0"/>
              <a:t>‹#›</a:t>
            </a:fld>
            <a:endParaRPr lang="zh-CN" altLang="en-US"/>
          </a:p>
        </p:txBody>
      </p:sp>
    </p:spTree>
    <p:extLst>
      <p:ext uri="{BB962C8B-B14F-4D97-AF65-F5344CB8AC3E}">
        <p14:creationId xmlns:p14="http://schemas.microsoft.com/office/powerpoint/2010/main" val="2189080430"/>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urononyan/My6103Work/blob/main/Midterm6289/Midterm_Nie_Yi.ipynb"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jp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3C37D-3590-4E25-A2D3-EA1077EC81ED}"/>
              </a:ext>
            </a:extLst>
          </p:cNvPr>
          <p:cNvSpPr>
            <a:spLocks noGrp="1"/>
          </p:cNvSpPr>
          <p:nvPr>
            <p:ph type="ctrTitle"/>
          </p:nvPr>
        </p:nvSpPr>
        <p:spPr/>
        <p:txBody>
          <a:bodyPr/>
          <a:lstStyle/>
          <a:p>
            <a:r>
              <a:rPr lang="en-US" altLang="zh-CN" dirty="0"/>
              <a:t>Clothes Classification</a:t>
            </a:r>
            <a:br>
              <a:rPr lang="en-US" altLang="zh-CN" dirty="0"/>
            </a:br>
            <a:r>
              <a:rPr lang="en-US" altLang="zh-CN" dirty="0"/>
              <a:t>                      </a:t>
            </a:r>
            <a:r>
              <a:rPr lang="en-US" altLang="zh-CN" sz="3200" dirty="0"/>
              <a:t>Based on CNN</a:t>
            </a:r>
            <a:endParaRPr lang="zh-CN" altLang="en-US" sz="3200" dirty="0"/>
          </a:p>
        </p:txBody>
      </p:sp>
      <p:sp>
        <p:nvSpPr>
          <p:cNvPr id="3" name="副标题 2">
            <a:extLst>
              <a:ext uri="{FF2B5EF4-FFF2-40B4-BE49-F238E27FC236}">
                <a16:creationId xmlns:a16="http://schemas.microsoft.com/office/drawing/2014/main" id="{DEEF1907-186D-4111-9F5E-6583D9807BA4}"/>
              </a:ext>
            </a:extLst>
          </p:cNvPr>
          <p:cNvSpPr>
            <a:spLocks noGrp="1"/>
          </p:cNvSpPr>
          <p:nvPr>
            <p:ph type="subTitle" idx="1"/>
          </p:nvPr>
        </p:nvSpPr>
        <p:spPr>
          <a:xfrm>
            <a:off x="1154955" y="4777381"/>
            <a:ext cx="8825658" cy="861420"/>
          </a:xfrm>
        </p:spPr>
        <p:txBody>
          <a:bodyPr/>
          <a:lstStyle/>
          <a:p>
            <a:r>
              <a:rPr lang="en-US" altLang="zh-CN" dirty="0"/>
              <a:t>                                                                             Nie Yi</a:t>
            </a:r>
          </a:p>
          <a:p>
            <a:r>
              <a:rPr lang="en-US" altLang="zh-CN" dirty="0"/>
              <a:t>                                                                             STAT.</a:t>
            </a:r>
            <a:r>
              <a:rPr lang="zh-CN" altLang="en-US" dirty="0"/>
              <a:t> </a:t>
            </a:r>
            <a:r>
              <a:rPr lang="en-US" altLang="zh-CN" dirty="0"/>
              <a:t>6289</a:t>
            </a:r>
            <a:r>
              <a:rPr lang="zh-CN" altLang="en-US" dirty="0"/>
              <a:t> </a:t>
            </a:r>
            <a:r>
              <a:rPr lang="en-US" altLang="zh-CN" dirty="0"/>
              <a:t>Midterm</a:t>
            </a:r>
            <a:endParaRPr lang="zh-CN" altLang="en-US" dirty="0"/>
          </a:p>
        </p:txBody>
      </p:sp>
      <p:sp>
        <p:nvSpPr>
          <p:cNvPr id="4" name="文本框 3">
            <a:extLst>
              <a:ext uri="{FF2B5EF4-FFF2-40B4-BE49-F238E27FC236}">
                <a16:creationId xmlns:a16="http://schemas.microsoft.com/office/drawing/2014/main" id="{08089C2A-E87E-4F00-B98D-49FABF173DE8}"/>
              </a:ext>
            </a:extLst>
          </p:cNvPr>
          <p:cNvSpPr txBox="1"/>
          <p:nvPr/>
        </p:nvSpPr>
        <p:spPr>
          <a:xfrm>
            <a:off x="817952" y="5797485"/>
            <a:ext cx="10556095" cy="369332"/>
          </a:xfrm>
          <a:prstGeom prst="rect">
            <a:avLst/>
          </a:prstGeom>
          <a:noFill/>
        </p:spPr>
        <p:txBody>
          <a:bodyPr wrap="none" rtlCol="0">
            <a:spAutoFit/>
          </a:bodyPr>
          <a:lstStyle/>
          <a:p>
            <a:r>
              <a:rPr lang="en-US" altLang="zh-CN" dirty="0">
                <a:hlinkClick r:id="rId3"/>
              </a:rPr>
              <a:t>https://github.com/kurononyan/My6103Work/blob/main/Midterm6289/Midterm_Nie_Yi.ipynb</a:t>
            </a:r>
            <a:endParaRPr lang="zh-CN" altLang="en-US" dirty="0"/>
          </a:p>
        </p:txBody>
      </p:sp>
    </p:spTree>
    <p:extLst>
      <p:ext uri="{BB962C8B-B14F-4D97-AF65-F5344CB8AC3E}">
        <p14:creationId xmlns:p14="http://schemas.microsoft.com/office/powerpoint/2010/main" val="658271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4FEB6-0597-4C91-B5F9-B318F1FF5A59}"/>
              </a:ext>
            </a:extLst>
          </p:cNvPr>
          <p:cNvSpPr>
            <a:spLocks noGrp="1"/>
          </p:cNvSpPr>
          <p:nvPr>
            <p:ph type="title"/>
          </p:nvPr>
        </p:nvSpPr>
        <p:spPr/>
        <p:txBody>
          <a:bodyPr/>
          <a:lstStyle/>
          <a:p>
            <a:r>
              <a:rPr lang="en-US" altLang="zh-CN" dirty="0"/>
              <a:t>Prediction Accuracy on </a:t>
            </a:r>
            <a:r>
              <a:rPr lang="en-US" altLang="zh-CN" dirty="0" err="1"/>
              <a:t>Testset</a:t>
            </a:r>
            <a:r>
              <a:rPr lang="en-US" altLang="zh-CN" dirty="0"/>
              <a:t> </a:t>
            </a:r>
            <a:endParaRPr lang="zh-CN" altLang="en-US" dirty="0"/>
          </a:p>
        </p:txBody>
      </p:sp>
      <p:sp>
        <p:nvSpPr>
          <p:cNvPr id="3" name="内容占位符 2">
            <a:extLst>
              <a:ext uri="{FF2B5EF4-FFF2-40B4-BE49-F238E27FC236}">
                <a16:creationId xmlns:a16="http://schemas.microsoft.com/office/drawing/2014/main" id="{89A653DD-2570-4853-8F68-8F90B88A8224}"/>
              </a:ext>
            </a:extLst>
          </p:cNvPr>
          <p:cNvSpPr>
            <a:spLocks noGrp="1"/>
          </p:cNvSpPr>
          <p:nvPr>
            <p:ph idx="1"/>
          </p:nvPr>
        </p:nvSpPr>
        <p:spPr>
          <a:xfrm>
            <a:off x="371301" y="1704792"/>
            <a:ext cx="4762028" cy="1063149"/>
          </a:xfrm>
        </p:spPr>
        <p:txBody>
          <a:bodyPr/>
          <a:lstStyle/>
          <a:p>
            <a:r>
              <a:rPr lang="en-US" altLang="zh-CN" dirty="0"/>
              <a:t>Fully connected neural network</a:t>
            </a:r>
          </a:p>
          <a:p>
            <a:pPr marL="0" indent="0">
              <a:buNone/>
            </a:pPr>
            <a:r>
              <a:rPr lang="en-US" altLang="zh-CN" dirty="0"/>
              <a:t>                              </a:t>
            </a:r>
            <a:r>
              <a:rPr lang="zh-CN" altLang="en-US" dirty="0"/>
              <a:t>（</a:t>
            </a:r>
            <a:r>
              <a:rPr lang="en-US" altLang="zh-CN" dirty="0"/>
              <a:t>Linear layers = 5</a:t>
            </a:r>
            <a:r>
              <a:rPr lang="zh-CN" altLang="en-US" dirty="0"/>
              <a:t>）</a:t>
            </a:r>
          </a:p>
          <a:p>
            <a:endParaRPr lang="zh-CN" altLang="en-US" dirty="0"/>
          </a:p>
        </p:txBody>
      </p:sp>
      <p:sp>
        <p:nvSpPr>
          <p:cNvPr id="8" name="内容占位符 2">
            <a:extLst>
              <a:ext uri="{FF2B5EF4-FFF2-40B4-BE49-F238E27FC236}">
                <a16:creationId xmlns:a16="http://schemas.microsoft.com/office/drawing/2014/main" id="{3269E3DC-4900-4000-B948-82C6C413F2E9}"/>
              </a:ext>
            </a:extLst>
          </p:cNvPr>
          <p:cNvSpPr txBox="1">
            <a:spLocks/>
          </p:cNvSpPr>
          <p:nvPr/>
        </p:nvSpPr>
        <p:spPr>
          <a:xfrm>
            <a:off x="5978505" y="1695207"/>
            <a:ext cx="4762028" cy="10631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zh-CN" dirty="0"/>
              <a:t>Fully connected neural network</a:t>
            </a:r>
          </a:p>
          <a:p>
            <a:pPr marL="0" indent="0">
              <a:buFont typeface="Wingdings 3" charset="2"/>
              <a:buNone/>
            </a:pPr>
            <a:r>
              <a:rPr lang="en-US" altLang="zh-CN" dirty="0"/>
              <a:t>                              </a:t>
            </a:r>
            <a:r>
              <a:rPr lang="zh-CN" altLang="en-US" dirty="0"/>
              <a:t>（</a:t>
            </a:r>
            <a:r>
              <a:rPr lang="en-US" altLang="zh-CN" dirty="0"/>
              <a:t>Linear layers = 3</a:t>
            </a:r>
            <a:r>
              <a:rPr lang="zh-CN" altLang="en-US" dirty="0"/>
              <a:t>）</a:t>
            </a:r>
          </a:p>
          <a:p>
            <a:endParaRPr lang="zh-CN" altLang="en-US" dirty="0"/>
          </a:p>
        </p:txBody>
      </p:sp>
      <p:pic>
        <p:nvPicPr>
          <p:cNvPr id="6" name="图片 5">
            <a:extLst>
              <a:ext uri="{FF2B5EF4-FFF2-40B4-BE49-F238E27FC236}">
                <a16:creationId xmlns:a16="http://schemas.microsoft.com/office/drawing/2014/main" id="{0D9FAE5F-2CFF-4A6A-BBE9-4E12E8857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894" y="3095737"/>
            <a:ext cx="4145639" cy="2339543"/>
          </a:xfrm>
          <a:prstGeom prst="rect">
            <a:avLst/>
          </a:prstGeom>
        </p:spPr>
      </p:pic>
      <p:pic>
        <p:nvPicPr>
          <p:cNvPr id="10" name="图片 9">
            <a:extLst>
              <a:ext uri="{FF2B5EF4-FFF2-40B4-BE49-F238E27FC236}">
                <a16:creationId xmlns:a16="http://schemas.microsoft.com/office/drawing/2014/main" id="{7D3C5948-DFF8-4962-81D5-AA887D5670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761" y="3095736"/>
            <a:ext cx="4250170" cy="2339543"/>
          </a:xfrm>
          <a:prstGeom prst="rect">
            <a:avLst/>
          </a:prstGeom>
        </p:spPr>
      </p:pic>
    </p:spTree>
    <p:extLst>
      <p:ext uri="{BB962C8B-B14F-4D97-AF65-F5344CB8AC3E}">
        <p14:creationId xmlns:p14="http://schemas.microsoft.com/office/powerpoint/2010/main" val="2329114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4FEB6-0597-4C91-B5F9-B318F1FF5A59}"/>
              </a:ext>
            </a:extLst>
          </p:cNvPr>
          <p:cNvSpPr>
            <a:spLocks noGrp="1"/>
          </p:cNvSpPr>
          <p:nvPr>
            <p:ph type="title"/>
          </p:nvPr>
        </p:nvSpPr>
        <p:spPr/>
        <p:txBody>
          <a:bodyPr/>
          <a:lstStyle/>
          <a:p>
            <a:r>
              <a:rPr lang="en-US" altLang="zh-CN" dirty="0"/>
              <a:t>Prediction Accuracy on </a:t>
            </a:r>
            <a:r>
              <a:rPr lang="en-US" altLang="zh-CN" dirty="0" err="1"/>
              <a:t>Testset</a:t>
            </a:r>
            <a:r>
              <a:rPr lang="en-US" altLang="zh-CN" dirty="0"/>
              <a:t> </a:t>
            </a:r>
            <a:endParaRPr lang="zh-CN" altLang="en-US" dirty="0"/>
          </a:p>
        </p:txBody>
      </p:sp>
      <p:sp>
        <p:nvSpPr>
          <p:cNvPr id="3" name="内容占位符 2">
            <a:extLst>
              <a:ext uri="{FF2B5EF4-FFF2-40B4-BE49-F238E27FC236}">
                <a16:creationId xmlns:a16="http://schemas.microsoft.com/office/drawing/2014/main" id="{89A653DD-2570-4853-8F68-8F90B88A8224}"/>
              </a:ext>
            </a:extLst>
          </p:cNvPr>
          <p:cNvSpPr>
            <a:spLocks noGrp="1"/>
          </p:cNvSpPr>
          <p:nvPr>
            <p:ph idx="1"/>
          </p:nvPr>
        </p:nvSpPr>
        <p:spPr>
          <a:xfrm>
            <a:off x="729518" y="1704792"/>
            <a:ext cx="4762028" cy="463373"/>
          </a:xfrm>
        </p:spPr>
        <p:txBody>
          <a:bodyPr/>
          <a:lstStyle/>
          <a:p>
            <a:r>
              <a:rPr lang="en-US" altLang="zh-CN" dirty="0"/>
              <a:t>Convolutional neural network</a:t>
            </a:r>
            <a:endParaRPr lang="zh-CN" altLang="en-US" dirty="0"/>
          </a:p>
        </p:txBody>
      </p:sp>
      <p:sp>
        <p:nvSpPr>
          <p:cNvPr id="8" name="内容占位符 2">
            <a:extLst>
              <a:ext uri="{FF2B5EF4-FFF2-40B4-BE49-F238E27FC236}">
                <a16:creationId xmlns:a16="http://schemas.microsoft.com/office/drawing/2014/main" id="{3269E3DC-4900-4000-B948-82C6C413F2E9}"/>
              </a:ext>
            </a:extLst>
          </p:cNvPr>
          <p:cNvSpPr txBox="1">
            <a:spLocks/>
          </p:cNvSpPr>
          <p:nvPr/>
        </p:nvSpPr>
        <p:spPr>
          <a:xfrm>
            <a:off x="6336722" y="1695207"/>
            <a:ext cx="4762028" cy="10631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zh-CN" dirty="0"/>
              <a:t>Plot the accuracy</a:t>
            </a:r>
            <a:endParaRPr lang="zh-CN" altLang="en-US" dirty="0"/>
          </a:p>
        </p:txBody>
      </p:sp>
      <p:pic>
        <p:nvPicPr>
          <p:cNvPr id="13" name="图片 12">
            <a:extLst>
              <a:ext uri="{FF2B5EF4-FFF2-40B4-BE49-F238E27FC236}">
                <a16:creationId xmlns:a16="http://schemas.microsoft.com/office/drawing/2014/main" id="{902C7BD0-4C34-42B8-A3A5-0E9DB04BB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654" y="2226781"/>
            <a:ext cx="5186373" cy="3457582"/>
          </a:xfrm>
          <a:prstGeom prst="rect">
            <a:avLst/>
          </a:prstGeom>
        </p:spPr>
      </p:pic>
      <p:pic>
        <p:nvPicPr>
          <p:cNvPr id="5" name="图片 4">
            <a:extLst>
              <a:ext uri="{FF2B5EF4-FFF2-40B4-BE49-F238E27FC236}">
                <a16:creationId xmlns:a16="http://schemas.microsoft.com/office/drawing/2014/main" id="{1553F1B5-B7D0-4AE0-98AA-7B2A8F4567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199" y="2749319"/>
            <a:ext cx="4301273" cy="2403889"/>
          </a:xfrm>
          <a:prstGeom prst="rect">
            <a:avLst/>
          </a:prstGeom>
        </p:spPr>
      </p:pic>
      <p:sp>
        <p:nvSpPr>
          <p:cNvPr id="4" name="文本框 3">
            <a:extLst>
              <a:ext uri="{FF2B5EF4-FFF2-40B4-BE49-F238E27FC236}">
                <a16:creationId xmlns:a16="http://schemas.microsoft.com/office/drawing/2014/main" id="{A3C9F539-D9D1-414E-AB82-B8C55C0F5A28}"/>
              </a:ext>
            </a:extLst>
          </p:cNvPr>
          <p:cNvSpPr txBox="1"/>
          <p:nvPr/>
        </p:nvSpPr>
        <p:spPr>
          <a:xfrm>
            <a:off x="1047199" y="5567409"/>
            <a:ext cx="8601298" cy="646331"/>
          </a:xfrm>
          <a:prstGeom prst="rect">
            <a:avLst/>
          </a:prstGeom>
          <a:noFill/>
        </p:spPr>
        <p:txBody>
          <a:bodyPr wrap="square" rtlCol="0">
            <a:spAutoFit/>
          </a:bodyPr>
          <a:lstStyle/>
          <a:p>
            <a:r>
              <a:rPr lang="en-US" altLang="zh-CN" dirty="0"/>
              <a:t>The CNN has the best accuracy. </a:t>
            </a:r>
          </a:p>
          <a:p>
            <a:r>
              <a:rPr lang="en-US" altLang="zh-CN" dirty="0"/>
              <a:t>The fully connected model with 5 layers is slightly worse than CNN. </a:t>
            </a:r>
            <a:endParaRPr lang="zh-CN" altLang="en-US" dirty="0"/>
          </a:p>
        </p:txBody>
      </p:sp>
    </p:spTree>
    <p:extLst>
      <p:ext uri="{BB962C8B-B14F-4D97-AF65-F5344CB8AC3E}">
        <p14:creationId xmlns:p14="http://schemas.microsoft.com/office/powerpoint/2010/main" val="82078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A6872-FF59-45B3-8168-0FA5B8FB8AE8}"/>
              </a:ext>
            </a:extLst>
          </p:cNvPr>
          <p:cNvSpPr>
            <a:spLocks noGrp="1"/>
          </p:cNvSpPr>
          <p:nvPr>
            <p:ph type="title"/>
          </p:nvPr>
        </p:nvSpPr>
        <p:spPr>
          <a:xfrm>
            <a:off x="646112" y="452718"/>
            <a:ext cx="9327448" cy="1400530"/>
          </a:xfrm>
        </p:spPr>
        <p:txBody>
          <a:bodyPr/>
          <a:lstStyle/>
          <a:p>
            <a:r>
              <a:rPr lang="en-US" altLang="zh-CN" dirty="0"/>
              <a:t>CNN prediction on Amazon Goods</a:t>
            </a:r>
            <a:endParaRPr lang="zh-CN" altLang="en-US" dirty="0"/>
          </a:p>
        </p:txBody>
      </p:sp>
      <p:sp>
        <p:nvSpPr>
          <p:cNvPr id="3" name="内容占位符 2">
            <a:extLst>
              <a:ext uri="{FF2B5EF4-FFF2-40B4-BE49-F238E27FC236}">
                <a16:creationId xmlns:a16="http://schemas.microsoft.com/office/drawing/2014/main" id="{85926A72-5428-4D23-9A69-024D3B046547}"/>
              </a:ext>
            </a:extLst>
          </p:cNvPr>
          <p:cNvSpPr>
            <a:spLocks noGrp="1"/>
          </p:cNvSpPr>
          <p:nvPr>
            <p:ph idx="1"/>
          </p:nvPr>
        </p:nvSpPr>
        <p:spPr>
          <a:xfrm>
            <a:off x="1150446" y="1440175"/>
            <a:ext cx="8946541" cy="4195481"/>
          </a:xfrm>
        </p:spPr>
        <p:txBody>
          <a:bodyPr/>
          <a:lstStyle/>
          <a:p>
            <a:r>
              <a:rPr lang="en-US" altLang="zh-CN" dirty="0"/>
              <a:t>Images of</a:t>
            </a:r>
            <a:r>
              <a:rPr lang="zh-CN" altLang="en-US" dirty="0"/>
              <a:t> </a:t>
            </a:r>
            <a:r>
              <a:rPr lang="en-US" altLang="zh-CN" dirty="0"/>
              <a:t>three Amazon goods are selected to be tested. </a:t>
            </a:r>
            <a:endParaRPr lang="zh-CN" altLang="en-US" dirty="0"/>
          </a:p>
        </p:txBody>
      </p:sp>
      <p:pic>
        <p:nvPicPr>
          <p:cNvPr id="5" name="图片 4">
            <a:extLst>
              <a:ext uri="{FF2B5EF4-FFF2-40B4-BE49-F238E27FC236}">
                <a16:creationId xmlns:a16="http://schemas.microsoft.com/office/drawing/2014/main" id="{0CA6F4C9-7040-4F28-A450-02F7CD812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446" y="2284592"/>
            <a:ext cx="2806733" cy="3035430"/>
          </a:xfrm>
          <a:prstGeom prst="rect">
            <a:avLst/>
          </a:prstGeom>
        </p:spPr>
      </p:pic>
      <p:pic>
        <p:nvPicPr>
          <p:cNvPr id="7" name="图片 6">
            <a:extLst>
              <a:ext uri="{FF2B5EF4-FFF2-40B4-BE49-F238E27FC236}">
                <a16:creationId xmlns:a16="http://schemas.microsoft.com/office/drawing/2014/main" id="{3FE72D0B-FB23-4AB5-BE01-FF4A24A71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5252" y="2284592"/>
            <a:ext cx="2212048" cy="3074337"/>
          </a:xfrm>
          <a:prstGeom prst="rect">
            <a:avLst/>
          </a:prstGeom>
        </p:spPr>
      </p:pic>
      <p:pic>
        <p:nvPicPr>
          <p:cNvPr id="9" name="图片 8">
            <a:extLst>
              <a:ext uri="{FF2B5EF4-FFF2-40B4-BE49-F238E27FC236}">
                <a16:creationId xmlns:a16="http://schemas.microsoft.com/office/drawing/2014/main" id="{52DBA123-2FB9-41DD-87F6-07C3E79C36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5373" y="2284592"/>
            <a:ext cx="2850029" cy="3074337"/>
          </a:xfrm>
          <a:prstGeom prst="rect">
            <a:avLst/>
          </a:prstGeom>
        </p:spPr>
      </p:pic>
      <p:sp>
        <p:nvSpPr>
          <p:cNvPr id="10" name="文本框 9">
            <a:extLst>
              <a:ext uri="{FF2B5EF4-FFF2-40B4-BE49-F238E27FC236}">
                <a16:creationId xmlns:a16="http://schemas.microsoft.com/office/drawing/2014/main" id="{C43B2E0A-D14C-406C-A6F6-AB2895931B06}"/>
              </a:ext>
            </a:extLst>
          </p:cNvPr>
          <p:cNvSpPr txBox="1"/>
          <p:nvPr/>
        </p:nvSpPr>
        <p:spPr>
          <a:xfrm>
            <a:off x="1771387" y="5697668"/>
            <a:ext cx="1564849" cy="369332"/>
          </a:xfrm>
          <a:prstGeom prst="rect">
            <a:avLst/>
          </a:prstGeom>
          <a:noFill/>
        </p:spPr>
        <p:txBody>
          <a:bodyPr wrap="square" rtlCol="0">
            <a:spAutoFit/>
          </a:bodyPr>
          <a:lstStyle/>
          <a:p>
            <a:r>
              <a:rPr lang="en-US" altLang="zh-CN" dirty="0"/>
              <a:t>T-Shirt/top</a:t>
            </a:r>
            <a:endParaRPr lang="zh-CN" altLang="en-US" dirty="0"/>
          </a:p>
        </p:txBody>
      </p:sp>
      <p:sp>
        <p:nvSpPr>
          <p:cNvPr id="11" name="文本框 10">
            <a:extLst>
              <a:ext uri="{FF2B5EF4-FFF2-40B4-BE49-F238E27FC236}">
                <a16:creationId xmlns:a16="http://schemas.microsoft.com/office/drawing/2014/main" id="{7F02F0B8-4650-4CFA-B3E3-BF7B6987215F}"/>
              </a:ext>
            </a:extLst>
          </p:cNvPr>
          <p:cNvSpPr txBox="1"/>
          <p:nvPr/>
        </p:nvSpPr>
        <p:spPr>
          <a:xfrm>
            <a:off x="4898851" y="5712660"/>
            <a:ext cx="1564849" cy="369332"/>
          </a:xfrm>
          <a:prstGeom prst="rect">
            <a:avLst/>
          </a:prstGeom>
          <a:noFill/>
        </p:spPr>
        <p:txBody>
          <a:bodyPr wrap="square" rtlCol="0">
            <a:spAutoFit/>
          </a:bodyPr>
          <a:lstStyle/>
          <a:p>
            <a:pPr algn="ctr"/>
            <a:r>
              <a:rPr lang="en-US" altLang="zh-CN" dirty="0"/>
              <a:t>Trouser</a:t>
            </a:r>
            <a:endParaRPr lang="zh-CN" altLang="en-US" dirty="0"/>
          </a:p>
        </p:txBody>
      </p:sp>
      <p:sp>
        <p:nvSpPr>
          <p:cNvPr id="12" name="文本框 11">
            <a:extLst>
              <a:ext uri="{FF2B5EF4-FFF2-40B4-BE49-F238E27FC236}">
                <a16:creationId xmlns:a16="http://schemas.microsoft.com/office/drawing/2014/main" id="{7B2F9590-273B-42E9-A817-22D189A29FEB}"/>
              </a:ext>
            </a:extLst>
          </p:cNvPr>
          <p:cNvSpPr txBox="1"/>
          <p:nvPr/>
        </p:nvSpPr>
        <p:spPr>
          <a:xfrm>
            <a:off x="8301927" y="5697668"/>
            <a:ext cx="1564849" cy="369332"/>
          </a:xfrm>
          <a:prstGeom prst="rect">
            <a:avLst/>
          </a:prstGeom>
          <a:noFill/>
        </p:spPr>
        <p:txBody>
          <a:bodyPr wrap="square" rtlCol="0">
            <a:spAutoFit/>
          </a:bodyPr>
          <a:lstStyle/>
          <a:p>
            <a:r>
              <a:rPr lang="en-US" altLang="zh-CN" dirty="0"/>
              <a:t>Sandal</a:t>
            </a:r>
            <a:endParaRPr lang="zh-CN" altLang="en-US" dirty="0"/>
          </a:p>
        </p:txBody>
      </p:sp>
    </p:spTree>
    <p:extLst>
      <p:ext uri="{BB962C8B-B14F-4D97-AF65-F5344CB8AC3E}">
        <p14:creationId xmlns:p14="http://schemas.microsoft.com/office/powerpoint/2010/main" val="239230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A6872-FF59-45B3-8168-0FA5B8FB8AE8}"/>
              </a:ext>
            </a:extLst>
          </p:cNvPr>
          <p:cNvSpPr>
            <a:spLocks noGrp="1"/>
          </p:cNvSpPr>
          <p:nvPr>
            <p:ph type="title"/>
          </p:nvPr>
        </p:nvSpPr>
        <p:spPr>
          <a:xfrm>
            <a:off x="646112" y="452718"/>
            <a:ext cx="9327448" cy="1400530"/>
          </a:xfrm>
        </p:spPr>
        <p:txBody>
          <a:bodyPr/>
          <a:lstStyle/>
          <a:p>
            <a:r>
              <a:rPr lang="en-US" altLang="zh-CN" dirty="0"/>
              <a:t>CNN prediction on Amazon Goods</a:t>
            </a:r>
            <a:endParaRPr lang="zh-CN" altLang="en-US" dirty="0"/>
          </a:p>
        </p:txBody>
      </p:sp>
      <p:sp>
        <p:nvSpPr>
          <p:cNvPr id="3" name="内容占位符 2">
            <a:extLst>
              <a:ext uri="{FF2B5EF4-FFF2-40B4-BE49-F238E27FC236}">
                <a16:creationId xmlns:a16="http://schemas.microsoft.com/office/drawing/2014/main" id="{85926A72-5428-4D23-9A69-024D3B046547}"/>
              </a:ext>
            </a:extLst>
          </p:cNvPr>
          <p:cNvSpPr>
            <a:spLocks noGrp="1"/>
          </p:cNvSpPr>
          <p:nvPr>
            <p:ph idx="1"/>
          </p:nvPr>
        </p:nvSpPr>
        <p:spPr>
          <a:xfrm>
            <a:off x="1150446" y="1440175"/>
            <a:ext cx="8946541" cy="5281136"/>
          </a:xfrm>
        </p:spPr>
        <p:txBody>
          <a:bodyPr/>
          <a:lstStyle/>
          <a:p>
            <a:r>
              <a:rPr lang="en-US" altLang="zh-CN" dirty="0"/>
              <a:t>After pre-processing:</a:t>
            </a:r>
          </a:p>
          <a:p>
            <a:endParaRPr lang="en-US" altLang="zh-CN" dirty="0"/>
          </a:p>
          <a:p>
            <a:pPr marL="0" indent="0">
              <a:buNone/>
            </a:pPr>
            <a:endParaRPr lang="en-US" altLang="zh-CN" dirty="0"/>
          </a:p>
          <a:p>
            <a:pPr marL="0" indent="0">
              <a:buNone/>
            </a:pPr>
            <a:endParaRPr lang="en-US" altLang="zh-CN" dirty="0"/>
          </a:p>
          <a:p>
            <a:r>
              <a:rPr lang="en-US" altLang="zh-CN" dirty="0"/>
              <a:t>Prediction Output: </a:t>
            </a:r>
          </a:p>
          <a:p>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r>
              <a:rPr lang="en-US" altLang="zh-CN" dirty="0"/>
              <a:t>Classification Result: </a:t>
            </a:r>
            <a:endParaRPr lang="zh-CN" altLang="en-US" dirty="0"/>
          </a:p>
        </p:txBody>
      </p:sp>
      <p:sp>
        <p:nvSpPr>
          <p:cNvPr id="10" name="文本框 9">
            <a:extLst>
              <a:ext uri="{FF2B5EF4-FFF2-40B4-BE49-F238E27FC236}">
                <a16:creationId xmlns:a16="http://schemas.microsoft.com/office/drawing/2014/main" id="{C43B2E0A-D14C-406C-A6F6-AB2895931B06}"/>
              </a:ext>
            </a:extLst>
          </p:cNvPr>
          <p:cNvSpPr txBox="1"/>
          <p:nvPr/>
        </p:nvSpPr>
        <p:spPr>
          <a:xfrm>
            <a:off x="3826431" y="2522703"/>
            <a:ext cx="1564849" cy="369332"/>
          </a:xfrm>
          <a:prstGeom prst="rect">
            <a:avLst/>
          </a:prstGeom>
          <a:noFill/>
        </p:spPr>
        <p:txBody>
          <a:bodyPr wrap="square" rtlCol="0">
            <a:spAutoFit/>
          </a:bodyPr>
          <a:lstStyle/>
          <a:p>
            <a:r>
              <a:rPr lang="en-US" altLang="zh-CN" dirty="0"/>
              <a:t>T-Shirt/top</a:t>
            </a:r>
            <a:endParaRPr lang="zh-CN" altLang="en-US" dirty="0"/>
          </a:p>
        </p:txBody>
      </p:sp>
      <p:sp>
        <p:nvSpPr>
          <p:cNvPr id="11" name="文本框 10">
            <a:extLst>
              <a:ext uri="{FF2B5EF4-FFF2-40B4-BE49-F238E27FC236}">
                <a16:creationId xmlns:a16="http://schemas.microsoft.com/office/drawing/2014/main" id="{7F02F0B8-4650-4CFA-B3E3-BF7B6987215F}"/>
              </a:ext>
            </a:extLst>
          </p:cNvPr>
          <p:cNvSpPr txBox="1"/>
          <p:nvPr/>
        </p:nvSpPr>
        <p:spPr>
          <a:xfrm>
            <a:off x="4998067" y="2522703"/>
            <a:ext cx="1564849" cy="369332"/>
          </a:xfrm>
          <a:prstGeom prst="rect">
            <a:avLst/>
          </a:prstGeom>
          <a:noFill/>
        </p:spPr>
        <p:txBody>
          <a:bodyPr wrap="square" rtlCol="0">
            <a:spAutoFit/>
          </a:bodyPr>
          <a:lstStyle/>
          <a:p>
            <a:pPr algn="ctr"/>
            <a:r>
              <a:rPr lang="en-US" altLang="zh-CN" dirty="0"/>
              <a:t>Trouser</a:t>
            </a:r>
            <a:endParaRPr lang="zh-CN" altLang="en-US" dirty="0"/>
          </a:p>
        </p:txBody>
      </p:sp>
      <p:sp>
        <p:nvSpPr>
          <p:cNvPr id="12" name="文本框 11">
            <a:extLst>
              <a:ext uri="{FF2B5EF4-FFF2-40B4-BE49-F238E27FC236}">
                <a16:creationId xmlns:a16="http://schemas.microsoft.com/office/drawing/2014/main" id="{7B2F9590-273B-42E9-A817-22D189A29FEB}"/>
              </a:ext>
            </a:extLst>
          </p:cNvPr>
          <p:cNvSpPr txBox="1"/>
          <p:nvPr/>
        </p:nvSpPr>
        <p:spPr>
          <a:xfrm>
            <a:off x="6623553" y="2522703"/>
            <a:ext cx="1564849" cy="369332"/>
          </a:xfrm>
          <a:prstGeom prst="rect">
            <a:avLst/>
          </a:prstGeom>
          <a:noFill/>
        </p:spPr>
        <p:txBody>
          <a:bodyPr wrap="square" rtlCol="0">
            <a:spAutoFit/>
          </a:bodyPr>
          <a:lstStyle/>
          <a:p>
            <a:r>
              <a:rPr lang="en-US" altLang="zh-CN" dirty="0"/>
              <a:t>Sandal</a:t>
            </a:r>
            <a:endParaRPr lang="zh-CN" altLang="en-US" dirty="0"/>
          </a:p>
        </p:txBody>
      </p:sp>
      <p:pic>
        <p:nvPicPr>
          <p:cNvPr id="6" name="图片 5">
            <a:extLst>
              <a:ext uri="{FF2B5EF4-FFF2-40B4-BE49-F238E27FC236}">
                <a16:creationId xmlns:a16="http://schemas.microsoft.com/office/drawing/2014/main" id="{B8C271A6-6627-4319-A533-F1D742E6A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5958" y="2146973"/>
            <a:ext cx="266667" cy="266667"/>
          </a:xfrm>
          <a:prstGeom prst="rect">
            <a:avLst/>
          </a:prstGeom>
        </p:spPr>
      </p:pic>
      <p:pic>
        <p:nvPicPr>
          <p:cNvPr id="13" name="图片 12">
            <a:extLst>
              <a:ext uri="{FF2B5EF4-FFF2-40B4-BE49-F238E27FC236}">
                <a16:creationId xmlns:a16="http://schemas.microsoft.com/office/drawing/2014/main" id="{D509F42D-6F2E-4622-BC35-7116560133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4384" y="2146974"/>
            <a:ext cx="266667" cy="266667"/>
          </a:xfrm>
          <a:prstGeom prst="rect">
            <a:avLst/>
          </a:prstGeom>
        </p:spPr>
      </p:pic>
      <p:pic>
        <p:nvPicPr>
          <p:cNvPr id="15" name="图片 14">
            <a:extLst>
              <a:ext uri="{FF2B5EF4-FFF2-40B4-BE49-F238E27FC236}">
                <a16:creationId xmlns:a16="http://schemas.microsoft.com/office/drawing/2014/main" id="{4D7156A2-2FD3-4677-B9AE-BCD3814220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7532" y="2146973"/>
            <a:ext cx="266667" cy="266667"/>
          </a:xfrm>
          <a:prstGeom prst="rect">
            <a:avLst/>
          </a:prstGeom>
        </p:spPr>
      </p:pic>
      <p:pic>
        <p:nvPicPr>
          <p:cNvPr id="17" name="图片 16">
            <a:extLst>
              <a:ext uri="{FF2B5EF4-FFF2-40B4-BE49-F238E27FC236}">
                <a16:creationId xmlns:a16="http://schemas.microsoft.com/office/drawing/2014/main" id="{AC8AFEBB-E14C-445C-8365-CAB5224A7756}"/>
              </a:ext>
            </a:extLst>
          </p:cNvPr>
          <p:cNvPicPr>
            <a:picLocks noChangeAspect="1"/>
          </p:cNvPicPr>
          <p:nvPr/>
        </p:nvPicPr>
        <p:blipFill rotWithShape="1">
          <a:blip r:embed="rId6">
            <a:extLst>
              <a:ext uri="{28A0092B-C50C-407E-A947-70E740481C1C}">
                <a14:useLocalDpi xmlns:a14="http://schemas.microsoft.com/office/drawing/2010/main" val="0"/>
              </a:ext>
            </a:extLst>
          </a:blip>
          <a:srcRect b="36157"/>
          <a:stretch/>
        </p:blipFill>
        <p:spPr>
          <a:xfrm>
            <a:off x="2701774" y="3561490"/>
            <a:ext cx="5890770" cy="1196850"/>
          </a:xfrm>
          <a:prstGeom prst="rect">
            <a:avLst/>
          </a:prstGeom>
        </p:spPr>
      </p:pic>
      <p:pic>
        <p:nvPicPr>
          <p:cNvPr id="19" name="图片 18">
            <a:extLst>
              <a:ext uri="{FF2B5EF4-FFF2-40B4-BE49-F238E27FC236}">
                <a16:creationId xmlns:a16="http://schemas.microsoft.com/office/drawing/2014/main" id="{5AAB9C18-54FE-4FF1-8279-98FFCCBC5DA5}"/>
              </a:ext>
            </a:extLst>
          </p:cNvPr>
          <p:cNvPicPr>
            <a:picLocks noChangeAspect="1"/>
          </p:cNvPicPr>
          <p:nvPr/>
        </p:nvPicPr>
        <p:blipFill rotWithShape="1">
          <a:blip r:embed="rId6">
            <a:extLst>
              <a:ext uri="{28A0092B-C50C-407E-A947-70E740481C1C}">
                <a14:useLocalDpi xmlns:a14="http://schemas.microsoft.com/office/drawing/2010/main" val="0"/>
              </a:ext>
            </a:extLst>
          </a:blip>
          <a:srcRect t="87049"/>
          <a:stretch/>
        </p:blipFill>
        <p:spPr>
          <a:xfrm>
            <a:off x="2698682" y="5745797"/>
            <a:ext cx="5890770" cy="242796"/>
          </a:xfrm>
          <a:prstGeom prst="rect">
            <a:avLst/>
          </a:prstGeom>
        </p:spPr>
      </p:pic>
      <p:pic>
        <p:nvPicPr>
          <p:cNvPr id="20" name="图片 19">
            <a:extLst>
              <a:ext uri="{FF2B5EF4-FFF2-40B4-BE49-F238E27FC236}">
                <a16:creationId xmlns:a16="http://schemas.microsoft.com/office/drawing/2014/main" id="{3AF17B69-B51D-430B-BD14-7CC9149ADA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4149" y="4929166"/>
            <a:ext cx="9620846" cy="333993"/>
          </a:xfrm>
          <a:prstGeom prst="rect">
            <a:avLst/>
          </a:prstGeom>
        </p:spPr>
      </p:pic>
      <p:sp>
        <p:nvSpPr>
          <p:cNvPr id="21" name="文本框 20">
            <a:extLst>
              <a:ext uri="{FF2B5EF4-FFF2-40B4-BE49-F238E27FC236}">
                <a16:creationId xmlns:a16="http://schemas.microsoft.com/office/drawing/2014/main" id="{4C177644-5ED0-4E22-8B93-B0BF3786262E}"/>
              </a:ext>
            </a:extLst>
          </p:cNvPr>
          <p:cNvSpPr txBox="1"/>
          <p:nvPr/>
        </p:nvSpPr>
        <p:spPr>
          <a:xfrm>
            <a:off x="2594158" y="6097250"/>
            <a:ext cx="1564849" cy="369332"/>
          </a:xfrm>
          <a:prstGeom prst="rect">
            <a:avLst/>
          </a:prstGeom>
          <a:noFill/>
        </p:spPr>
        <p:txBody>
          <a:bodyPr wrap="square" rtlCol="0">
            <a:spAutoFit/>
          </a:bodyPr>
          <a:lstStyle/>
          <a:p>
            <a:r>
              <a:rPr lang="en-US" altLang="zh-CN" dirty="0"/>
              <a:t>[T-Shirt/top,</a:t>
            </a:r>
            <a:endParaRPr lang="zh-CN" altLang="en-US" dirty="0"/>
          </a:p>
        </p:txBody>
      </p:sp>
      <p:sp>
        <p:nvSpPr>
          <p:cNvPr id="22" name="文本框 21">
            <a:extLst>
              <a:ext uri="{FF2B5EF4-FFF2-40B4-BE49-F238E27FC236}">
                <a16:creationId xmlns:a16="http://schemas.microsoft.com/office/drawing/2014/main" id="{820A1043-B764-4D00-A721-B1A1FE699E9B}"/>
              </a:ext>
            </a:extLst>
          </p:cNvPr>
          <p:cNvSpPr txBox="1"/>
          <p:nvPr/>
        </p:nvSpPr>
        <p:spPr>
          <a:xfrm>
            <a:off x="3765794" y="6097250"/>
            <a:ext cx="1564849" cy="369332"/>
          </a:xfrm>
          <a:prstGeom prst="rect">
            <a:avLst/>
          </a:prstGeom>
          <a:noFill/>
        </p:spPr>
        <p:txBody>
          <a:bodyPr wrap="square" rtlCol="0">
            <a:spAutoFit/>
          </a:bodyPr>
          <a:lstStyle/>
          <a:p>
            <a:pPr algn="ctr"/>
            <a:r>
              <a:rPr lang="en-US" altLang="zh-CN" dirty="0"/>
              <a:t>Trouser,</a:t>
            </a:r>
            <a:endParaRPr lang="zh-CN" altLang="en-US" dirty="0"/>
          </a:p>
        </p:txBody>
      </p:sp>
      <p:sp>
        <p:nvSpPr>
          <p:cNvPr id="23" name="文本框 22">
            <a:extLst>
              <a:ext uri="{FF2B5EF4-FFF2-40B4-BE49-F238E27FC236}">
                <a16:creationId xmlns:a16="http://schemas.microsoft.com/office/drawing/2014/main" id="{30280670-BAB4-4890-9498-C9194958E934}"/>
              </a:ext>
            </a:extLst>
          </p:cNvPr>
          <p:cNvSpPr txBox="1"/>
          <p:nvPr/>
        </p:nvSpPr>
        <p:spPr>
          <a:xfrm>
            <a:off x="5391280" y="6097250"/>
            <a:ext cx="1564849" cy="369332"/>
          </a:xfrm>
          <a:prstGeom prst="rect">
            <a:avLst/>
          </a:prstGeom>
          <a:noFill/>
        </p:spPr>
        <p:txBody>
          <a:bodyPr wrap="square" rtlCol="0">
            <a:spAutoFit/>
          </a:bodyPr>
          <a:lstStyle/>
          <a:p>
            <a:r>
              <a:rPr lang="en-US" altLang="zh-CN" dirty="0"/>
              <a:t>Sandal]</a:t>
            </a:r>
            <a:endParaRPr lang="zh-CN" altLang="en-US" dirty="0"/>
          </a:p>
        </p:txBody>
      </p:sp>
    </p:spTree>
    <p:extLst>
      <p:ext uri="{BB962C8B-B14F-4D97-AF65-F5344CB8AC3E}">
        <p14:creationId xmlns:p14="http://schemas.microsoft.com/office/powerpoint/2010/main" val="247195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3158FD4-454D-4148-B4D8-DFDB079C7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394" y="29429"/>
            <a:ext cx="5847619" cy="6828571"/>
          </a:xfrm>
          <a:prstGeom prst="rect">
            <a:avLst/>
          </a:prstGeom>
        </p:spPr>
      </p:pic>
      <p:sp>
        <p:nvSpPr>
          <p:cNvPr id="2" name="标题 1">
            <a:extLst>
              <a:ext uri="{FF2B5EF4-FFF2-40B4-BE49-F238E27FC236}">
                <a16:creationId xmlns:a16="http://schemas.microsoft.com/office/drawing/2014/main" id="{258E9574-DCD8-4BBD-8706-1D594C2BDD5C}"/>
              </a:ext>
            </a:extLst>
          </p:cNvPr>
          <p:cNvSpPr>
            <a:spLocks noGrp="1"/>
          </p:cNvSpPr>
          <p:nvPr>
            <p:ph type="title"/>
          </p:nvPr>
        </p:nvSpPr>
        <p:spPr>
          <a:xfrm>
            <a:off x="866237" y="2844482"/>
            <a:ext cx="9404723" cy="1400530"/>
          </a:xfrm>
        </p:spPr>
        <p:txBody>
          <a:bodyPr/>
          <a:lstStyle/>
          <a:p>
            <a:r>
              <a:rPr lang="en-US" altLang="zh-CN" dirty="0"/>
              <a:t>Thank your for watching!  </a:t>
            </a:r>
            <a:endParaRPr lang="zh-CN" altLang="en-US" dirty="0"/>
          </a:p>
        </p:txBody>
      </p:sp>
    </p:spTree>
    <p:extLst>
      <p:ext uri="{BB962C8B-B14F-4D97-AF65-F5344CB8AC3E}">
        <p14:creationId xmlns:p14="http://schemas.microsoft.com/office/powerpoint/2010/main" val="135104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1B2F-2DB7-4247-B613-26675730A470}"/>
              </a:ext>
            </a:extLst>
          </p:cNvPr>
          <p:cNvSpPr>
            <a:spLocks noGrp="1"/>
          </p:cNvSpPr>
          <p:nvPr>
            <p:ph type="title"/>
          </p:nvPr>
        </p:nvSpPr>
        <p:spPr/>
        <p:txBody>
          <a:bodyPr/>
          <a:lstStyle/>
          <a:p>
            <a:r>
              <a:rPr lang="en-US" altLang="zh-CN" dirty="0"/>
              <a:t>Introduce the Dataset</a:t>
            </a:r>
            <a:endParaRPr lang="zh-CN" altLang="en-US" dirty="0"/>
          </a:p>
        </p:txBody>
      </p:sp>
      <p:sp>
        <p:nvSpPr>
          <p:cNvPr id="3" name="内容占位符 2">
            <a:extLst>
              <a:ext uri="{FF2B5EF4-FFF2-40B4-BE49-F238E27FC236}">
                <a16:creationId xmlns:a16="http://schemas.microsoft.com/office/drawing/2014/main" id="{D7E00DDE-F360-4E72-873D-FC15115C8B68}"/>
              </a:ext>
            </a:extLst>
          </p:cNvPr>
          <p:cNvSpPr>
            <a:spLocks noGrp="1"/>
          </p:cNvSpPr>
          <p:nvPr>
            <p:ph idx="1"/>
          </p:nvPr>
        </p:nvSpPr>
        <p:spPr/>
        <p:txBody>
          <a:bodyPr/>
          <a:lstStyle/>
          <a:p>
            <a:r>
              <a:rPr lang="en-US" altLang="zh-CN" dirty="0"/>
              <a:t>Classes in the data: </a:t>
            </a:r>
          </a:p>
          <a:p>
            <a:endParaRPr lang="en-US" altLang="zh-CN" dirty="0"/>
          </a:p>
          <a:p>
            <a:r>
              <a:rPr lang="en-US" altLang="zh-CN" dirty="0"/>
              <a:t>Try to print the first element in the data:</a:t>
            </a:r>
          </a:p>
          <a:p>
            <a:endParaRPr lang="en-US" altLang="zh-CN" dirty="0"/>
          </a:p>
          <a:p>
            <a:endParaRPr lang="en-US" altLang="zh-CN" dirty="0"/>
          </a:p>
          <a:p>
            <a:pPr marL="0" indent="0">
              <a:buNone/>
            </a:pPr>
            <a:endParaRPr lang="en-US" altLang="zh-CN" dirty="0"/>
          </a:p>
          <a:p>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E5A5AB36-047E-4200-8827-E63F558AD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5925" y="3327188"/>
            <a:ext cx="2653588" cy="381178"/>
          </a:xfrm>
          <a:prstGeom prst="rect">
            <a:avLst/>
          </a:prstGeom>
        </p:spPr>
      </p:pic>
      <p:pic>
        <p:nvPicPr>
          <p:cNvPr id="7" name="图片 6">
            <a:extLst>
              <a:ext uri="{FF2B5EF4-FFF2-40B4-BE49-F238E27FC236}">
                <a16:creationId xmlns:a16="http://schemas.microsoft.com/office/drawing/2014/main" id="{7A15D44F-0278-4550-8223-B23795C57C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925" y="3824298"/>
            <a:ext cx="7480112" cy="530087"/>
          </a:xfrm>
          <a:prstGeom prst="rect">
            <a:avLst/>
          </a:prstGeom>
        </p:spPr>
      </p:pic>
      <p:pic>
        <p:nvPicPr>
          <p:cNvPr id="9" name="图片 8">
            <a:extLst>
              <a:ext uri="{FF2B5EF4-FFF2-40B4-BE49-F238E27FC236}">
                <a16:creationId xmlns:a16="http://schemas.microsoft.com/office/drawing/2014/main" id="{03571E1B-BEC3-49E9-8BB5-0DAF48498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5925" y="4470318"/>
            <a:ext cx="3106075" cy="477857"/>
          </a:xfrm>
          <a:prstGeom prst="rect">
            <a:avLst/>
          </a:prstGeom>
        </p:spPr>
      </p:pic>
      <p:pic>
        <p:nvPicPr>
          <p:cNvPr id="13" name="图片 12">
            <a:extLst>
              <a:ext uri="{FF2B5EF4-FFF2-40B4-BE49-F238E27FC236}">
                <a16:creationId xmlns:a16="http://schemas.microsoft.com/office/drawing/2014/main" id="{1D5DC956-C6D7-4F92-84B5-8676B090FF8A}"/>
              </a:ext>
            </a:extLst>
          </p:cNvPr>
          <p:cNvPicPr>
            <a:picLocks noChangeAspect="1"/>
          </p:cNvPicPr>
          <p:nvPr/>
        </p:nvPicPr>
        <p:blipFill rotWithShape="1">
          <a:blip r:embed="rId6">
            <a:extLst>
              <a:ext uri="{28A0092B-C50C-407E-A947-70E740481C1C}">
                <a14:useLocalDpi xmlns:a14="http://schemas.microsoft.com/office/drawing/2010/main" val="0"/>
              </a:ext>
            </a:extLst>
          </a:blip>
          <a:srcRect l="2080" b="3406"/>
          <a:stretch/>
        </p:blipFill>
        <p:spPr>
          <a:xfrm>
            <a:off x="1465925" y="5109811"/>
            <a:ext cx="552199" cy="552082"/>
          </a:xfrm>
          <a:prstGeom prst="rect">
            <a:avLst/>
          </a:prstGeom>
        </p:spPr>
      </p:pic>
      <p:pic>
        <p:nvPicPr>
          <p:cNvPr id="15" name="图片 14">
            <a:extLst>
              <a:ext uri="{FF2B5EF4-FFF2-40B4-BE49-F238E27FC236}">
                <a16:creationId xmlns:a16="http://schemas.microsoft.com/office/drawing/2014/main" id="{1B04072C-313B-4AD8-9775-8CA5B3264D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67842" y="2523057"/>
            <a:ext cx="9620846" cy="333993"/>
          </a:xfrm>
          <a:prstGeom prst="rect">
            <a:avLst/>
          </a:prstGeom>
        </p:spPr>
      </p:pic>
      <p:sp>
        <p:nvSpPr>
          <p:cNvPr id="4" name="文本框 3">
            <a:extLst>
              <a:ext uri="{FF2B5EF4-FFF2-40B4-BE49-F238E27FC236}">
                <a16:creationId xmlns:a16="http://schemas.microsoft.com/office/drawing/2014/main" id="{4B5FD81A-3AF0-401E-88BC-AA4184AE5CC0}"/>
              </a:ext>
            </a:extLst>
          </p:cNvPr>
          <p:cNvSpPr txBox="1"/>
          <p:nvPr/>
        </p:nvSpPr>
        <p:spPr>
          <a:xfrm>
            <a:off x="6894786" y="4569534"/>
            <a:ext cx="2312550" cy="923330"/>
          </a:xfrm>
          <a:prstGeom prst="rect">
            <a:avLst/>
          </a:prstGeom>
          <a:noFill/>
        </p:spPr>
        <p:txBody>
          <a:bodyPr wrap="square" rtlCol="0">
            <a:spAutoFit/>
          </a:bodyPr>
          <a:lstStyle/>
          <a:p>
            <a:r>
              <a:rPr lang="en-US" altLang="zh-CN" dirty="0"/>
              <a:t>The image size is 28*28, and it's of the 9th class</a:t>
            </a:r>
            <a:endParaRPr lang="zh-CN" altLang="en-US" dirty="0"/>
          </a:p>
        </p:txBody>
      </p:sp>
      <p:sp>
        <p:nvSpPr>
          <p:cNvPr id="10" name="文本框 9">
            <a:extLst>
              <a:ext uri="{FF2B5EF4-FFF2-40B4-BE49-F238E27FC236}">
                <a16:creationId xmlns:a16="http://schemas.microsoft.com/office/drawing/2014/main" id="{7E937544-0D40-4EF7-881C-894E9919EE02}"/>
              </a:ext>
            </a:extLst>
          </p:cNvPr>
          <p:cNvSpPr txBox="1"/>
          <p:nvPr/>
        </p:nvSpPr>
        <p:spPr>
          <a:xfrm>
            <a:off x="7325984" y="2095759"/>
            <a:ext cx="3762704" cy="369332"/>
          </a:xfrm>
          <a:prstGeom prst="rect">
            <a:avLst/>
          </a:prstGeom>
          <a:noFill/>
        </p:spPr>
        <p:txBody>
          <a:bodyPr wrap="square" rtlCol="0">
            <a:spAutoFit/>
          </a:bodyPr>
          <a:lstStyle/>
          <a:p>
            <a:r>
              <a:rPr lang="en-US" altLang="zh-CN" dirty="0"/>
              <a:t>Here are 10 classes in our data. </a:t>
            </a:r>
            <a:endParaRPr lang="zh-CN" altLang="en-US" dirty="0"/>
          </a:p>
        </p:txBody>
      </p:sp>
    </p:spTree>
    <p:extLst>
      <p:ext uri="{BB962C8B-B14F-4D97-AF65-F5344CB8AC3E}">
        <p14:creationId xmlns:p14="http://schemas.microsoft.com/office/powerpoint/2010/main" val="333816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1B2F-2DB7-4247-B613-26675730A470}"/>
              </a:ext>
            </a:extLst>
          </p:cNvPr>
          <p:cNvSpPr>
            <a:spLocks noGrp="1"/>
          </p:cNvSpPr>
          <p:nvPr>
            <p:ph type="title"/>
          </p:nvPr>
        </p:nvSpPr>
        <p:spPr/>
        <p:txBody>
          <a:bodyPr/>
          <a:lstStyle/>
          <a:p>
            <a:r>
              <a:rPr lang="en-US" altLang="zh-CN" dirty="0"/>
              <a:t>Data pre-processing</a:t>
            </a:r>
            <a:endParaRPr lang="zh-CN" altLang="en-US" dirty="0"/>
          </a:p>
        </p:txBody>
      </p:sp>
      <p:sp>
        <p:nvSpPr>
          <p:cNvPr id="3" name="内容占位符 2">
            <a:extLst>
              <a:ext uri="{FF2B5EF4-FFF2-40B4-BE49-F238E27FC236}">
                <a16:creationId xmlns:a16="http://schemas.microsoft.com/office/drawing/2014/main" id="{D7E00DDE-F360-4E72-873D-FC15115C8B68}"/>
              </a:ext>
            </a:extLst>
          </p:cNvPr>
          <p:cNvSpPr>
            <a:spLocks noGrp="1"/>
          </p:cNvSpPr>
          <p:nvPr>
            <p:ph idx="1"/>
          </p:nvPr>
        </p:nvSpPr>
        <p:spPr/>
        <p:txBody>
          <a:bodyPr/>
          <a:lstStyle/>
          <a:p>
            <a:r>
              <a:rPr lang="en-US" altLang="zh-CN" dirty="0"/>
              <a:t>Transform:</a:t>
            </a:r>
          </a:p>
          <a:p>
            <a:endParaRPr lang="en-US" altLang="zh-CN" dirty="0"/>
          </a:p>
          <a:p>
            <a:r>
              <a:rPr lang="en-US" altLang="zh-CN" dirty="0"/>
              <a:t>Using </a:t>
            </a:r>
            <a:r>
              <a:rPr lang="en-US" altLang="zh-CN" dirty="0" err="1"/>
              <a:t>DataLoader</a:t>
            </a:r>
            <a:r>
              <a:rPr lang="en-US" altLang="zh-CN" dirty="0"/>
              <a:t>( ) function</a:t>
            </a:r>
          </a:p>
          <a:p>
            <a:r>
              <a:rPr lang="en-US" altLang="zh-CN" dirty="0"/>
              <a:t>Show images in one batch size: </a:t>
            </a:r>
          </a:p>
          <a:p>
            <a:pPr marL="0" indent="0">
              <a:buNone/>
            </a:pPr>
            <a:endParaRPr lang="en-US" altLang="zh-CN" dirty="0"/>
          </a:p>
          <a:p>
            <a:endParaRPr lang="en-US" altLang="zh-CN" dirty="0"/>
          </a:p>
          <a:p>
            <a:endParaRPr lang="en-US" altLang="zh-CN" dirty="0"/>
          </a:p>
          <a:p>
            <a:pPr marL="0" indent="0">
              <a:buNone/>
            </a:pPr>
            <a:endParaRPr lang="en-US" altLang="zh-CN" dirty="0"/>
          </a:p>
          <a:p>
            <a:endParaRPr lang="en-US" altLang="zh-CN" dirty="0"/>
          </a:p>
          <a:p>
            <a:pPr marL="0" indent="0">
              <a:buNone/>
            </a:pPr>
            <a:endParaRPr lang="zh-CN" altLang="en-US" dirty="0"/>
          </a:p>
        </p:txBody>
      </p:sp>
      <p:pic>
        <p:nvPicPr>
          <p:cNvPr id="6" name="图片 5">
            <a:extLst>
              <a:ext uri="{FF2B5EF4-FFF2-40B4-BE49-F238E27FC236}">
                <a16:creationId xmlns:a16="http://schemas.microsoft.com/office/drawing/2014/main" id="{14179468-58F0-4008-BE68-B450A4162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649" y="2489907"/>
            <a:ext cx="5303980" cy="403895"/>
          </a:xfrm>
          <a:prstGeom prst="rect">
            <a:avLst/>
          </a:prstGeom>
        </p:spPr>
      </p:pic>
      <p:pic>
        <p:nvPicPr>
          <p:cNvPr id="16" name="图片 15">
            <a:extLst>
              <a:ext uri="{FF2B5EF4-FFF2-40B4-BE49-F238E27FC236}">
                <a16:creationId xmlns:a16="http://schemas.microsoft.com/office/drawing/2014/main" id="{46A5064A-6219-445C-82D1-09D3BA5ABA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1770" y="3901236"/>
            <a:ext cx="2392887" cy="2347163"/>
          </a:xfrm>
          <a:prstGeom prst="rect">
            <a:avLst/>
          </a:prstGeom>
        </p:spPr>
      </p:pic>
      <p:pic>
        <p:nvPicPr>
          <p:cNvPr id="18" name="图片 17">
            <a:extLst>
              <a:ext uri="{FF2B5EF4-FFF2-40B4-BE49-F238E27FC236}">
                <a16:creationId xmlns:a16="http://schemas.microsoft.com/office/drawing/2014/main" id="{33C35892-0953-47EF-99C0-E42AB011CF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9854" y="4404199"/>
            <a:ext cx="6485182" cy="1341236"/>
          </a:xfrm>
          <a:prstGeom prst="rect">
            <a:avLst/>
          </a:prstGeom>
        </p:spPr>
      </p:pic>
      <p:sp>
        <p:nvSpPr>
          <p:cNvPr id="4" name="文本框 3">
            <a:extLst>
              <a:ext uri="{FF2B5EF4-FFF2-40B4-BE49-F238E27FC236}">
                <a16:creationId xmlns:a16="http://schemas.microsoft.com/office/drawing/2014/main" id="{F3B894F9-0AB7-4A2C-8E00-DDAFAA6451D0}"/>
              </a:ext>
            </a:extLst>
          </p:cNvPr>
          <p:cNvSpPr txBox="1"/>
          <p:nvPr/>
        </p:nvSpPr>
        <p:spPr>
          <a:xfrm>
            <a:off x="7021238" y="1315912"/>
            <a:ext cx="4226059" cy="2585323"/>
          </a:xfrm>
          <a:prstGeom prst="rect">
            <a:avLst/>
          </a:prstGeom>
          <a:noFill/>
        </p:spPr>
        <p:txBody>
          <a:bodyPr wrap="square" rtlCol="0">
            <a:spAutoFit/>
          </a:bodyPr>
          <a:lstStyle/>
          <a:p>
            <a:r>
              <a:rPr lang="en-US" altLang="zh-CN" dirty="0"/>
              <a:t>Transfer the type into Tensor</a:t>
            </a:r>
          </a:p>
          <a:p>
            <a:r>
              <a:rPr lang="en-US" altLang="zh-CN" dirty="0"/>
              <a:t>The range becomes -1 to 1</a:t>
            </a:r>
          </a:p>
          <a:p>
            <a:r>
              <a:rPr lang="en-US" altLang="zh-CN" dirty="0"/>
              <a:t>The shape from (H,W,C) to (C,H,W). </a:t>
            </a:r>
          </a:p>
          <a:p>
            <a:r>
              <a:rPr lang="en-US" altLang="zh-CN" dirty="0"/>
              <a:t>Then normalized. </a:t>
            </a:r>
          </a:p>
          <a:p>
            <a:endParaRPr lang="en-US" altLang="zh-CN" dirty="0"/>
          </a:p>
          <a:p>
            <a:endParaRPr lang="en-US" altLang="zh-CN" dirty="0"/>
          </a:p>
          <a:p>
            <a:r>
              <a:rPr lang="en-US" altLang="zh-CN" dirty="0"/>
              <a:t>Using </a:t>
            </a:r>
            <a:r>
              <a:rPr lang="en-US" altLang="zh-CN" dirty="0" err="1"/>
              <a:t>DataLoader</a:t>
            </a:r>
            <a:r>
              <a:rPr lang="en-US" altLang="zh-CN" dirty="0"/>
              <a:t>( ) here, we defined train set and test set. And shuffled the data. </a:t>
            </a:r>
          </a:p>
        </p:txBody>
      </p:sp>
    </p:spTree>
    <p:extLst>
      <p:ext uri="{BB962C8B-B14F-4D97-AF65-F5344CB8AC3E}">
        <p14:creationId xmlns:p14="http://schemas.microsoft.com/office/powerpoint/2010/main" val="347794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B7093-8EEC-4401-A5E9-A64286B65584}"/>
              </a:ext>
            </a:extLst>
          </p:cNvPr>
          <p:cNvSpPr>
            <a:spLocks noGrp="1"/>
          </p:cNvSpPr>
          <p:nvPr>
            <p:ph type="title"/>
          </p:nvPr>
        </p:nvSpPr>
        <p:spPr/>
        <p:txBody>
          <a:bodyPr/>
          <a:lstStyle/>
          <a:p>
            <a:r>
              <a:rPr lang="en-US" altLang="zh-CN" dirty="0">
                <a:solidFill>
                  <a:srgbClr val="D4D4D4"/>
                </a:solidFill>
                <a:latin typeface="Consolas" panose="020B0609020204030204" pitchFamily="49" charset="0"/>
              </a:rPr>
              <a:t>Define the neural networks</a:t>
            </a:r>
            <a:br>
              <a:rPr lang="en-US" altLang="zh-CN" b="0" dirty="0">
                <a:solidFill>
                  <a:srgbClr val="D4D4D4"/>
                </a:solidFill>
                <a:effectLst/>
                <a:latin typeface="Consolas" panose="020B0609020204030204" pitchFamily="49" charset="0"/>
              </a:rPr>
            </a:br>
            <a:endParaRPr lang="zh-CN" altLang="en-US" dirty="0"/>
          </a:p>
        </p:txBody>
      </p:sp>
      <p:sp>
        <p:nvSpPr>
          <p:cNvPr id="3" name="内容占位符 2">
            <a:extLst>
              <a:ext uri="{FF2B5EF4-FFF2-40B4-BE49-F238E27FC236}">
                <a16:creationId xmlns:a16="http://schemas.microsoft.com/office/drawing/2014/main" id="{653B452F-382B-47AE-85D3-B5C3709E4F1B}"/>
              </a:ext>
            </a:extLst>
          </p:cNvPr>
          <p:cNvSpPr>
            <a:spLocks noGrp="1"/>
          </p:cNvSpPr>
          <p:nvPr>
            <p:ph idx="1"/>
          </p:nvPr>
        </p:nvSpPr>
        <p:spPr>
          <a:xfrm>
            <a:off x="646111" y="1591005"/>
            <a:ext cx="4632899" cy="4195481"/>
          </a:xfrm>
        </p:spPr>
        <p:txBody>
          <a:bodyPr/>
          <a:lstStyle/>
          <a:p>
            <a:r>
              <a:rPr lang="en-US" altLang="zh-CN" dirty="0"/>
              <a:t>Fully connected neural network</a:t>
            </a:r>
          </a:p>
          <a:p>
            <a:pPr marL="0" indent="0">
              <a:buNone/>
            </a:pPr>
            <a:r>
              <a:rPr lang="en-US" altLang="zh-CN" dirty="0"/>
              <a:t>                              </a:t>
            </a:r>
            <a:r>
              <a:rPr lang="zh-CN" altLang="en-US" dirty="0"/>
              <a:t>（</a:t>
            </a:r>
            <a:r>
              <a:rPr lang="en-US" altLang="zh-CN" dirty="0"/>
              <a:t>Linear layers = 5</a:t>
            </a:r>
            <a:r>
              <a:rPr lang="zh-CN" altLang="en-US" dirty="0"/>
              <a:t>）</a:t>
            </a:r>
          </a:p>
        </p:txBody>
      </p:sp>
      <p:pic>
        <p:nvPicPr>
          <p:cNvPr id="7" name="图片 6">
            <a:extLst>
              <a:ext uri="{FF2B5EF4-FFF2-40B4-BE49-F238E27FC236}">
                <a16:creationId xmlns:a16="http://schemas.microsoft.com/office/drawing/2014/main" id="{E0A15E6A-389C-431B-96E8-F6A69CE8E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267" y="2627143"/>
            <a:ext cx="4183743" cy="3375953"/>
          </a:xfrm>
          <a:prstGeom prst="rect">
            <a:avLst/>
          </a:prstGeom>
        </p:spPr>
      </p:pic>
      <p:sp>
        <p:nvSpPr>
          <p:cNvPr id="9" name="内容占位符 2">
            <a:extLst>
              <a:ext uri="{FF2B5EF4-FFF2-40B4-BE49-F238E27FC236}">
                <a16:creationId xmlns:a16="http://schemas.microsoft.com/office/drawing/2014/main" id="{734AB10A-D2F3-4A5D-A32E-C15FBB3A7930}"/>
              </a:ext>
            </a:extLst>
          </p:cNvPr>
          <p:cNvSpPr txBox="1">
            <a:spLocks/>
          </p:cNvSpPr>
          <p:nvPr/>
        </p:nvSpPr>
        <p:spPr>
          <a:xfrm>
            <a:off x="6463834" y="1591004"/>
            <a:ext cx="4632899"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zh-CN" dirty="0"/>
              <a:t>Fully connected neural network</a:t>
            </a:r>
          </a:p>
          <a:p>
            <a:pPr marL="0" indent="0">
              <a:buFont typeface="Wingdings 3" charset="2"/>
              <a:buNone/>
            </a:pPr>
            <a:r>
              <a:rPr lang="en-US" altLang="zh-CN" dirty="0"/>
              <a:t>                              </a:t>
            </a:r>
            <a:r>
              <a:rPr lang="zh-CN" altLang="en-US" dirty="0"/>
              <a:t>（</a:t>
            </a:r>
            <a:r>
              <a:rPr lang="en-US" altLang="zh-CN" dirty="0"/>
              <a:t>Linear layers = 3</a:t>
            </a:r>
            <a:r>
              <a:rPr lang="zh-CN" altLang="en-US" dirty="0"/>
              <a:t>）</a:t>
            </a:r>
          </a:p>
        </p:txBody>
      </p:sp>
      <p:pic>
        <p:nvPicPr>
          <p:cNvPr id="11" name="图片 10">
            <a:extLst>
              <a:ext uri="{FF2B5EF4-FFF2-40B4-BE49-F238E27FC236}">
                <a16:creationId xmlns:a16="http://schemas.microsoft.com/office/drawing/2014/main" id="{5BD33EAE-85CC-479D-B07E-A96BE90034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3653" y="2627143"/>
            <a:ext cx="4153260" cy="2834886"/>
          </a:xfrm>
          <a:prstGeom prst="rect">
            <a:avLst/>
          </a:prstGeom>
        </p:spPr>
      </p:pic>
      <p:sp>
        <p:nvSpPr>
          <p:cNvPr id="4" name="文本框 3">
            <a:extLst>
              <a:ext uri="{FF2B5EF4-FFF2-40B4-BE49-F238E27FC236}">
                <a16:creationId xmlns:a16="http://schemas.microsoft.com/office/drawing/2014/main" id="{94118A7C-37E2-4340-9B17-05623A4AC92B}"/>
              </a:ext>
            </a:extLst>
          </p:cNvPr>
          <p:cNvSpPr txBox="1"/>
          <p:nvPr/>
        </p:nvSpPr>
        <p:spPr>
          <a:xfrm>
            <a:off x="7291988" y="5866592"/>
            <a:ext cx="3804745" cy="369332"/>
          </a:xfrm>
          <a:prstGeom prst="rect">
            <a:avLst/>
          </a:prstGeom>
          <a:noFill/>
        </p:spPr>
        <p:txBody>
          <a:bodyPr wrap="square" rtlCol="0">
            <a:spAutoFit/>
          </a:bodyPr>
          <a:lstStyle/>
          <a:p>
            <a:r>
              <a:rPr lang="en-US" altLang="zh-CN" dirty="0"/>
              <a:t>Why not the </a:t>
            </a:r>
            <a:r>
              <a:rPr lang="en-US" altLang="zh-CN" dirty="0" err="1"/>
              <a:t>Softmax</a:t>
            </a:r>
            <a:r>
              <a:rPr lang="en-US" altLang="zh-CN" dirty="0"/>
              <a:t> function?</a:t>
            </a:r>
            <a:endParaRPr lang="zh-CN" altLang="en-US" dirty="0"/>
          </a:p>
        </p:txBody>
      </p:sp>
    </p:spTree>
    <p:extLst>
      <p:ext uri="{BB962C8B-B14F-4D97-AF65-F5344CB8AC3E}">
        <p14:creationId xmlns:p14="http://schemas.microsoft.com/office/powerpoint/2010/main" val="4178392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C930D-D26C-4775-B04D-7A004190797E}"/>
              </a:ext>
            </a:extLst>
          </p:cNvPr>
          <p:cNvSpPr>
            <a:spLocks noGrp="1"/>
          </p:cNvSpPr>
          <p:nvPr>
            <p:ph type="title"/>
          </p:nvPr>
        </p:nvSpPr>
        <p:spPr/>
        <p:txBody>
          <a:bodyPr/>
          <a:lstStyle/>
          <a:p>
            <a:r>
              <a:rPr lang="en-US" altLang="zh-CN" dirty="0">
                <a:solidFill>
                  <a:srgbClr val="D4D4D4"/>
                </a:solidFill>
                <a:latin typeface="Consolas" panose="020B0609020204030204" pitchFamily="49" charset="0"/>
              </a:rPr>
              <a:t>Define the neural networks</a:t>
            </a:r>
            <a:endParaRPr lang="zh-CN" altLang="en-US" dirty="0"/>
          </a:p>
        </p:txBody>
      </p:sp>
      <p:sp>
        <p:nvSpPr>
          <p:cNvPr id="3" name="内容占位符 2">
            <a:extLst>
              <a:ext uri="{FF2B5EF4-FFF2-40B4-BE49-F238E27FC236}">
                <a16:creationId xmlns:a16="http://schemas.microsoft.com/office/drawing/2014/main" id="{240E19BB-B64D-4F46-80DF-DD9FFCDB63AB}"/>
              </a:ext>
            </a:extLst>
          </p:cNvPr>
          <p:cNvSpPr>
            <a:spLocks noGrp="1"/>
          </p:cNvSpPr>
          <p:nvPr>
            <p:ph idx="1"/>
          </p:nvPr>
        </p:nvSpPr>
        <p:spPr>
          <a:xfrm>
            <a:off x="993665" y="1928663"/>
            <a:ext cx="4354807" cy="4195481"/>
          </a:xfrm>
        </p:spPr>
        <p:txBody>
          <a:bodyPr>
            <a:normAutofit/>
          </a:bodyPr>
          <a:lstStyle/>
          <a:p>
            <a:r>
              <a:rPr lang="en-US" altLang="zh-CN" dirty="0"/>
              <a:t>Advantages of </a:t>
            </a:r>
            <a:r>
              <a:rPr lang="en-US" altLang="zh-CN" dirty="0" err="1"/>
              <a:t>ReLu</a:t>
            </a:r>
            <a:r>
              <a:rPr lang="en-US" altLang="zh-CN" dirty="0"/>
              <a:t> function: </a:t>
            </a:r>
          </a:p>
          <a:p>
            <a:pPr marL="0" indent="0">
              <a:buNone/>
            </a:pPr>
            <a:r>
              <a:rPr lang="en-US" altLang="zh-CN" dirty="0"/>
              <a:t>    1. can make the network training faster. </a:t>
            </a:r>
          </a:p>
          <a:p>
            <a:pPr marL="0" indent="0">
              <a:buNone/>
            </a:pPr>
            <a:r>
              <a:rPr lang="en-US" altLang="zh-CN" dirty="0"/>
              <a:t>    2. Increase the nonlinearity of network. </a:t>
            </a:r>
          </a:p>
          <a:p>
            <a:pPr marL="0" indent="0">
              <a:buNone/>
            </a:pPr>
            <a:r>
              <a:rPr lang="en-US" altLang="zh-CN" dirty="0"/>
              <a:t>    3. Prevent the gradient from disappearing. </a:t>
            </a:r>
          </a:p>
          <a:p>
            <a:pPr marL="0" indent="0">
              <a:buNone/>
            </a:pPr>
            <a:r>
              <a:rPr lang="en-US" altLang="zh-CN" dirty="0"/>
              <a:t>    4. Make the grid sparse. </a:t>
            </a:r>
            <a:endParaRPr lang="zh-CN" altLang="en-US" dirty="0"/>
          </a:p>
        </p:txBody>
      </p:sp>
      <p:sp>
        <p:nvSpPr>
          <p:cNvPr id="4" name="内容占位符 2">
            <a:extLst>
              <a:ext uri="{FF2B5EF4-FFF2-40B4-BE49-F238E27FC236}">
                <a16:creationId xmlns:a16="http://schemas.microsoft.com/office/drawing/2014/main" id="{46FF01B4-69AD-4F5E-B393-35D93FF3D8F1}"/>
              </a:ext>
            </a:extLst>
          </p:cNvPr>
          <p:cNvSpPr txBox="1">
            <a:spLocks/>
          </p:cNvSpPr>
          <p:nvPr/>
        </p:nvSpPr>
        <p:spPr>
          <a:xfrm>
            <a:off x="5791908" y="1853248"/>
            <a:ext cx="5105477"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zh-CN" dirty="0"/>
              <a:t>Advantages of </a:t>
            </a:r>
            <a:r>
              <a:rPr lang="en-US" altLang="zh-CN" dirty="0" err="1"/>
              <a:t>LogSoftmax</a:t>
            </a:r>
            <a:r>
              <a:rPr lang="en-US" altLang="zh-CN" dirty="0"/>
              <a:t> function: </a:t>
            </a:r>
          </a:p>
          <a:p>
            <a:pPr marL="0" indent="0">
              <a:buNone/>
            </a:pPr>
            <a:r>
              <a:rPr lang="en-US" altLang="zh-CN" dirty="0"/>
              <a:t>    1. Transfer the output into a probability distribution. (The same as </a:t>
            </a:r>
            <a:r>
              <a:rPr lang="en-US" altLang="zh-CN" dirty="0" err="1"/>
              <a:t>Softmax</a:t>
            </a:r>
            <a:r>
              <a:rPr lang="en-US" altLang="zh-CN" dirty="0"/>
              <a:t> function)</a:t>
            </a:r>
          </a:p>
          <a:p>
            <a:pPr marL="0" indent="0">
              <a:buNone/>
            </a:pPr>
            <a:r>
              <a:rPr lang="en-US" altLang="zh-CN" dirty="0"/>
              <a:t>    2. Prevent overflow and underflow. (The shortage of </a:t>
            </a:r>
            <a:r>
              <a:rPr lang="en-US" altLang="zh-CN" dirty="0" err="1"/>
              <a:t>Softmax</a:t>
            </a:r>
            <a:r>
              <a:rPr lang="en-US" altLang="zh-CN" dirty="0"/>
              <a:t> function)</a:t>
            </a:r>
          </a:p>
          <a:p>
            <a:pPr marL="0" indent="0">
              <a:buNone/>
            </a:pPr>
            <a:r>
              <a:rPr lang="en-US" altLang="zh-CN" dirty="0"/>
              <a:t> </a:t>
            </a:r>
          </a:p>
          <a:p>
            <a:pPr marL="0" indent="0">
              <a:buFont typeface="Wingdings 3" charset="2"/>
              <a:buNone/>
            </a:pPr>
            <a:endParaRPr lang="zh-CN" altLang="en-US" dirty="0"/>
          </a:p>
        </p:txBody>
      </p:sp>
    </p:spTree>
    <p:extLst>
      <p:ext uri="{BB962C8B-B14F-4D97-AF65-F5344CB8AC3E}">
        <p14:creationId xmlns:p14="http://schemas.microsoft.com/office/powerpoint/2010/main" val="313809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B7093-8EEC-4401-A5E9-A64286B65584}"/>
              </a:ext>
            </a:extLst>
          </p:cNvPr>
          <p:cNvSpPr>
            <a:spLocks noGrp="1"/>
          </p:cNvSpPr>
          <p:nvPr>
            <p:ph type="title"/>
          </p:nvPr>
        </p:nvSpPr>
        <p:spPr/>
        <p:txBody>
          <a:bodyPr/>
          <a:lstStyle/>
          <a:p>
            <a:r>
              <a:rPr lang="en-US" altLang="zh-CN" dirty="0">
                <a:solidFill>
                  <a:srgbClr val="D4D4D4"/>
                </a:solidFill>
                <a:latin typeface="Consolas" panose="020B0609020204030204" pitchFamily="49" charset="0"/>
              </a:rPr>
              <a:t>Define the neural networks</a:t>
            </a:r>
            <a:br>
              <a:rPr lang="en-US" altLang="zh-CN" b="0" dirty="0">
                <a:solidFill>
                  <a:srgbClr val="D4D4D4"/>
                </a:solidFill>
                <a:effectLst/>
                <a:latin typeface="Consolas" panose="020B0609020204030204" pitchFamily="49" charset="0"/>
              </a:rPr>
            </a:br>
            <a:endParaRPr lang="zh-CN" altLang="en-US" dirty="0"/>
          </a:p>
        </p:txBody>
      </p:sp>
      <p:sp>
        <p:nvSpPr>
          <p:cNvPr id="3" name="内容占位符 2">
            <a:extLst>
              <a:ext uri="{FF2B5EF4-FFF2-40B4-BE49-F238E27FC236}">
                <a16:creationId xmlns:a16="http://schemas.microsoft.com/office/drawing/2014/main" id="{653B452F-382B-47AE-85D3-B5C3709E4F1B}"/>
              </a:ext>
            </a:extLst>
          </p:cNvPr>
          <p:cNvSpPr>
            <a:spLocks noGrp="1"/>
          </p:cNvSpPr>
          <p:nvPr>
            <p:ph idx="1"/>
          </p:nvPr>
        </p:nvSpPr>
        <p:spPr>
          <a:xfrm>
            <a:off x="646111" y="1591005"/>
            <a:ext cx="4632899" cy="4195481"/>
          </a:xfrm>
        </p:spPr>
        <p:txBody>
          <a:bodyPr/>
          <a:lstStyle/>
          <a:p>
            <a:r>
              <a:rPr lang="en-US" altLang="zh-CN" dirty="0"/>
              <a:t>Convolutional neural network</a:t>
            </a:r>
            <a:endParaRPr lang="zh-CN" altLang="en-US" dirty="0"/>
          </a:p>
        </p:txBody>
      </p:sp>
      <p:pic>
        <p:nvPicPr>
          <p:cNvPr id="5" name="图片 4">
            <a:extLst>
              <a:ext uri="{FF2B5EF4-FFF2-40B4-BE49-F238E27FC236}">
                <a16:creationId xmlns:a16="http://schemas.microsoft.com/office/drawing/2014/main" id="{69DEB604-F1FB-4612-BA47-3C591BFDB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161" y="2223795"/>
            <a:ext cx="5136325" cy="3353091"/>
          </a:xfrm>
          <a:prstGeom prst="rect">
            <a:avLst/>
          </a:prstGeom>
        </p:spPr>
      </p:pic>
      <p:sp>
        <p:nvSpPr>
          <p:cNvPr id="10" name="内容占位符 2">
            <a:extLst>
              <a:ext uri="{FF2B5EF4-FFF2-40B4-BE49-F238E27FC236}">
                <a16:creationId xmlns:a16="http://schemas.microsoft.com/office/drawing/2014/main" id="{0081BDD7-2EA8-4351-B45C-87EF43217FE0}"/>
              </a:ext>
            </a:extLst>
          </p:cNvPr>
          <p:cNvSpPr txBox="1">
            <a:spLocks/>
          </p:cNvSpPr>
          <p:nvPr/>
        </p:nvSpPr>
        <p:spPr>
          <a:xfrm>
            <a:off x="6749592" y="1802599"/>
            <a:ext cx="3855563"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ctr"/>
            <a:r>
              <a:rPr lang="en-US" altLang="zh-CN" dirty="0"/>
              <a:t>1*28*28</a:t>
            </a:r>
          </a:p>
          <a:p>
            <a:pPr marL="0" indent="0" algn="ctr">
              <a:buNone/>
            </a:pPr>
            <a:r>
              <a:rPr lang="zh-CN" altLang="en-US" dirty="0"/>
              <a:t>↓</a:t>
            </a:r>
            <a:endParaRPr lang="en-US" altLang="zh-CN" dirty="0"/>
          </a:p>
          <a:p>
            <a:pPr algn="ctr"/>
            <a:r>
              <a:rPr lang="en-US" altLang="zh-CN" dirty="0"/>
              <a:t>10*24*24</a:t>
            </a:r>
          </a:p>
          <a:p>
            <a:pPr marL="0" indent="0" algn="ctr">
              <a:buNone/>
            </a:pPr>
            <a:r>
              <a:rPr lang="zh-CN" altLang="en-US" dirty="0"/>
              <a:t>↓</a:t>
            </a:r>
            <a:endParaRPr lang="en-US" altLang="zh-CN" dirty="0"/>
          </a:p>
          <a:p>
            <a:pPr algn="ctr"/>
            <a:r>
              <a:rPr lang="en-US" altLang="zh-CN" dirty="0"/>
              <a:t>10*12*12</a:t>
            </a:r>
          </a:p>
          <a:p>
            <a:pPr marL="0" indent="0" algn="ctr">
              <a:buNone/>
            </a:pPr>
            <a:r>
              <a:rPr lang="zh-CN" altLang="en-US" dirty="0"/>
              <a:t>↓</a:t>
            </a:r>
            <a:endParaRPr lang="en-US" altLang="zh-CN" dirty="0"/>
          </a:p>
          <a:p>
            <a:pPr algn="ctr"/>
            <a:r>
              <a:rPr lang="en-US" altLang="zh-CN" dirty="0"/>
              <a:t>25*8*8</a:t>
            </a:r>
          </a:p>
          <a:p>
            <a:pPr marL="0" indent="0" algn="ctr">
              <a:buNone/>
            </a:pPr>
            <a:r>
              <a:rPr lang="zh-CN" altLang="en-US" dirty="0"/>
              <a:t>↓</a:t>
            </a:r>
            <a:endParaRPr lang="en-US" altLang="zh-CN" dirty="0"/>
          </a:p>
          <a:p>
            <a:pPr algn="ctr"/>
            <a:r>
              <a:rPr lang="en-US" altLang="zh-CN" dirty="0"/>
              <a:t>25*4*4</a:t>
            </a:r>
          </a:p>
          <a:p>
            <a:pPr algn="ctr"/>
            <a:endParaRPr lang="en-US" altLang="zh-CN" dirty="0"/>
          </a:p>
          <a:p>
            <a:pPr algn="ctr"/>
            <a:endParaRPr lang="zh-CN" altLang="en-US" dirty="0"/>
          </a:p>
        </p:txBody>
      </p:sp>
      <p:sp>
        <p:nvSpPr>
          <p:cNvPr id="6" name="文本框 5">
            <a:extLst>
              <a:ext uri="{FF2B5EF4-FFF2-40B4-BE49-F238E27FC236}">
                <a16:creationId xmlns:a16="http://schemas.microsoft.com/office/drawing/2014/main" id="{14CB3E39-3E69-45E8-816F-320D34C63756}"/>
              </a:ext>
            </a:extLst>
          </p:cNvPr>
          <p:cNvSpPr txBox="1"/>
          <p:nvPr/>
        </p:nvSpPr>
        <p:spPr>
          <a:xfrm>
            <a:off x="9747314" y="2330678"/>
            <a:ext cx="2234154" cy="3139321"/>
          </a:xfrm>
          <a:prstGeom prst="rect">
            <a:avLst/>
          </a:prstGeom>
          <a:noFill/>
        </p:spPr>
        <p:txBody>
          <a:bodyPr wrap="square" rtlCol="0">
            <a:spAutoFit/>
          </a:bodyPr>
          <a:lstStyle/>
          <a:p>
            <a:r>
              <a:rPr lang="en-US" altLang="zh-CN" dirty="0"/>
              <a:t>Convolution</a:t>
            </a:r>
          </a:p>
          <a:p>
            <a:endParaRPr lang="en-US" altLang="zh-CN" dirty="0"/>
          </a:p>
          <a:p>
            <a:endParaRPr lang="en-US" altLang="zh-CN" dirty="0"/>
          </a:p>
          <a:p>
            <a:r>
              <a:rPr lang="en-US" altLang="zh-CN" dirty="0" err="1"/>
              <a:t>MaxPool</a:t>
            </a:r>
            <a:endParaRPr lang="en-US" altLang="zh-CN" dirty="0"/>
          </a:p>
          <a:p>
            <a:endParaRPr lang="en-US" altLang="zh-CN" dirty="0"/>
          </a:p>
          <a:p>
            <a:endParaRPr lang="en-US" altLang="zh-CN" dirty="0"/>
          </a:p>
          <a:p>
            <a:r>
              <a:rPr lang="en-US" altLang="zh-CN" dirty="0"/>
              <a:t>Convolution</a:t>
            </a:r>
          </a:p>
          <a:p>
            <a:endParaRPr lang="en-US" altLang="zh-CN" dirty="0"/>
          </a:p>
          <a:p>
            <a:endParaRPr lang="en-US" altLang="zh-CN" dirty="0"/>
          </a:p>
          <a:p>
            <a:r>
              <a:rPr lang="en-US" altLang="zh-CN" dirty="0" err="1"/>
              <a:t>MaxPool</a:t>
            </a:r>
            <a:endParaRPr lang="en-US" altLang="zh-CN" dirty="0"/>
          </a:p>
          <a:p>
            <a:endParaRPr lang="en-US" altLang="zh-CN" dirty="0"/>
          </a:p>
        </p:txBody>
      </p:sp>
    </p:spTree>
    <p:extLst>
      <p:ext uri="{BB962C8B-B14F-4D97-AF65-F5344CB8AC3E}">
        <p14:creationId xmlns:p14="http://schemas.microsoft.com/office/powerpoint/2010/main" val="252767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7FA26-2855-4B96-A39E-5A50F846B497}"/>
              </a:ext>
            </a:extLst>
          </p:cNvPr>
          <p:cNvSpPr>
            <a:spLocks noGrp="1"/>
          </p:cNvSpPr>
          <p:nvPr>
            <p:ph type="title"/>
          </p:nvPr>
        </p:nvSpPr>
        <p:spPr/>
        <p:txBody>
          <a:bodyPr/>
          <a:lstStyle/>
          <a:p>
            <a:r>
              <a:rPr lang="en-US" altLang="zh-CN" dirty="0"/>
              <a:t>Training the networks on trainset</a:t>
            </a:r>
            <a:endParaRPr lang="zh-CN" altLang="en-US" dirty="0"/>
          </a:p>
        </p:txBody>
      </p:sp>
      <p:sp>
        <p:nvSpPr>
          <p:cNvPr id="3" name="内容占位符 2">
            <a:extLst>
              <a:ext uri="{FF2B5EF4-FFF2-40B4-BE49-F238E27FC236}">
                <a16:creationId xmlns:a16="http://schemas.microsoft.com/office/drawing/2014/main" id="{37E6ACAC-6D58-4448-AF36-B1984E8989A9}"/>
              </a:ext>
            </a:extLst>
          </p:cNvPr>
          <p:cNvSpPr>
            <a:spLocks noGrp="1"/>
          </p:cNvSpPr>
          <p:nvPr>
            <p:ph idx="1"/>
          </p:nvPr>
        </p:nvSpPr>
        <p:spPr/>
        <p:txBody>
          <a:bodyPr/>
          <a:lstStyle/>
          <a:p>
            <a:r>
              <a:rPr lang="en-US" altLang="zh-CN" dirty="0"/>
              <a:t>Define a Loss function and optimizer</a:t>
            </a:r>
          </a:p>
          <a:p>
            <a:endParaRPr lang="en-US" altLang="zh-CN" dirty="0"/>
          </a:p>
          <a:p>
            <a:endParaRPr lang="en-US" altLang="zh-CN" dirty="0"/>
          </a:p>
          <a:p>
            <a:r>
              <a:rPr lang="en-US" altLang="zh-CN" dirty="0"/>
              <a:t>Print the loss when training</a:t>
            </a:r>
          </a:p>
          <a:p>
            <a:endParaRPr lang="zh-CN" altLang="en-US" dirty="0"/>
          </a:p>
        </p:txBody>
      </p:sp>
      <p:pic>
        <p:nvPicPr>
          <p:cNvPr id="5" name="图片 4">
            <a:extLst>
              <a:ext uri="{FF2B5EF4-FFF2-40B4-BE49-F238E27FC236}">
                <a16:creationId xmlns:a16="http://schemas.microsoft.com/office/drawing/2014/main" id="{906F72AC-52DB-4FE8-A67E-306FD99E6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465" y="2551736"/>
            <a:ext cx="6130876" cy="606243"/>
          </a:xfrm>
          <a:prstGeom prst="rect">
            <a:avLst/>
          </a:prstGeom>
        </p:spPr>
      </p:pic>
      <p:pic>
        <p:nvPicPr>
          <p:cNvPr id="7" name="图片 6">
            <a:extLst>
              <a:ext uri="{FF2B5EF4-FFF2-40B4-BE49-F238E27FC236}">
                <a16:creationId xmlns:a16="http://schemas.microsoft.com/office/drawing/2014/main" id="{60BD075F-FEC6-4498-8DE0-FE31AD5002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6271" y="3801961"/>
            <a:ext cx="4168666" cy="2593982"/>
          </a:xfrm>
          <a:prstGeom prst="rect">
            <a:avLst/>
          </a:prstGeom>
        </p:spPr>
      </p:pic>
      <p:sp>
        <p:nvSpPr>
          <p:cNvPr id="4" name="文本框 3">
            <a:extLst>
              <a:ext uri="{FF2B5EF4-FFF2-40B4-BE49-F238E27FC236}">
                <a16:creationId xmlns:a16="http://schemas.microsoft.com/office/drawing/2014/main" id="{6505CA9C-21F7-49E7-9141-211C8953AFB6}"/>
              </a:ext>
            </a:extLst>
          </p:cNvPr>
          <p:cNvSpPr txBox="1"/>
          <p:nvPr/>
        </p:nvSpPr>
        <p:spPr>
          <a:xfrm>
            <a:off x="6957848" y="3951890"/>
            <a:ext cx="3573518" cy="1754326"/>
          </a:xfrm>
          <a:prstGeom prst="rect">
            <a:avLst/>
          </a:prstGeom>
          <a:noFill/>
        </p:spPr>
        <p:txBody>
          <a:bodyPr wrap="square" rtlCol="0">
            <a:spAutoFit/>
          </a:bodyPr>
          <a:lstStyle/>
          <a:p>
            <a:r>
              <a:rPr lang="en-US" altLang="zh-CN" dirty="0"/>
              <a:t>Let’s use a Classification Cross-Entropy loss and SGD with momentum. </a:t>
            </a:r>
          </a:p>
          <a:p>
            <a:endParaRPr lang="en-US" altLang="zh-CN" dirty="0"/>
          </a:p>
          <a:p>
            <a:r>
              <a:rPr lang="en-US" altLang="zh-CN" dirty="0"/>
              <a:t>Learning rate = 0.1</a:t>
            </a:r>
          </a:p>
          <a:p>
            <a:r>
              <a:rPr lang="en-US" altLang="zh-CN" dirty="0"/>
              <a:t>Epoch = 30</a:t>
            </a:r>
            <a:endParaRPr lang="zh-CN" altLang="en-US" dirty="0"/>
          </a:p>
        </p:txBody>
      </p:sp>
    </p:spTree>
    <p:extLst>
      <p:ext uri="{BB962C8B-B14F-4D97-AF65-F5344CB8AC3E}">
        <p14:creationId xmlns:p14="http://schemas.microsoft.com/office/powerpoint/2010/main" val="110006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4FEB6-0597-4C91-B5F9-B318F1FF5A59}"/>
              </a:ext>
            </a:extLst>
          </p:cNvPr>
          <p:cNvSpPr>
            <a:spLocks noGrp="1"/>
          </p:cNvSpPr>
          <p:nvPr>
            <p:ph type="title"/>
          </p:nvPr>
        </p:nvSpPr>
        <p:spPr/>
        <p:txBody>
          <a:bodyPr/>
          <a:lstStyle/>
          <a:p>
            <a:r>
              <a:rPr lang="en-US" altLang="zh-CN" dirty="0"/>
              <a:t>Training Loss Comparison</a:t>
            </a:r>
            <a:endParaRPr lang="zh-CN" altLang="en-US" dirty="0"/>
          </a:p>
        </p:txBody>
      </p:sp>
      <p:sp>
        <p:nvSpPr>
          <p:cNvPr id="3" name="内容占位符 2">
            <a:extLst>
              <a:ext uri="{FF2B5EF4-FFF2-40B4-BE49-F238E27FC236}">
                <a16:creationId xmlns:a16="http://schemas.microsoft.com/office/drawing/2014/main" id="{89A653DD-2570-4853-8F68-8F90B88A8224}"/>
              </a:ext>
            </a:extLst>
          </p:cNvPr>
          <p:cNvSpPr>
            <a:spLocks noGrp="1"/>
          </p:cNvSpPr>
          <p:nvPr>
            <p:ph idx="1"/>
          </p:nvPr>
        </p:nvSpPr>
        <p:spPr>
          <a:xfrm>
            <a:off x="371301" y="1704792"/>
            <a:ext cx="4762028" cy="1063149"/>
          </a:xfrm>
        </p:spPr>
        <p:txBody>
          <a:bodyPr/>
          <a:lstStyle/>
          <a:p>
            <a:r>
              <a:rPr lang="en-US" altLang="zh-CN" dirty="0"/>
              <a:t>Fully connected neural network</a:t>
            </a:r>
          </a:p>
          <a:p>
            <a:pPr marL="0" indent="0">
              <a:buNone/>
            </a:pPr>
            <a:r>
              <a:rPr lang="en-US" altLang="zh-CN" dirty="0"/>
              <a:t>                              </a:t>
            </a:r>
            <a:r>
              <a:rPr lang="zh-CN" altLang="en-US" dirty="0"/>
              <a:t>（</a:t>
            </a:r>
            <a:r>
              <a:rPr lang="en-US" altLang="zh-CN" dirty="0"/>
              <a:t>Linear layers = 5</a:t>
            </a:r>
            <a:r>
              <a:rPr lang="zh-CN" altLang="en-US" dirty="0"/>
              <a:t>）</a:t>
            </a:r>
          </a:p>
          <a:p>
            <a:endParaRPr lang="zh-CN" altLang="en-US" dirty="0"/>
          </a:p>
        </p:txBody>
      </p:sp>
      <p:pic>
        <p:nvPicPr>
          <p:cNvPr id="5" name="图片 4">
            <a:extLst>
              <a:ext uri="{FF2B5EF4-FFF2-40B4-BE49-F238E27FC236}">
                <a16:creationId xmlns:a16="http://schemas.microsoft.com/office/drawing/2014/main" id="{AEE3069E-7DB5-452C-8C89-B724AC23469A}"/>
              </a:ext>
            </a:extLst>
          </p:cNvPr>
          <p:cNvPicPr>
            <a:picLocks noChangeAspect="1"/>
          </p:cNvPicPr>
          <p:nvPr/>
        </p:nvPicPr>
        <p:blipFill rotWithShape="1">
          <a:blip r:embed="rId3">
            <a:extLst>
              <a:ext uri="{28A0092B-C50C-407E-A947-70E740481C1C}">
                <a14:useLocalDpi xmlns:a14="http://schemas.microsoft.com/office/drawing/2010/main" val="0"/>
              </a:ext>
            </a:extLst>
          </a:blip>
          <a:srcRect b="51365"/>
          <a:stretch/>
        </p:blipFill>
        <p:spPr>
          <a:xfrm>
            <a:off x="353883" y="3049341"/>
            <a:ext cx="2778558" cy="2550617"/>
          </a:xfrm>
          <a:prstGeom prst="rect">
            <a:avLst/>
          </a:prstGeom>
        </p:spPr>
      </p:pic>
      <p:pic>
        <p:nvPicPr>
          <p:cNvPr id="7" name="图片 6">
            <a:extLst>
              <a:ext uri="{FF2B5EF4-FFF2-40B4-BE49-F238E27FC236}">
                <a16:creationId xmlns:a16="http://schemas.microsoft.com/office/drawing/2014/main" id="{EEFE8A1F-B86C-4F4F-BA34-E76692669A9B}"/>
              </a:ext>
            </a:extLst>
          </p:cNvPr>
          <p:cNvPicPr>
            <a:picLocks noChangeAspect="1"/>
          </p:cNvPicPr>
          <p:nvPr/>
        </p:nvPicPr>
        <p:blipFill rotWithShape="1">
          <a:blip r:embed="rId3">
            <a:extLst>
              <a:ext uri="{28A0092B-C50C-407E-A947-70E740481C1C}">
                <a14:useLocalDpi xmlns:a14="http://schemas.microsoft.com/office/drawing/2010/main" val="0"/>
              </a:ext>
            </a:extLst>
          </a:blip>
          <a:srcRect t="48295"/>
          <a:stretch/>
        </p:blipFill>
        <p:spPr>
          <a:xfrm>
            <a:off x="3132441" y="3049341"/>
            <a:ext cx="2613542" cy="2550617"/>
          </a:xfrm>
          <a:prstGeom prst="rect">
            <a:avLst/>
          </a:prstGeom>
        </p:spPr>
      </p:pic>
      <p:sp>
        <p:nvSpPr>
          <p:cNvPr id="8" name="内容占位符 2">
            <a:extLst>
              <a:ext uri="{FF2B5EF4-FFF2-40B4-BE49-F238E27FC236}">
                <a16:creationId xmlns:a16="http://schemas.microsoft.com/office/drawing/2014/main" id="{3269E3DC-4900-4000-B948-82C6C413F2E9}"/>
              </a:ext>
            </a:extLst>
          </p:cNvPr>
          <p:cNvSpPr txBox="1">
            <a:spLocks/>
          </p:cNvSpPr>
          <p:nvPr/>
        </p:nvSpPr>
        <p:spPr>
          <a:xfrm>
            <a:off x="5978505" y="1695207"/>
            <a:ext cx="4762028" cy="10631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zh-CN" dirty="0"/>
              <a:t>Fully connected neural network</a:t>
            </a:r>
          </a:p>
          <a:p>
            <a:pPr marL="0" indent="0">
              <a:buFont typeface="Wingdings 3" charset="2"/>
              <a:buNone/>
            </a:pPr>
            <a:r>
              <a:rPr lang="en-US" altLang="zh-CN" dirty="0"/>
              <a:t>                              </a:t>
            </a:r>
            <a:r>
              <a:rPr lang="zh-CN" altLang="en-US" dirty="0"/>
              <a:t>（</a:t>
            </a:r>
            <a:r>
              <a:rPr lang="en-US" altLang="zh-CN" dirty="0"/>
              <a:t>Linear layers = 3</a:t>
            </a:r>
            <a:r>
              <a:rPr lang="zh-CN" altLang="en-US" dirty="0"/>
              <a:t>）</a:t>
            </a:r>
          </a:p>
          <a:p>
            <a:endParaRPr lang="zh-CN" altLang="en-US" dirty="0"/>
          </a:p>
        </p:txBody>
      </p:sp>
      <p:pic>
        <p:nvPicPr>
          <p:cNvPr id="12" name="图片 11">
            <a:extLst>
              <a:ext uri="{FF2B5EF4-FFF2-40B4-BE49-F238E27FC236}">
                <a16:creationId xmlns:a16="http://schemas.microsoft.com/office/drawing/2014/main" id="{316F5B2D-7813-4070-AD2F-C6AC718D5295}"/>
              </a:ext>
            </a:extLst>
          </p:cNvPr>
          <p:cNvPicPr>
            <a:picLocks noChangeAspect="1"/>
          </p:cNvPicPr>
          <p:nvPr/>
        </p:nvPicPr>
        <p:blipFill rotWithShape="1">
          <a:blip r:embed="rId4">
            <a:extLst>
              <a:ext uri="{28A0092B-C50C-407E-A947-70E740481C1C}">
                <a14:useLocalDpi xmlns:a14="http://schemas.microsoft.com/office/drawing/2010/main" val="0"/>
              </a:ext>
            </a:extLst>
          </a:blip>
          <a:srcRect b="51634"/>
          <a:stretch/>
        </p:blipFill>
        <p:spPr>
          <a:xfrm>
            <a:off x="6176863" y="3043833"/>
            <a:ext cx="2778558" cy="2556125"/>
          </a:xfrm>
          <a:prstGeom prst="rect">
            <a:avLst/>
          </a:prstGeom>
        </p:spPr>
      </p:pic>
      <p:pic>
        <p:nvPicPr>
          <p:cNvPr id="14" name="图片 13">
            <a:extLst>
              <a:ext uri="{FF2B5EF4-FFF2-40B4-BE49-F238E27FC236}">
                <a16:creationId xmlns:a16="http://schemas.microsoft.com/office/drawing/2014/main" id="{F8764904-6EE8-4009-B132-ECA12AF5A361}"/>
              </a:ext>
            </a:extLst>
          </p:cNvPr>
          <p:cNvPicPr>
            <a:picLocks noChangeAspect="1"/>
          </p:cNvPicPr>
          <p:nvPr/>
        </p:nvPicPr>
        <p:blipFill rotWithShape="1">
          <a:blip r:embed="rId4">
            <a:extLst>
              <a:ext uri="{28A0092B-C50C-407E-A947-70E740481C1C}">
                <a14:useLocalDpi xmlns:a14="http://schemas.microsoft.com/office/drawing/2010/main" val="0"/>
              </a:ext>
            </a:extLst>
          </a:blip>
          <a:srcRect t="48366" b="343"/>
          <a:stretch/>
        </p:blipFill>
        <p:spPr>
          <a:xfrm>
            <a:off x="8955421" y="3043833"/>
            <a:ext cx="2626204" cy="2562065"/>
          </a:xfrm>
          <a:prstGeom prst="rect">
            <a:avLst/>
          </a:prstGeom>
        </p:spPr>
      </p:pic>
      <p:sp>
        <p:nvSpPr>
          <p:cNvPr id="4" name="文本框 3">
            <a:extLst>
              <a:ext uri="{FF2B5EF4-FFF2-40B4-BE49-F238E27FC236}">
                <a16:creationId xmlns:a16="http://schemas.microsoft.com/office/drawing/2014/main" id="{93624170-C330-4BB2-BB08-055B5B1B8334}"/>
              </a:ext>
            </a:extLst>
          </p:cNvPr>
          <p:cNvSpPr txBox="1"/>
          <p:nvPr/>
        </p:nvSpPr>
        <p:spPr>
          <a:xfrm>
            <a:off x="569784" y="5881358"/>
            <a:ext cx="11052432" cy="646331"/>
          </a:xfrm>
          <a:prstGeom prst="rect">
            <a:avLst/>
          </a:prstGeom>
          <a:noFill/>
        </p:spPr>
        <p:txBody>
          <a:bodyPr wrap="square" rtlCol="0">
            <a:spAutoFit/>
          </a:bodyPr>
          <a:lstStyle/>
          <a:p>
            <a:r>
              <a:rPr lang="en-US" altLang="zh-CN" dirty="0"/>
              <a:t>As the epoch increasing, the loss becomes lower.  It shows that the fully connected network with 5 layers has a faster rate of convergence.  </a:t>
            </a:r>
            <a:endParaRPr lang="zh-CN" altLang="en-US" dirty="0"/>
          </a:p>
        </p:txBody>
      </p:sp>
    </p:spTree>
    <p:extLst>
      <p:ext uri="{BB962C8B-B14F-4D97-AF65-F5344CB8AC3E}">
        <p14:creationId xmlns:p14="http://schemas.microsoft.com/office/powerpoint/2010/main" val="28209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4FEB6-0597-4C91-B5F9-B318F1FF5A59}"/>
              </a:ext>
            </a:extLst>
          </p:cNvPr>
          <p:cNvSpPr>
            <a:spLocks noGrp="1"/>
          </p:cNvSpPr>
          <p:nvPr>
            <p:ph type="title"/>
          </p:nvPr>
        </p:nvSpPr>
        <p:spPr/>
        <p:txBody>
          <a:bodyPr/>
          <a:lstStyle/>
          <a:p>
            <a:r>
              <a:rPr lang="en-US" altLang="zh-CN" dirty="0"/>
              <a:t>Training Loss Comparison</a:t>
            </a:r>
            <a:endParaRPr lang="zh-CN" altLang="en-US" dirty="0"/>
          </a:p>
        </p:txBody>
      </p:sp>
      <p:sp>
        <p:nvSpPr>
          <p:cNvPr id="3" name="内容占位符 2">
            <a:extLst>
              <a:ext uri="{FF2B5EF4-FFF2-40B4-BE49-F238E27FC236}">
                <a16:creationId xmlns:a16="http://schemas.microsoft.com/office/drawing/2014/main" id="{89A653DD-2570-4853-8F68-8F90B88A8224}"/>
              </a:ext>
            </a:extLst>
          </p:cNvPr>
          <p:cNvSpPr>
            <a:spLocks noGrp="1"/>
          </p:cNvSpPr>
          <p:nvPr>
            <p:ph idx="1"/>
          </p:nvPr>
        </p:nvSpPr>
        <p:spPr>
          <a:xfrm>
            <a:off x="3614119" y="1704792"/>
            <a:ext cx="4762028" cy="463373"/>
          </a:xfrm>
        </p:spPr>
        <p:txBody>
          <a:bodyPr/>
          <a:lstStyle/>
          <a:p>
            <a:r>
              <a:rPr lang="en-US" altLang="zh-CN" dirty="0"/>
              <a:t>Convolutional neural network</a:t>
            </a:r>
            <a:endParaRPr lang="zh-CN" altLang="en-US" dirty="0"/>
          </a:p>
        </p:txBody>
      </p:sp>
      <p:pic>
        <p:nvPicPr>
          <p:cNvPr id="6" name="图片 5">
            <a:extLst>
              <a:ext uri="{FF2B5EF4-FFF2-40B4-BE49-F238E27FC236}">
                <a16:creationId xmlns:a16="http://schemas.microsoft.com/office/drawing/2014/main" id="{070F843D-309E-46E8-B659-D4FE409B1E0D}"/>
              </a:ext>
            </a:extLst>
          </p:cNvPr>
          <p:cNvPicPr>
            <a:picLocks noChangeAspect="1"/>
          </p:cNvPicPr>
          <p:nvPr/>
        </p:nvPicPr>
        <p:blipFill rotWithShape="1">
          <a:blip r:embed="rId3">
            <a:extLst>
              <a:ext uri="{28A0092B-C50C-407E-A947-70E740481C1C}">
                <a14:useLocalDpi xmlns:a14="http://schemas.microsoft.com/office/drawing/2010/main" val="0"/>
              </a:ext>
            </a:extLst>
          </a:blip>
          <a:srcRect l="-639" r="639" b="51980"/>
          <a:stretch/>
        </p:blipFill>
        <p:spPr>
          <a:xfrm>
            <a:off x="3542206" y="2758355"/>
            <a:ext cx="2882328" cy="2625117"/>
          </a:xfrm>
          <a:prstGeom prst="rect">
            <a:avLst/>
          </a:prstGeom>
        </p:spPr>
      </p:pic>
      <p:pic>
        <p:nvPicPr>
          <p:cNvPr id="10" name="图片 9">
            <a:extLst>
              <a:ext uri="{FF2B5EF4-FFF2-40B4-BE49-F238E27FC236}">
                <a16:creationId xmlns:a16="http://schemas.microsoft.com/office/drawing/2014/main" id="{2382A15A-7636-47AE-873B-0C8C57E2F915}"/>
              </a:ext>
            </a:extLst>
          </p:cNvPr>
          <p:cNvPicPr>
            <a:picLocks noChangeAspect="1"/>
          </p:cNvPicPr>
          <p:nvPr/>
        </p:nvPicPr>
        <p:blipFill rotWithShape="1">
          <a:blip r:embed="rId3">
            <a:extLst>
              <a:ext uri="{28A0092B-C50C-407E-A947-70E740481C1C}">
                <a14:useLocalDpi xmlns:a14="http://schemas.microsoft.com/office/drawing/2010/main" val="0"/>
              </a:ext>
            </a:extLst>
          </a:blip>
          <a:srcRect t="48020"/>
          <a:stretch/>
        </p:blipFill>
        <p:spPr>
          <a:xfrm>
            <a:off x="6424534" y="2758355"/>
            <a:ext cx="2662721" cy="2625117"/>
          </a:xfrm>
          <a:prstGeom prst="rect">
            <a:avLst/>
          </a:prstGeom>
        </p:spPr>
      </p:pic>
      <p:sp>
        <p:nvSpPr>
          <p:cNvPr id="4" name="文本框 3">
            <a:extLst>
              <a:ext uri="{FF2B5EF4-FFF2-40B4-BE49-F238E27FC236}">
                <a16:creationId xmlns:a16="http://schemas.microsoft.com/office/drawing/2014/main" id="{85EC96F8-7E53-4E2F-82AF-AE649170F75C}"/>
              </a:ext>
            </a:extLst>
          </p:cNvPr>
          <p:cNvSpPr txBox="1"/>
          <p:nvPr/>
        </p:nvSpPr>
        <p:spPr>
          <a:xfrm>
            <a:off x="3614119" y="5650496"/>
            <a:ext cx="5496910" cy="369332"/>
          </a:xfrm>
          <a:prstGeom prst="rect">
            <a:avLst/>
          </a:prstGeom>
          <a:noFill/>
        </p:spPr>
        <p:txBody>
          <a:bodyPr wrap="square" rtlCol="0">
            <a:spAutoFit/>
          </a:bodyPr>
          <a:lstStyle/>
          <a:p>
            <a:r>
              <a:rPr lang="en-US" altLang="zh-CN" dirty="0"/>
              <a:t>The CNN has the lowest loss in the first. </a:t>
            </a:r>
            <a:endParaRPr lang="zh-CN" altLang="en-US" dirty="0"/>
          </a:p>
        </p:txBody>
      </p:sp>
    </p:spTree>
    <p:extLst>
      <p:ext uri="{BB962C8B-B14F-4D97-AF65-F5344CB8AC3E}">
        <p14:creationId xmlns:p14="http://schemas.microsoft.com/office/powerpoint/2010/main" val="4103791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2632</TotalTime>
  <Words>1162</Words>
  <Application>Microsoft Office PowerPoint</Application>
  <PresentationFormat>宽屏</PresentationFormat>
  <Paragraphs>146</Paragraphs>
  <Slides>14</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Arial</vt:lpstr>
      <vt:lpstr>Century Gothic</vt:lpstr>
      <vt:lpstr>Consolas</vt:lpstr>
      <vt:lpstr>Wingdings 3</vt:lpstr>
      <vt:lpstr>离子</vt:lpstr>
      <vt:lpstr>Clothes Classification                       Based on CNN</vt:lpstr>
      <vt:lpstr>Introduce the Dataset</vt:lpstr>
      <vt:lpstr>Data pre-processing</vt:lpstr>
      <vt:lpstr>Define the neural networks </vt:lpstr>
      <vt:lpstr>Define the neural networks</vt:lpstr>
      <vt:lpstr>Define the neural networks </vt:lpstr>
      <vt:lpstr>Training the networks on trainset</vt:lpstr>
      <vt:lpstr>Training Loss Comparison</vt:lpstr>
      <vt:lpstr>Training Loss Comparison</vt:lpstr>
      <vt:lpstr>Prediction Accuracy on Testset </vt:lpstr>
      <vt:lpstr>Prediction Accuracy on Testset </vt:lpstr>
      <vt:lpstr>CNN prediction on Amazon Goods</vt:lpstr>
      <vt:lpstr>CNN prediction on Amazon Goods</vt:lpstr>
      <vt:lpstr>Thank your for watching!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Clothes Classification                       Based on CNN</dc:title>
  <dc:creator>Nie Yi</dc:creator>
  <cp:lastModifiedBy>Nie Yi</cp:lastModifiedBy>
  <cp:revision>18</cp:revision>
  <dcterms:created xsi:type="dcterms:W3CDTF">2022-03-21T04:00:48Z</dcterms:created>
  <dcterms:modified xsi:type="dcterms:W3CDTF">2022-03-23T00:01:01Z</dcterms:modified>
</cp:coreProperties>
</file>