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sldIdLst>
    <p:sldId id="256" r:id="rId5"/>
    <p:sldId id="257" r:id="rId6"/>
    <p:sldId id="258" r:id="rId7"/>
    <p:sldId id="259" r:id="rId8"/>
    <p:sldId id="260" r:id="rId9"/>
    <p:sldId id="277" r:id="rId10"/>
    <p:sldId id="267" r:id="rId11"/>
    <p:sldId id="268" r:id="rId12"/>
    <p:sldId id="294" r:id="rId13"/>
    <p:sldId id="273" r:id="rId14"/>
    <p:sldId id="295" r:id="rId15"/>
    <p:sldId id="279" r:id="rId16"/>
    <p:sldId id="280" r:id="rId17"/>
    <p:sldId id="287" r:id="rId18"/>
    <p:sldId id="272" r:id="rId19"/>
    <p:sldId id="275" r:id="rId20"/>
    <p:sldId id="282" r:id="rId21"/>
    <p:sldId id="296" r:id="rId22"/>
    <p:sldId id="269" r:id="rId23"/>
    <p:sldId id="281" r:id="rId24"/>
    <p:sldId id="276" r:id="rId25"/>
    <p:sldId id="261" r:id="rId26"/>
    <p:sldId id="274" r:id="rId27"/>
    <p:sldId id="288" r:id="rId28"/>
    <p:sldId id="29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E328D9-C662-4CDA-BB3A-0E57FCB3B8C4}">
          <p14:sldIdLst>
            <p14:sldId id="256"/>
            <p14:sldId id="257"/>
            <p14:sldId id="258"/>
            <p14:sldId id="259"/>
            <p14:sldId id="260"/>
            <p14:sldId id="277"/>
            <p14:sldId id="267"/>
            <p14:sldId id="268"/>
            <p14:sldId id="294"/>
            <p14:sldId id="273"/>
            <p14:sldId id="295"/>
            <p14:sldId id="279"/>
            <p14:sldId id="280"/>
            <p14:sldId id="287"/>
            <p14:sldId id="272"/>
            <p14:sldId id="275"/>
            <p14:sldId id="282"/>
            <p14:sldId id="296"/>
            <p14:sldId id="269"/>
            <p14:sldId id="281"/>
            <p14:sldId id="276"/>
            <p14:sldId id="261"/>
            <p14:sldId id="274"/>
            <p14:sldId id="288"/>
            <p14:sldId id="29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95448" autoAdjust="0"/>
  </p:normalViewPr>
  <p:slideViewPr>
    <p:cSldViewPr snapToGrid="0">
      <p:cViewPr varScale="1">
        <p:scale>
          <a:sx n="72" d="100"/>
          <a:sy n="72" d="100"/>
        </p:scale>
        <p:origin x="534"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C4C12-44DC-4AF1-91BC-D6BFF5E34312}" type="datetimeFigureOut">
              <a:rPr lang="vi-VN" smtClean="0"/>
              <a:t>30/01/2021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07920-3A74-449B-970D-FA3232CC8EC0}" type="slidenum">
              <a:rPr lang="vi-VN" smtClean="0"/>
              <a:t>‹#›</a:t>
            </a:fld>
            <a:endParaRPr lang="vi-VN"/>
          </a:p>
        </p:txBody>
      </p:sp>
    </p:spTree>
    <p:extLst>
      <p:ext uri="{BB962C8B-B14F-4D97-AF65-F5344CB8AC3E}">
        <p14:creationId xmlns:p14="http://schemas.microsoft.com/office/powerpoint/2010/main" val="233939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Chào thầy cô và các bạn, đến với buổi bảo vệ tốt nghiêp</a:t>
            </a:r>
          </a:p>
          <a:p>
            <a:pPr marL="171450" indent="-171450">
              <a:buFontTx/>
              <a:buChar char="-"/>
            </a:pPr>
            <a:r>
              <a:rPr lang="en-US"/>
              <a:t>Tên, mssv, lớp</a:t>
            </a:r>
          </a:p>
          <a:p>
            <a:pPr marL="171450" indent="-171450">
              <a:buFontTx/>
              <a:buChar char="-"/>
            </a:pPr>
            <a:r>
              <a:rPr lang="en-US"/>
              <a:t>dưới sự hướng dẫn của thầy Nguyễn Văn Ánh thực hiện đề tài: </a:t>
            </a:r>
          </a:p>
          <a:p>
            <a:pPr marL="171450" indent="-171450">
              <a:buFontTx/>
              <a:buChar char="-"/>
            </a:pP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2</a:t>
            </a:fld>
            <a:endParaRPr lang="vi-VN"/>
          </a:p>
        </p:txBody>
      </p:sp>
    </p:spTree>
    <p:extLst>
      <p:ext uri="{BB962C8B-B14F-4D97-AF65-F5344CB8AC3E}">
        <p14:creationId xmlns:p14="http://schemas.microsoft.com/office/powerpoint/2010/main" val="2962263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11</a:t>
            </a:fld>
            <a:endParaRPr lang="vi-VN"/>
          </a:p>
        </p:txBody>
      </p:sp>
    </p:spTree>
    <p:extLst>
      <p:ext uri="{BB962C8B-B14F-4D97-AF65-F5344CB8AC3E}">
        <p14:creationId xmlns:p14="http://schemas.microsoft.com/office/powerpoint/2010/main" val="594856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đóng cắt gồm 2 linh kiện chính moc, bta</a:t>
            </a:r>
          </a:p>
          <a:p>
            <a:r>
              <a:rPr lang="en-US"/>
              <a:t>Điều khiển đóng cắt thông qua chân vi điều khiển. Khi tín hiệu điều khiển ở mức cao, có dòng điện chảy qua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12</a:t>
            </a:fld>
            <a:endParaRPr lang="vi-VN"/>
          </a:p>
        </p:txBody>
      </p:sp>
    </p:spTree>
    <p:extLst>
      <p:ext uri="{BB962C8B-B14F-4D97-AF65-F5344CB8AC3E}">
        <p14:creationId xmlns:p14="http://schemas.microsoft.com/office/powerpoint/2010/main" val="64113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nút nhấn gồm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13</a:t>
            </a:fld>
            <a:endParaRPr lang="vi-VN"/>
          </a:p>
        </p:txBody>
      </p:sp>
    </p:spTree>
    <p:extLst>
      <p:ext uri="{BB962C8B-B14F-4D97-AF65-F5344CB8AC3E}">
        <p14:creationId xmlns:p14="http://schemas.microsoft.com/office/powerpoint/2010/main" val="339690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16</a:t>
            </a:fld>
            <a:endParaRPr lang="vi-VN"/>
          </a:p>
        </p:txBody>
      </p:sp>
    </p:spTree>
    <p:extLst>
      <p:ext uri="{BB962C8B-B14F-4D97-AF65-F5344CB8AC3E}">
        <p14:creationId xmlns:p14="http://schemas.microsoft.com/office/powerpoint/2010/main" val="189778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màn hình cấu hình wifi</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17</a:t>
            </a:fld>
            <a:endParaRPr lang="vi-VN"/>
          </a:p>
        </p:txBody>
      </p:sp>
    </p:spTree>
    <p:extLst>
      <p:ext uri="{BB962C8B-B14F-4D97-AF65-F5344CB8AC3E}">
        <p14:creationId xmlns:p14="http://schemas.microsoft.com/office/powerpoint/2010/main" val="677645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màn hình cấu hình wifi</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18</a:t>
            </a:fld>
            <a:endParaRPr lang="vi-VN"/>
          </a:p>
        </p:txBody>
      </p:sp>
    </p:spTree>
    <p:extLst>
      <p:ext uri="{BB962C8B-B14F-4D97-AF65-F5344CB8AC3E}">
        <p14:creationId xmlns:p14="http://schemas.microsoft.com/office/powerpoint/2010/main" val="3999535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E4E6EB"/>
                </a:solidFill>
                <a:effectLst/>
                <a:latin typeface="Segoe UI Historic" panose="020B0502040204020203" pitchFamily="34" charset="0"/>
              </a:rPr>
              <a:t>“Em đã trình bày xong đồ án tốt nghiệp của mình. Em xin gửi lời cảm ơn đến thầy cô ABC ( chức danh, tên đầy đủ của giáo viên hướng dẫn) đã nhiệt tình giúp đỡ em hoàn thiện ĐATN. Tuy đã cố gắng nhưng với kiến thức còn hạn chế, chắc chắn ĐATN của em không tránh khỏi những sai sót. Em rất mong nhận được ý kiến của các thày (cô) và các bạn để bản ĐATN của em được hoàn thiện hơn. Em xin chân thành cảm ơn.” </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25</a:t>
            </a:fld>
            <a:endParaRPr lang="vi-VN"/>
          </a:p>
        </p:txBody>
      </p:sp>
    </p:spTree>
    <p:extLst>
      <p:ext uri="{BB962C8B-B14F-4D97-AF65-F5344CB8AC3E}">
        <p14:creationId xmlns:p14="http://schemas.microsoft.com/office/powerpoint/2010/main" val="396908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Trong báo cáo ngày hôm nay em xin trình bày những nội dung sau</a:t>
            </a:r>
          </a:p>
          <a:p>
            <a:pPr marL="171450" indent="-171450">
              <a:buFontTx/>
              <a:buChar char="-"/>
            </a:pPr>
            <a:r>
              <a:rPr lang="en-US"/>
              <a:t>Đầu tiên</a:t>
            </a:r>
          </a:p>
          <a:p>
            <a:pPr marL="171450" indent="-171450">
              <a:buFontTx/>
              <a:buChar char="-"/>
            </a:pPr>
            <a:r>
              <a:rPr lang="en-US"/>
              <a:t>Tiếp theo</a:t>
            </a:r>
          </a:p>
          <a:p>
            <a:pPr marL="171450" indent="-171450">
              <a:buFontTx/>
              <a:buChar char="-"/>
            </a:pPr>
            <a:r>
              <a:rPr lang="en-US"/>
              <a:t>Từ thiết kế trên</a:t>
            </a:r>
          </a:p>
          <a:p>
            <a:pPr marL="171450" indent="-171450">
              <a:buFontTx/>
              <a:buChar char="-"/>
            </a:pPr>
            <a:r>
              <a:rPr lang="en-US"/>
              <a:t>Cuối cùng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3</a:t>
            </a:fld>
            <a:endParaRPr lang="vi-VN"/>
          </a:p>
        </p:txBody>
      </p:sp>
    </p:spTree>
    <p:extLst>
      <p:ext uri="{BB962C8B-B14F-4D97-AF65-F5344CB8AC3E}">
        <p14:creationId xmlns:p14="http://schemas.microsoft.com/office/powerpoint/2010/main" val="276835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Lý do chọn đề tài: sử dụng thiết bị điện hang ngày. </a:t>
            </a:r>
          </a:p>
          <a:p>
            <a:pPr marL="171450" indent="-171450">
              <a:buFontTx/>
              <a:buChar char="-"/>
            </a:pPr>
            <a:r>
              <a:rPr lang="en-US"/>
              <a:t>Các cách đóng cắt trực tiếp</a:t>
            </a:r>
          </a:p>
          <a:p>
            <a:pPr marL="171450" indent="-171450">
              <a:buFontTx/>
              <a:buChar char="-"/>
            </a:pPr>
            <a:r>
              <a:rPr lang="en-US"/>
              <a:t>Các cách đóng cắt từ xa hiện nay: RF, hồng ngoại, zigbee, Bluetooth</a:t>
            </a:r>
          </a:p>
          <a:p>
            <a:pPr marL="171450" indent="-171450">
              <a:buFontTx/>
              <a:buChar char="-"/>
            </a:pPr>
            <a:r>
              <a:rPr lang="en-US"/>
              <a:t>Với sự phát triển của mạng internet mở ra cơ hội cho IoT</a:t>
            </a:r>
          </a:p>
          <a:p>
            <a:pPr marL="0" indent="0">
              <a:buFontTx/>
              <a:buNone/>
            </a:pPr>
            <a:r>
              <a:rPr lang="en-US"/>
              <a:t>-  nhiệm vụ: đóng cắt, truyền thông, ứng dụng điều khiển</a:t>
            </a:r>
          </a:p>
        </p:txBody>
      </p:sp>
      <p:sp>
        <p:nvSpPr>
          <p:cNvPr id="4" name="Slide Number Placeholder 3"/>
          <p:cNvSpPr>
            <a:spLocks noGrp="1"/>
          </p:cNvSpPr>
          <p:nvPr>
            <p:ph type="sldNum" sz="quarter" idx="5"/>
          </p:nvPr>
        </p:nvSpPr>
        <p:spPr/>
        <p:txBody>
          <a:bodyPr/>
          <a:lstStyle/>
          <a:p>
            <a:fld id="{E2C07920-3A74-449B-970D-FA3232CC8EC0}" type="slidenum">
              <a:rPr lang="vi-VN" smtClean="0"/>
              <a:t>4</a:t>
            </a:fld>
            <a:endParaRPr lang="vi-VN"/>
          </a:p>
        </p:txBody>
      </p:sp>
    </p:spTree>
    <p:extLst>
      <p:ext uri="{BB962C8B-B14F-4D97-AF65-F5344CB8AC3E}">
        <p14:creationId xmlns:p14="http://schemas.microsoft.com/office/powerpoint/2010/main" val="269784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từ</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trên</a:t>
            </a:r>
            <a:endParaRPr lang="en-US" dirty="0"/>
          </a:p>
          <a:p>
            <a:pPr marL="171450" indent="-171450">
              <a:buFontTx/>
              <a:buChar char="-"/>
            </a:pPr>
            <a:r>
              <a:rPr lang="en-US" dirty="0" err="1"/>
              <a:t>Bộ</a:t>
            </a:r>
            <a:r>
              <a:rPr lang="en-US" dirty="0"/>
              <a:t> </a:t>
            </a:r>
            <a:r>
              <a:rPr lang="en-US" dirty="0" err="1"/>
              <a:t>điều</a:t>
            </a:r>
            <a:r>
              <a:rPr lang="en-US" dirty="0"/>
              <a:t> </a:t>
            </a:r>
            <a:r>
              <a:rPr lang="en-US" dirty="0" err="1"/>
              <a:t>khiển</a:t>
            </a:r>
            <a:r>
              <a:rPr lang="en-US" dirty="0"/>
              <a:t> </a:t>
            </a:r>
            <a:r>
              <a:rPr lang="en-US" dirty="0" err="1"/>
              <a:t>gồm</a:t>
            </a:r>
            <a:r>
              <a:rPr lang="en-US" dirty="0"/>
              <a:t>: vi </a:t>
            </a:r>
            <a:r>
              <a:rPr lang="en-US" dirty="0" err="1"/>
              <a:t>điều</a:t>
            </a:r>
            <a:r>
              <a:rPr lang="en-US" dirty="0"/>
              <a:t> </a:t>
            </a:r>
            <a:r>
              <a:rPr lang="en-US" dirty="0" err="1"/>
              <a:t>khiển</a:t>
            </a:r>
            <a:r>
              <a:rPr lang="en-US" dirty="0"/>
              <a:t> </a:t>
            </a:r>
            <a:r>
              <a:rPr lang="en-US" dirty="0" err="1"/>
              <a:t>làm</a:t>
            </a:r>
            <a:r>
              <a:rPr lang="en-US" dirty="0"/>
              <a:t> </a:t>
            </a:r>
            <a:r>
              <a:rPr lang="en-US" dirty="0" err="1"/>
              <a:t>nv</a:t>
            </a:r>
            <a:r>
              <a:rPr lang="en-US" dirty="0"/>
              <a:t> </a:t>
            </a:r>
            <a:r>
              <a:rPr lang="en-US" dirty="0" err="1"/>
              <a:t>đọc</a:t>
            </a:r>
            <a:r>
              <a:rPr lang="en-US" dirty="0"/>
              <a:t> </a:t>
            </a:r>
            <a:r>
              <a:rPr lang="en-US" dirty="0" err="1"/>
              <a:t>nút</a:t>
            </a:r>
            <a:r>
              <a:rPr lang="en-US" dirty="0"/>
              <a:t>, </a:t>
            </a:r>
            <a:r>
              <a:rPr lang="en-US" dirty="0" err="1"/>
              <a:t>điều</a:t>
            </a:r>
            <a:r>
              <a:rPr lang="en-US" dirty="0"/>
              <a:t> </a:t>
            </a:r>
            <a:r>
              <a:rPr lang="en-US" dirty="0" err="1"/>
              <a:t>khiển</a:t>
            </a:r>
            <a:r>
              <a:rPr lang="en-US" dirty="0"/>
              <a:t> </a:t>
            </a:r>
            <a:r>
              <a:rPr lang="en-US" dirty="0" err="1"/>
              <a:t>đóng</a:t>
            </a:r>
            <a:r>
              <a:rPr lang="en-US" dirty="0"/>
              <a:t> </a:t>
            </a:r>
            <a:r>
              <a:rPr lang="en-US" dirty="0" err="1"/>
              <a:t>cắt</a:t>
            </a:r>
            <a:r>
              <a:rPr lang="en-US" dirty="0"/>
              <a:t>, </a:t>
            </a:r>
            <a:r>
              <a:rPr lang="en-US" dirty="0" err="1"/>
              <a:t>hiển</a:t>
            </a:r>
            <a:r>
              <a:rPr lang="en-US" dirty="0"/>
              <a:t> </a:t>
            </a:r>
            <a:r>
              <a:rPr lang="en-US" dirty="0" err="1"/>
              <a:t>thị</a:t>
            </a:r>
            <a:r>
              <a:rPr lang="en-US" dirty="0"/>
              <a:t>, </a:t>
            </a:r>
            <a:r>
              <a:rPr lang="en-US" dirty="0" err="1"/>
              <a:t>truyền</a:t>
            </a:r>
            <a:r>
              <a:rPr lang="en-US" dirty="0"/>
              <a:t> </a:t>
            </a:r>
            <a:r>
              <a:rPr lang="en-US" dirty="0" err="1"/>
              <a:t>thông</a:t>
            </a:r>
            <a:endParaRPr lang="en-US" dirty="0"/>
          </a:p>
          <a:p>
            <a:pPr marL="171450" indent="-171450">
              <a:buFontTx/>
              <a:buChar char="-"/>
            </a:pPr>
            <a:r>
              <a:rPr lang="en-US" dirty="0" err="1"/>
              <a:t>Ứng</a:t>
            </a:r>
            <a:r>
              <a:rPr lang="en-US" dirty="0"/>
              <a:t> </a:t>
            </a:r>
            <a:r>
              <a:rPr lang="en-US" dirty="0" err="1"/>
              <a:t>dụng</a:t>
            </a:r>
            <a:r>
              <a:rPr lang="en-US" dirty="0"/>
              <a:t> </a:t>
            </a:r>
            <a:r>
              <a:rPr lang="en-US" dirty="0" err="1"/>
              <a:t>làm</a:t>
            </a:r>
            <a:r>
              <a:rPr lang="en-US" dirty="0"/>
              <a:t> </a:t>
            </a:r>
            <a:r>
              <a:rPr lang="en-US" dirty="0" err="1"/>
              <a:t>nv</a:t>
            </a:r>
            <a:r>
              <a:rPr lang="en-US" dirty="0"/>
              <a:t> </a:t>
            </a:r>
            <a:r>
              <a:rPr lang="en-US" dirty="0" err="1"/>
              <a:t>hiển</a:t>
            </a:r>
            <a:r>
              <a:rPr lang="en-US" dirty="0"/>
              <a:t> </a:t>
            </a:r>
            <a:r>
              <a:rPr lang="en-US" dirty="0" err="1"/>
              <a:t>thị</a:t>
            </a:r>
            <a:r>
              <a:rPr lang="en-US" dirty="0"/>
              <a:t>, </a:t>
            </a:r>
            <a:r>
              <a:rPr lang="en-US" dirty="0" err="1"/>
              <a:t>gửi</a:t>
            </a:r>
            <a:r>
              <a:rPr lang="en-US" dirty="0"/>
              <a:t> </a:t>
            </a:r>
            <a:r>
              <a:rPr lang="en-US" dirty="0" err="1"/>
              <a:t>bản</a:t>
            </a:r>
            <a:r>
              <a:rPr lang="en-US" dirty="0"/>
              <a:t> tin </a:t>
            </a:r>
            <a:r>
              <a:rPr lang="en-US" dirty="0" err="1"/>
              <a:t>đk</a:t>
            </a:r>
            <a:endParaRPr lang="vi-VN" dirty="0"/>
          </a:p>
        </p:txBody>
      </p:sp>
      <p:sp>
        <p:nvSpPr>
          <p:cNvPr id="4" name="Slide Number Placeholder 3"/>
          <p:cNvSpPr>
            <a:spLocks noGrp="1"/>
          </p:cNvSpPr>
          <p:nvPr>
            <p:ph type="sldNum" sz="quarter" idx="5"/>
          </p:nvPr>
        </p:nvSpPr>
        <p:spPr/>
        <p:txBody>
          <a:bodyPr/>
          <a:lstStyle/>
          <a:p>
            <a:fld id="{E2C07920-3A74-449B-970D-FA3232CC8EC0}" type="slidenum">
              <a:rPr lang="vi-VN" smtClean="0"/>
              <a:t>5</a:t>
            </a:fld>
            <a:endParaRPr lang="vi-VN"/>
          </a:p>
        </p:txBody>
      </p:sp>
    </p:spTree>
    <p:extLst>
      <p:ext uri="{BB962C8B-B14F-4D97-AF65-F5344CB8AC3E}">
        <p14:creationId xmlns:p14="http://schemas.microsoft.com/office/powerpoint/2010/main" val="289379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truyền thông giữa thiết bị đóng cắt và thiết bị điều khiển từ xa: dung giao thức mqtt</a:t>
            </a:r>
          </a:p>
          <a:p>
            <a:r>
              <a:rPr lang="en-US"/>
              <a:t>Hoạt động trên mô hình máy chủ và máy khách. Các bản tin sẽ được gửi và nhận thông qua máy chủ</a:t>
            </a:r>
          </a:p>
          <a:p>
            <a:r>
              <a:rPr lang="en-US"/>
              <a:t>Các máy khách nhận bản tin dựa theo topic</a:t>
            </a:r>
          </a:p>
          <a:p>
            <a:r>
              <a:rPr lang="en-US"/>
              <a:t>Để nhận bản tin trong 1 chủ đề, các máy khách sẽ đăng kí chủ đề đó với máy chủ</a:t>
            </a:r>
          </a:p>
          <a:p>
            <a:r>
              <a:rPr lang="en-US"/>
              <a:t>Để gửi bản tin trong 1 chủ đề, các máy khách sẽ xuất bản đến chủ đề đó và máy chủ sẽ phân phối bản tin tới các máy khách đã đăng kí</a:t>
            </a:r>
          </a:p>
        </p:txBody>
      </p:sp>
      <p:sp>
        <p:nvSpPr>
          <p:cNvPr id="4" name="Slide Number Placeholder 3"/>
          <p:cNvSpPr>
            <a:spLocks noGrp="1"/>
          </p:cNvSpPr>
          <p:nvPr>
            <p:ph type="sldNum" sz="quarter" idx="5"/>
          </p:nvPr>
        </p:nvSpPr>
        <p:spPr/>
        <p:txBody>
          <a:bodyPr/>
          <a:lstStyle/>
          <a:p>
            <a:fld id="{E2C07920-3A74-449B-970D-FA3232CC8EC0}" type="slidenum">
              <a:rPr lang="vi-VN" smtClean="0"/>
              <a:t>6</a:t>
            </a:fld>
            <a:endParaRPr lang="vi-VN"/>
          </a:p>
        </p:txBody>
      </p:sp>
    </p:spTree>
    <p:extLst>
      <p:ext uri="{BB962C8B-B14F-4D97-AF65-F5344CB8AC3E}">
        <p14:creationId xmlns:p14="http://schemas.microsoft.com/office/powerpoint/2010/main" val="2617391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Lựa</a:t>
            </a:r>
            <a:r>
              <a:rPr lang="en-US" dirty="0"/>
              <a:t> </a:t>
            </a:r>
            <a:r>
              <a:rPr lang="en-US" dirty="0" err="1"/>
              <a:t>chọn</a:t>
            </a:r>
            <a:r>
              <a:rPr lang="en-US" dirty="0"/>
              <a:t> </a:t>
            </a:r>
            <a:r>
              <a:rPr lang="en-US" dirty="0" err="1"/>
              <a:t>mô</a:t>
            </a:r>
            <a:r>
              <a:rPr lang="en-US" dirty="0"/>
              <a:t> </a:t>
            </a:r>
            <a:r>
              <a:rPr lang="en-US" dirty="0" err="1"/>
              <a:t>đun</a:t>
            </a:r>
            <a:r>
              <a:rPr lang="en-US" dirty="0"/>
              <a:t> esp8266 v12 </a:t>
            </a:r>
            <a:r>
              <a:rPr lang="en-US" dirty="0" err="1"/>
              <a:t>có</a:t>
            </a:r>
            <a:r>
              <a:rPr lang="en-US" dirty="0"/>
              <a:t> </a:t>
            </a:r>
            <a:r>
              <a:rPr lang="en-US" dirty="0" err="1"/>
              <a:t>lõi</a:t>
            </a:r>
            <a:r>
              <a:rPr lang="en-US" dirty="0"/>
              <a:t> </a:t>
            </a:r>
            <a:r>
              <a:rPr lang="en-US" dirty="0" err="1"/>
              <a:t>là</a:t>
            </a:r>
            <a:r>
              <a:rPr lang="en-US" dirty="0"/>
              <a:t> </a:t>
            </a:r>
            <a:r>
              <a:rPr lang="en-US" dirty="0" err="1"/>
              <a:t>vđk</a:t>
            </a:r>
            <a:r>
              <a:rPr lang="en-US" dirty="0"/>
              <a:t> esp8266ex. </a:t>
            </a:r>
            <a:r>
              <a:rPr lang="en-US" dirty="0" err="1"/>
              <a:t>Có</a:t>
            </a:r>
            <a:r>
              <a:rPr lang="en-US" dirty="0"/>
              <a:t> </a:t>
            </a:r>
            <a:r>
              <a:rPr lang="en-US" dirty="0" err="1"/>
              <a:t>sẵn</a:t>
            </a:r>
            <a:r>
              <a:rPr lang="en-US" dirty="0"/>
              <a:t> antenna, </a:t>
            </a:r>
            <a:r>
              <a:rPr lang="en-US" dirty="0" err="1"/>
              <a:t>kết</a:t>
            </a:r>
            <a:r>
              <a:rPr lang="en-US" dirty="0"/>
              <a:t> </a:t>
            </a:r>
            <a:r>
              <a:rPr lang="en-US" dirty="0" err="1"/>
              <a:t>nối</a:t>
            </a:r>
            <a:r>
              <a:rPr lang="en-US" dirty="0"/>
              <a:t> </a:t>
            </a:r>
            <a:r>
              <a:rPr lang="en-US" dirty="0" err="1"/>
              <a:t>với</a:t>
            </a:r>
            <a:r>
              <a:rPr lang="en-US" dirty="0"/>
              <a:t> </a:t>
            </a:r>
            <a:r>
              <a:rPr lang="en-US" dirty="0" err="1"/>
              <a:t>wifi</a:t>
            </a:r>
            <a:r>
              <a:rPr lang="en-US" dirty="0"/>
              <a:t> 2.4, </a:t>
            </a:r>
            <a:r>
              <a:rPr lang="en-US" dirty="0" err="1"/>
              <a:t>có</a:t>
            </a:r>
            <a:r>
              <a:rPr lang="en-US" dirty="0"/>
              <a:t> </a:t>
            </a:r>
            <a:r>
              <a:rPr lang="en-US" dirty="0" err="1"/>
              <a:t>số</a:t>
            </a:r>
            <a:r>
              <a:rPr lang="en-US" dirty="0"/>
              <a:t> </a:t>
            </a:r>
            <a:r>
              <a:rPr lang="en-US" dirty="0" err="1"/>
              <a:t>chân</a:t>
            </a:r>
            <a:r>
              <a:rPr lang="en-US" dirty="0"/>
              <a:t> </a:t>
            </a:r>
            <a:r>
              <a:rPr lang="en-US" dirty="0" err="1"/>
              <a:t>gpio</a:t>
            </a:r>
            <a:r>
              <a:rPr lang="en-US" dirty="0"/>
              <a:t> </a:t>
            </a:r>
            <a:r>
              <a:rPr lang="en-US" dirty="0" err="1"/>
              <a:t>phù</a:t>
            </a:r>
            <a:r>
              <a:rPr lang="en-US" dirty="0"/>
              <a:t> </a:t>
            </a:r>
            <a:r>
              <a:rPr lang="en-US" dirty="0" err="1"/>
              <a:t>hợp</a:t>
            </a:r>
            <a:endParaRPr lang="vi-VN" dirty="0"/>
          </a:p>
        </p:txBody>
      </p:sp>
      <p:sp>
        <p:nvSpPr>
          <p:cNvPr id="4" name="Slide Number Placeholder 3"/>
          <p:cNvSpPr>
            <a:spLocks noGrp="1"/>
          </p:cNvSpPr>
          <p:nvPr>
            <p:ph type="sldNum" sz="quarter" idx="5"/>
          </p:nvPr>
        </p:nvSpPr>
        <p:spPr/>
        <p:txBody>
          <a:bodyPr/>
          <a:lstStyle/>
          <a:p>
            <a:fld id="{E2C07920-3A74-449B-970D-FA3232CC8EC0}" type="slidenum">
              <a:rPr lang="vi-VN" smtClean="0"/>
              <a:t>7</a:t>
            </a:fld>
            <a:endParaRPr lang="vi-VN"/>
          </a:p>
        </p:txBody>
      </p:sp>
    </p:spTree>
    <p:extLst>
      <p:ext uri="{BB962C8B-B14F-4D97-AF65-F5344CB8AC3E}">
        <p14:creationId xmlns:p14="http://schemas.microsoft.com/office/powerpoint/2010/main" val="1893162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phần đóng cắt sử dụng triac: van bán dẫn cho phép dẫn dòng theo cả 2 chiều, đièu khiển thông qua xung dòng điện ở cực cổng</a:t>
            </a:r>
          </a:p>
          <a:p>
            <a:r>
              <a:rPr lang="en-US"/>
              <a:t>Ic lái triac: gồm 1 điốt phát quang và 1 triac với cực cổng nhạy sáng. Cho phép cách ly mạch điều khiển với mạch lực đóng cắt, nâng cao mức độ an toàn cho người sử dụng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8</a:t>
            </a:fld>
            <a:endParaRPr lang="vi-VN"/>
          </a:p>
        </p:txBody>
      </p:sp>
    </p:spTree>
    <p:extLst>
      <p:ext uri="{BB962C8B-B14F-4D97-AF65-F5344CB8AC3E}">
        <p14:creationId xmlns:p14="http://schemas.microsoft.com/office/powerpoint/2010/main" val="135558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xây dựng ứng dụng điều khiển cho mô hình quyết định sử dụng python do em có được tiếp xúc với ngôn ngữ này khi thực tập kĩ thuật với thầy sơn kì hè vừa qua</a:t>
            </a:r>
          </a:p>
          <a:p>
            <a:r>
              <a:rPr lang="en-US"/>
              <a:t>Ngôn ngữ python: giới thiệu ngắn</a:t>
            </a:r>
          </a:p>
          <a:p>
            <a:r>
              <a:rPr lang="en-US"/>
              <a:t>Thư viện kv: cho phép xây dựng ứng dụng đa nền tảng</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9</a:t>
            </a:fld>
            <a:endParaRPr lang="vi-VN"/>
          </a:p>
        </p:txBody>
      </p:sp>
    </p:spTree>
    <p:extLst>
      <p:ext uri="{BB962C8B-B14F-4D97-AF65-F5344CB8AC3E}">
        <p14:creationId xmlns:p14="http://schemas.microsoft.com/office/powerpoint/2010/main" val="410478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10</a:t>
            </a:fld>
            <a:endParaRPr lang="vi-VN"/>
          </a:p>
        </p:txBody>
      </p:sp>
    </p:spTree>
    <p:extLst>
      <p:ext uri="{BB962C8B-B14F-4D97-AF65-F5344CB8AC3E}">
        <p14:creationId xmlns:p14="http://schemas.microsoft.com/office/powerpoint/2010/main" val="548883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34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B53CA7-F2B8-430F-BA3F-DD6ECDACC140}"/>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0521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43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8CDB4-EE46-494A-926E-C33D27F26FD0}"/>
              </a:ext>
            </a:extLst>
          </p:cNvPr>
          <p:cNvSpPr>
            <a:spLocks noGrp="1"/>
          </p:cNvSpPr>
          <p:nvPr>
            <p:ph sz="quarter" idx="10"/>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665766C2-FC6B-401B-935E-0F6EEEEA02C5}"/>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Tree>
    <p:extLst>
      <p:ext uri="{BB962C8B-B14F-4D97-AF65-F5344CB8AC3E}">
        <p14:creationId xmlns:p14="http://schemas.microsoft.com/office/powerpoint/2010/main" val="77798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37D67C3F-3B45-423B-AE56-981FAE24357E}"/>
              </a:ext>
            </a:extLst>
          </p:cNvPr>
          <p:cNvSpPr>
            <a:spLocks noGrp="1"/>
          </p:cNvSpPr>
          <p:nvPr>
            <p:ph type="chart" sz="quarter" idx="10"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Picture Placeholder 11">
            <a:extLst>
              <a:ext uri="{FF2B5EF4-FFF2-40B4-BE49-F238E27FC236}">
                <a16:creationId xmlns:a16="http://schemas.microsoft.com/office/drawing/2014/main" id="{7C2541F3-C701-41AD-ABF1-3F6709F6B072}"/>
              </a:ext>
            </a:extLst>
          </p:cNvPr>
          <p:cNvSpPr>
            <a:spLocks noGrp="1"/>
          </p:cNvSpPr>
          <p:nvPr>
            <p:ph type="pic" sz="quarter" idx="11"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
        <p:nvSpPr>
          <p:cNvPr id="13" name="Title 8">
            <a:extLst>
              <a:ext uri="{FF2B5EF4-FFF2-40B4-BE49-F238E27FC236}">
                <a16:creationId xmlns:a16="http://schemas.microsoft.com/office/drawing/2014/main" id="{2A97BE88-C056-4EAA-B602-A66B6354F72C}"/>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Tree>
    <p:extLst>
      <p:ext uri="{BB962C8B-B14F-4D97-AF65-F5344CB8AC3E}">
        <p14:creationId xmlns:p14="http://schemas.microsoft.com/office/powerpoint/2010/main" val="36806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6F082B94-69A7-41D2-B6CE-90830F649490}"/>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0" name="Text Placeholder 9">
            <a:extLst>
              <a:ext uri="{FF2B5EF4-FFF2-40B4-BE49-F238E27FC236}">
                <a16:creationId xmlns:a16="http://schemas.microsoft.com/office/drawing/2014/main" id="{1BCC677E-AFC2-4C2B-98DA-7207408A4830}"/>
              </a:ext>
            </a:extLst>
          </p:cNvPr>
          <p:cNvSpPr>
            <a:spLocks noGrp="1"/>
          </p:cNvSpPr>
          <p:nvPr>
            <p:ph type="body" sz="quarter" idx="10"/>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5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5F31DF-E244-4E38-B912-D95C246A0880}"/>
              </a:ext>
            </a:extLst>
          </p:cNvPr>
          <p:cNvSpPr>
            <a:spLocks noGrp="1"/>
          </p:cNvSpPr>
          <p:nvPr>
            <p:ph sz="quarter" idx="10"/>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8">
            <a:extLst>
              <a:ext uri="{FF2B5EF4-FFF2-40B4-BE49-F238E27FC236}">
                <a16:creationId xmlns:a16="http://schemas.microsoft.com/office/drawing/2014/main" id="{53A671D5-84E2-49B1-8025-85EEC7745032}"/>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208371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4556E3D7-F78C-4341-912E-91A96BC7B8F6}"/>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5" name="Chart Placeholder 14">
            <a:extLst>
              <a:ext uri="{FF2B5EF4-FFF2-40B4-BE49-F238E27FC236}">
                <a16:creationId xmlns:a16="http://schemas.microsoft.com/office/drawing/2014/main" id="{D4750270-D910-4785-A48C-D75AD66D6F6F}"/>
              </a:ext>
            </a:extLst>
          </p:cNvPr>
          <p:cNvSpPr>
            <a:spLocks noGrp="1"/>
          </p:cNvSpPr>
          <p:nvPr>
            <p:ph type="chart" sz="quarter" idx="10"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7" name="Table Placeholder 16">
            <a:extLst>
              <a:ext uri="{FF2B5EF4-FFF2-40B4-BE49-F238E27FC236}">
                <a16:creationId xmlns:a16="http://schemas.microsoft.com/office/drawing/2014/main" id="{2A314ABA-75DD-4DC8-8B93-5C6D12CC78E8}"/>
              </a:ext>
            </a:extLst>
          </p:cNvPr>
          <p:cNvSpPr>
            <a:spLocks noGrp="1"/>
          </p:cNvSpPr>
          <p:nvPr>
            <p:ph type="tbl" sz="quarter" idx="11"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2407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1496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5" r:id="rId5"/>
    <p:sldLayoutId id="2147483656" r:id="rId6"/>
    <p:sldLayoutId id="2147483660" r:id="rId7"/>
    <p:sldLayoutId id="2147483657" r:id="rId8"/>
    <p:sldLayoutId id="2147483658"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79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Số</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4</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áp</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220VAC</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Dòng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10A</a:t>
            </a:r>
          </a:p>
          <a:p>
            <a:pPr lvl="1">
              <a:buFont typeface="Courier New" panose="02070309020205020404" pitchFamily="49" charset="0"/>
              <a:buChar char="o"/>
            </a:pPr>
            <a:r>
              <a:rPr lang="en-US" sz="2800" dirty="0">
                <a:latin typeface="+mn-lt"/>
                <a:cs typeface="Times New Roman" panose="02020603050405020304" pitchFamily="18" charset="0"/>
              </a:rPr>
              <a:t> 4 </a:t>
            </a:r>
            <a:r>
              <a:rPr lang="en-US" sz="2800" dirty="0" err="1">
                <a:latin typeface="+mn-lt"/>
                <a:cs typeface="Times New Roman" panose="02020603050405020304" pitchFamily="18" charset="0"/>
              </a:rPr>
              <a:t>nút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bấm</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hiệu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của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A2C9F94-EF4C-44BA-A4B1-AAFA5A68DD4E}"/>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7</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27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err="1">
                <a:latin typeface="+mn-lt"/>
                <a:cs typeface="Times New Roman" panose="02020603050405020304" pitchFamily="18" charset="0"/>
              </a:rPr>
              <a:t>phần</a:t>
            </a:r>
            <a:r>
              <a:rPr lang="en-US">
                <a:latin typeface="+mn-lt"/>
                <a:cs typeface="Times New Roman" panose="02020603050405020304" pitchFamily="18" charset="0"/>
              </a:rPr>
              <a:t> cứng</a:t>
            </a:r>
          </a:p>
          <a:p>
            <a:pPr marL="0" indent="0">
              <a:buNone/>
            </a:pP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A2C9F94-EF4C-44BA-A4B1-AAFA5A68DD4E}"/>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8</a:t>
            </a:r>
            <a:endParaRPr lang="vi-V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6529674-E94A-4B06-901F-AE99895EA208}"/>
              </a:ext>
            </a:extLst>
          </p:cNvPr>
          <p:cNvPicPr>
            <a:picLocks noChangeAspect="1"/>
          </p:cNvPicPr>
          <p:nvPr/>
        </p:nvPicPr>
        <p:blipFill>
          <a:blip r:embed="rId3"/>
          <a:stretch>
            <a:fillRect/>
          </a:stretch>
        </p:blipFill>
        <p:spPr>
          <a:xfrm>
            <a:off x="1698253" y="1478280"/>
            <a:ext cx="8795494" cy="4700703"/>
          </a:xfrm>
          <a:prstGeom prst="rect">
            <a:avLst/>
          </a:prstGeom>
        </p:spPr>
      </p:pic>
    </p:spTree>
    <p:extLst>
      <p:ext uri="{BB962C8B-B14F-4D97-AF65-F5344CB8AC3E}">
        <p14:creationId xmlns:p14="http://schemas.microsoft.com/office/powerpoint/2010/main" val="139793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IC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MOC3020</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r>
              <a:rPr lang="en-US" dirty="0">
                <a:latin typeface="+mn-lt"/>
                <a:cs typeface="Times New Roman" panose="02020603050405020304" pitchFamily="18" charset="0"/>
              </a:rPr>
              <a:t> BTA24</a:t>
            </a:r>
          </a:p>
          <a:p>
            <a:pPr marL="0" indent="0">
              <a:buNone/>
            </a:pPr>
            <a:endParaRPr lang="en-US" dirty="0">
              <a:latin typeface="+mn-lt"/>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 name="Picture 9" descr="Diagram&#10;&#10;Description automatically generated">
            <a:extLst>
              <a:ext uri="{FF2B5EF4-FFF2-40B4-BE49-F238E27FC236}">
                <a16:creationId xmlns:a16="http://schemas.microsoft.com/office/drawing/2014/main" id="{178BD5E3-CB7A-435C-9F05-ED199807A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497" y="2225382"/>
            <a:ext cx="8243956" cy="2407235"/>
          </a:xfrm>
          <a:prstGeom prst="rect">
            <a:avLst/>
          </a:prstGeom>
        </p:spPr>
      </p:pic>
      <p:sp>
        <p:nvSpPr>
          <p:cNvPr id="11" name="Text Placeholder 2">
            <a:extLst>
              <a:ext uri="{FF2B5EF4-FFF2-40B4-BE49-F238E27FC236}">
                <a16:creationId xmlns:a16="http://schemas.microsoft.com/office/drawing/2014/main" id="{B75BAF8B-EB19-46FF-89E5-E90275A83EBF}"/>
              </a:ext>
            </a:extLst>
          </p:cNvPr>
          <p:cNvSpPr txBox="1">
            <a:spLocks/>
          </p:cNvSpPr>
          <p:nvPr/>
        </p:nvSpPr>
        <p:spPr>
          <a:xfrm>
            <a:off x="11232731" y="5981496"/>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9</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90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nhả</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trở</a:t>
            </a:r>
            <a:r>
              <a:rPr lang="en-US" dirty="0">
                <a:latin typeface="+mn-lt"/>
                <a:cs typeface="Times New Roman" panose="02020603050405020304" pitchFamily="18" charset="0"/>
              </a:rPr>
              <a:t> </a:t>
            </a:r>
            <a:r>
              <a:rPr lang="en-US" dirty="0" err="1">
                <a:latin typeface="+mn-lt"/>
                <a:cs typeface="Times New Roman" panose="02020603050405020304" pitchFamily="18" charset="0"/>
              </a:rPr>
              <a:t>kéo</a:t>
            </a:r>
            <a:r>
              <a:rPr lang="en-US" dirty="0">
                <a:latin typeface="+mn-lt"/>
                <a:cs typeface="Times New Roman" panose="02020603050405020304" pitchFamily="18" charset="0"/>
              </a:rPr>
              <a:t> </a:t>
            </a:r>
            <a:r>
              <a:rPr lang="en-US" dirty="0" err="1">
                <a:latin typeface="+mn-lt"/>
                <a:cs typeface="Times New Roman" panose="02020603050405020304" pitchFamily="18" charset="0"/>
              </a:rPr>
              <a:t>xuống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đất</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Tụ</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chống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dội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7" name="Picture 6" descr="Diagram, schematic&#10;&#10;Description automatically generated">
            <a:extLst>
              <a:ext uri="{FF2B5EF4-FFF2-40B4-BE49-F238E27FC236}">
                <a16:creationId xmlns:a16="http://schemas.microsoft.com/office/drawing/2014/main" id="{93D8818C-5FC7-4D09-894B-75CDE88A5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45" y="1959434"/>
            <a:ext cx="6325792" cy="3134298"/>
          </a:xfrm>
          <a:prstGeom prst="rect">
            <a:avLst/>
          </a:prstGeom>
        </p:spPr>
      </p:pic>
      <p:sp>
        <p:nvSpPr>
          <p:cNvPr id="8" name="Text Placeholder 2">
            <a:extLst>
              <a:ext uri="{FF2B5EF4-FFF2-40B4-BE49-F238E27FC236}">
                <a16:creationId xmlns:a16="http://schemas.microsoft.com/office/drawing/2014/main" id="{35E90952-14C9-43F7-ABD6-40224B3DBC18}"/>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10</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5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3" name="Picture 2" descr="Diagram, schematic&#10;&#10;Description automatically generated">
            <a:extLst>
              <a:ext uri="{FF2B5EF4-FFF2-40B4-BE49-F238E27FC236}">
                <a16:creationId xmlns:a16="http://schemas.microsoft.com/office/drawing/2014/main" id="{6128BF5C-B5F9-454B-8B90-C475FD3F8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544" y="1571907"/>
            <a:ext cx="6033142" cy="4227249"/>
          </a:xfrm>
          <a:prstGeom prst="rect">
            <a:avLst/>
          </a:prstGeom>
        </p:spPr>
      </p:pic>
      <p:graphicFrame>
        <p:nvGraphicFramePr>
          <p:cNvPr id="8" name="Table 7">
            <a:extLst>
              <a:ext uri="{FF2B5EF4-FFF2-40B4-BE49-F238E27FC236}">
                <a16:creationId xmlns:a16="http://schemas.microsoft.com/office/drawing/2014/main" id="{F4A4A54D-8690-49E4-B87E-ABBFFF9F2AE3}"/>
              </a:ext>
            </a:extLst>
          </p:cNvPr>
          <p:cNvGraphicFramePr>
            <a:graphicFrameLocks noGrp="1"/>
          </p:cNvGraphicFramePr>
          <p:nvPr>
            <p:extLst>
              <p:ext uri="{D42A27DB-BD31-4B8C-83A1-F6EECF244321}">
                <p14:modId xmlns:p14="http://schemas.microsoft.com/office/powerpoint/2010/main" val="2275402022"/>
              </p:ext>
            </p:extLst>
          </p:nvPr>
        </p:nvGraphicFramePr>
        <p:xfrm>
          <a:off x="621223" y="2238690"/>
          <a:ext cx="4977719" cy="3116580"/>
        </p:xfrm>
        <a:graphic>
          <a:graphicData uri="http://schemas.openxmlformats.org/drawingml/2006/table">
            <a:tbl>
              <a:tblPr firstRow="1" firstCol="1" bandRow="1">
                <a:tableStyleId>{5C22544A-7EE6-4342-B048-85BDC9FD1C3A}</a:tableStyleId>
              </a:tblPr>
              <a:tblGrid>
                <a:gridCol w="2534582">
                  <a:extLst>
                    <a:ext uri="{9D8B030D-6E8A-4147-A177-3AD203B41FA5}">
                      <a16:colId xmlns:a16="http://schemas.microsoft.com/office/drawing/2014/main" val="101952733"/>
                    </a:ext>
                  </a:extLst>
                </a:gridCol>
                <a:gridCol w="2443137">
                  <a:extLst>
                    <a:ext uri="{9D8B030D-6E8A-4147-A177-3AD203B41FA5}">
                      <a16:colId xmlns:a16="http://schemas.microsoft.com/office/drawing/2014/main" val="1769303277"/>
                    </a:ext>
                  </a:extLst>
                </a:gridCol>
              </a:tblGrid>
              <a:tr h="307890">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Nội</a:t>
                      </a:r>
                      <a:r>
                        <a:rPr lang="en-US" sz="2000" dirty="0">
                          <a:solidFill>
                            <a:schemeClr val="tx1"/>
                          </a:solidFill>
                          <a:effectLst/>
                          <a:latin typeface="+mn-lt"/>
                          <a:cs typeface="Times New Roman" panose="02020603050405020304" pitchFamily="18" charset="0"/>
                        </a:rPr>
                        <a:t> dung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Chân</a:t>
                      </a:r>
                      <a:r>
                        <a:rPr lang="en-US" sz="2000" dirty="0">
                          <a:solidFill>
                            <a:schemeClr val="tx1"/>
                          </a:solidFill>
                          <a:effectLst/>
                          <a:latin typeface="+mn-lt"/>
                          <a:cs typeface="Times New Roman" panose="02020603050405020304" pitchFamily="18" charset="0"/>
                        </a:rPr>
                        <a:t> GPIO </a:t>
                      </a:r>
                      <a:r>
                        <a:rPr lang="en-US" sz="2000" dirty="0" err="1">
                          <a:solidFill>
                            <a:schemeClr val="tx1"/>
                          </a:solidFill>
                          <a:effectLst/>
                          <a:latin typeface="+mn-lt"/>
                          <a:cs typeface="Times New Roman" panose="02020603050405020304" pitchFamily="18" charset="0"/>
                        </a:rPr>
                        <a:t>sử</a:t>
                      </a:r>
                      <a:r>
                        <a:rPr lang="en-US" sz="2000" dirty="0">
                          <a:solidFill>
                            <a:schemeClr val="tx1"/>
                          </a:solidFill>
                          <a:effectLst/>
                          <a:latin typeface="+mn-lt"/>
                          <a:cs typeface="Times New Roman" panose="02020603050405020304" pitchFamily="18" charset="0"/>
                        </a:rPr>
                        <a:t> </a:t>
                      </a:r>
                      <a:r>
                        <a:rPr lang="en-US" sz="2000" dirty="0" err="1">
                          <a:solidFill>
                            <a:schemeClr val="tx1"/>
                          </a:solidFill>
                          <a:effectLst/>
                          <a:latin typeface="+mn-lt"/>
                          <a:cs typeface="Times New Roman" panose="02020603050405020304" pitchFamily="18" charset="0"/>
                        </a:rPr>
                        <a:t>dụng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199160"/>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Nút</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nhấn</a:t>
                      </a:r>
                      <a:r>
                        <a:rPr lang="en-US" sz="2000" b="0" dirty="0">
                          <a:solidFill>
                            <a:schemeClr val="tx1"/>
                          </a:solidFill>
                          <a:effectLst/>
                          <a:latin typeface="+mn-lt"/>
                          <a:cs typeface="Times New Roman" panose="02020603050405020304" pitchFamily="18" charset="0"/>
                        </a:rPr>
                        <a:t> 1</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12</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75065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03983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746597"/>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3</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997635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1</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85954"/>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13</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60718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589092"/>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0</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3805"/>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Đèn</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chỉ</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thị</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16</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875606"/>
                  </a:ext>
                </a:extLst>
              </a:tr>
            </a:tbl>
          </a:graphicData>
        </a:graphic>
      </p:graphicFrame>
      <p:sp>
        <p:nvSpPr>
          <p:cNvPr id="9" name="Text Placeholder 2">
            <a:extLst>
              <a:ext uri="{FF2B5EF4-FFF2-40B4-BE49-F238E27FC236}">
                <a16:creationId xmlns:a16="http://schemas.microsoft.com/office/drawing/2014/main" id="{B065238F-0B56-4654-891D-AF1F79BE647B}"/>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47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2.3.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vi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Đọc</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a:t>
            </a:r>
            <a:r>
              <a:rPr lang="en-US" dirty="0">
                <a:latin typeface="+mn-lt"/>
                <a:cs typeface="Times New Roman" panose="02020603050405020304" pitchFamily="18" charset="0"/>
              </a:rPr>
              <a:t> </a:t>
            </a:r>
            <a:r>
              <a:rPr lang="en-US" dirty="0" err="1">
                <a:latin typeface="+mn-lt"/>
                <a:cs typeface="Times New Roman" panose="02020603050405020304" pitchFamily="18" charset="0"/>
              </a:rPr>
              <a:t>hiệu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tại</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chỗ</a:t>
            </a:r>
            <a:r>
              <a:rPr lang="en-US" dirty="0">
                <a:latin typeface="+mn-lt"/>
                <a:cs typeface="Times New Roman" panose="02020603050405020304" pitchFamily="18" charset="0"/>
              </a:rPr>
              <a:t> qua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Gửi</a:t>
            </a:r>
            <a:r>
              <a:rPr lang="en-US" dirty="0">
                <a:latin typeface="+mn-lt"/>
                <a:cs typeface="Times New Roman" panose="02020603050405020304" pitchFamily="18" charset="0"/>
              </a:rPr>
              <a:t> </a:t>
            </a:r>
            <a:r>
              <a:rPr lang="en-US" dirty="0" err="1">
                <a:latin typeface="+mn-lt"/>
                <a:cs typeface="Times New Roman" panose="02020603050405020304" pitchFamily="18" charset="0"/>
              </a:rPr>
              <a:t>dữ</a:t>
            </a:r>
            <a:r>
              <a:rPr lang="en-US" dirty="0">
                <a:latin typeface="+mn-lt"/>
                <a:cs typeface="Times New Roman" panose="02020603050405020304" pitchFamily="18" charset="0"/>
              </a:rPr>
              <a:t> </a:t>
            </a:r>
            <a:r>
              <a:rPr lang="en-US" dirty="0" err="1">
                <a:latin typeface="+mn-lt"/>
                <a:cs typeface="Times New Roman" panose="02020603050405020304" pitchFamily="18" charset="0"/>
              </a:rPr>
              <a:t>liệu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trạng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thái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err="1">
                <a:latin typeface="+mn-lt"/>
                <a:cs typeface="Times New Roman" panose="02020603050405020304" pitchFamily="18" charset="0"/>
              </a:rPr>
              <a:t>Triac</a:t>
            </a:r>
            <a:r>
              <a:rPr lang="en-US">
                <a:latin typeface="+mn-lt"/>
                <a:cs typeface="Times New Roman" panose="02020603050405020304" pitchFamily="18" charset="0"/>
              </a:rPr>
              <a:t> </a:t>
            </a:r>
          </a:p>
          <a:p>
            <a:pPr lvl="1">
              <a:buFont typeface="Courier New" panose="02070309020205020404" pitchFamily="49" charset="0"/>
              <a:buChar char="o"/>
            </a:pPr>
            <a:r>
              <a:rPr lang="en-US">
                <a:latin typeface="+mn-lt"/>
                <a:cs typeface="Times New Roman" panose="02020603050405020304" pitchFamily="18" charset="0"/>
              </a:rPr>
              <a:t> Thực hiện </a:t>
            </a:r>
            <a:r>
              <a:rPr lang="en-US" dirty="0" err="1">
                <a:latin typeface="+mn-lt"/>
                <a:cs typeface="Times New Roman" panose="02020603050405020304" pitchFamily="18" charset="0"/>
              </a:rPr>
              <a:t>lệnh</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Tự</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động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theo</a:t>
            </a:r>
            <a:r>
              <a:rPr lang="en-US" dirty="0">
                <a:latin typeface="+mn-lt"/>
                <a:cs typeface="Times New Roman" panose="02020603050405020304" pitchFamily="18" charset="0"/>
              </a:rPr>
              <a:t> </a:t>
            </a:r>
            <a:r>
              <a:rPr lang="en-US" dirty="0" err="1">
                <a:latin typeface="+mn-lt"/>
                <a:cs typeface="Times New Roman" panose="02020603050405020304" pitchFamily="18" charset="0"/>
              </a:rPr>
              <a:t>hẹn</a:t>
            </a:r>
            <a:r>
              <a:rPr lang="en-US" dirty="0">
                <a:latin typeface="+mn-lt"/>
                <a:cs typeface="Times New Roman" panose="02020603050405020304" pitchFamily="18" charset="0"/>
              </a:rPr>
              <a:t> </a:t>
            </a:r>
            <a:r>
              <a:rPr lang="en-US" dirty="0" err="1">
                <a:latin typeface="+mn-lt"/>
                <a:cs typeface="Times New Roman" panose="02020603050405020304" pitchFamily="18" charset="0"/>
              </a:rPr>
              <a:t>giờ</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Cấu</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a:t>
            </a:r>
            <a:r>
              <a:rPr lang="en-US" dirty="0" err="1">
                <a:latin typeface="+mn-lt"/>
                <a:cs typeface="Times New Roman" panose="02020603050405020304" pitchFamily="18" charset="0"/>
              </a:rPr>
              <a:t>mới</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2E4AB868-3AC1-43DC-B295-2758DB6082A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12</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43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9C1A13C-4BD7-4DA1-9F21-B5E5100283F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13</a:t>
            </a:r>
            <a:endParaRPr lang="vi-V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1907DC-9D86-4526-979C-008496471E50}"/>
              </a:ext>
            </a:extLst>
          </p:cNvPr>
          <p:cNvPicPr>
            <a:picLocks noChangeAspect="1"/>
          </p:cNvPicPr>
          <p:nvPr/>
        </p:nvPicPr>
        <p:blipFill>
          <a:blip r:embed="rId3"/>
          <a:stretch>
            <a:fillRect/>
          </a:stretch>
        </p:blipFill>
        <p:spPr>
          <a:xfrm>
            <a:off x="1702101" y="952313"/>
            <a:ext cx="8787797" cy="5233704"/>
          </a:xfrm>
          <a:prstGeom prst="rect">
            <a:avLst/>
          </a:prstGeom>
        </p:spPr>
      </p:pic>
    </p:spTree>
    <p:extLst>
      <p:ext uri="{BB962C8B-B14F-4D97-AF65-F5344CB8AC3E}">
        <p14:creationId xmlns:p14="http://schemas.microsoft.com/office/powerpoint/2010/main" val="308167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D2EB9B74-DDA5-4D5A-8A44-2B4389B0A96D}"/>
              </a:ext>
            </a:extLst>
          </p:cNvPr>
          <p:cNvSpPr txBox="1">
            <a:spLocks/>
          </p:cNvSpPr>
          <p:nvPr/>
        </p:nvSpPr>
        <p:spPr>
          <a:xfrm>
            <a:off x="11240542" y="5967968"/>
            <a:ext cx="612722" cy="518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14</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BF0E6B-FA4E-4D6A-AAAC-DF2906E2F7FB}"/>
              </a:ext>
            </a:extLst>
          </p:cNvPr>
          <p:cNvPicPr>
            <a:picLocks noChangeAspect="1"/>
          </p:cNvPicPr>
          <p:nvPr/>
        </p:nvPicPr>
        <p:blipFill>
          <a:blip r:embed="rId3"/>
          <a:stretch>
            <a:fillRect/>
          </a:stretch>
        </p:blipFill>
        <p:spPr>
          <a:xfrm>
            <a:off x="5244955" y="1534509"/>
            <a:ext cx="5470997" cy="4791075"/>
          </a:xfrm>
          <a:prstGeom prst="rect">
            <a:avLst/>
          </a:prstGeom>
        </p:spPr>
      </p:pic>
    </p:spTree>
    <p:extLst>
      <p:ext uri="{BB962C8B-B14F-4D97-AF65-F5344CB8AC3E}">
        <p14:creationId xmlns:p14="http://schemas.microsoft.com/office/powerpoint/2010/main" val="237937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D2EB9B74-DDA5-4D5A-8A44-2B4389B0A96D}"/>
              </a:ext>
            </a:extLst>
          </p:cNvPr>
          <p:cNvSpPr txBox="1">
            <a:spLocks/>
          </p:cNvSpPr>
          <p:nvPr/>
        </p:nvSpPr>
        <p:spPr>
          <a:xfrm>
            <a:off x="11240542" y="5967968"/>
            <a:ext cx="612722" cy="518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15</a:t>
            </a:r>
            <a:endParaRPr lang="vi-V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D5B540C-0D12-4CAE-B4B5-EF4A7CBE484E}"/>
              </a:ext>
            </a:extLst>
          </p:cNvPr>
          <p:cNvPicPr>
            <a:picLocks noChangeAspect="1"/>
          </p:cNvPicPr>
          <p:nvPr/>
        </p:nvPicPr>
        <p:blipFill rotWithShape="1">
          <a:blip r:embed="rId3"/>
          <a:srcRect r="38607"/>
          <a:stretch/>
        </p:blipFill>
        <p:spPr>
          <a:xfrm>
            <a:off x="3016999" y="1510748"/>
            <a:ext cx="6158001" cy="4457220"/>
          </a:xfrm>
          <a:prstGeom prst="rect">
            <a:avLst/>
          </a:prstGeom>
        </p:spPr>
      </p:pic>
    </p:spTree>
    <p:extLst>
      <p:ext uri="{BB962C8B-B14F-4D97-AF65-F5344CB8AC3E}">
        <p14:creationId xmlns:p14="http://schemas.microsoft.com/office/powerpoint/2010/main" val="415375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bản</a:t>
            </a:r>
            <a:r>
              <a:rPr lang="en-US" sz="2800" dirty="0">
                <a:latin typeface="+mn-lt"/>
                <a:cs typeface="Times New Roman" panose="02020603050405020304" pitchFamily="18" charset="0"/>
              </a:rPr>
              <a:t> tin </a:t>
            </a:r>
            <a:r>
              <a:rPr lang="en-US" sz="2800" dirty="0" err="1">
                <a:latin typeface="+mn-lt"/>
                <a:cs typeface="Times New Roman" panose="02020603050405020304" pitchFamily="18" charset="0"/>
              </a:rPr>
              <a:t>và</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của</a:t>
            </a:r>
            <a:r>
              <a:rPr lang="en-US" sz="2800" dirty="0">
                <a:latin typeface="+mn-lt"/>
                <a:cs typeface="Times New Roman" panose="02020603050405020304" pitchFamily="18" charset="0"/>
              </a:rPr>
              <a:t> 4 </a:t>
            </a:r>
            <a:r>
              <a:rPr lang="en-US" sz="2800" dirty="0" err="1">
                <a:latin typeface="+mn-lt"/>
                <a:cs typeface="Times New Roman" panose="02020603050405020304" pitchFamily="18" charset="0"/>
              </a:rPr>
              <a:t>kênh</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r>
              <a:rPr lang="en-US" sz="2800" dirty="0">
                <a:latin typeface="+mn-lt"/>
                <a:cs typeface="Times New Roman" panose="02020603050405020304" pitchFamily="18" charset="0"/>
              </a:rPr>
              <a:t> </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Gửi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chủ</a:t>
            </a:r>
            <a:r>
              <a:rPr lang="en-US" sz="2800" dirty="0">
                <a:latin typeface="+mn-lt"/>
                <a:cs typeface="Times New Roman" panose="02020603050405020304" pitchFamily="18" charset="0"/>
              </a:rPr>
              <a:t> MQTT</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Chuyển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trang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cấu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hình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WiFi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en-US" sz="2800" dirty="0">
              <a:latin typeface="+mn-lt"/>
              <a:cs typeface="Times New Roman" panose="02020603050405020304" pitchFamily="18" charset="0"/>
            </a:endParaRPr>
          </a:p>
          <a:p>
            <a:pPr>
              <a:buFontTx/>
              <a:buChar char="-"/>
            </a:pPr>
            <a:endParaRPr lang="en-US"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8A3FC627-8678-4A65-B27E-B6617C2DF1DA}"/>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16</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069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6042-F97A-4FA3-82B4-ACC0181D43C1}"/>
              </a:ext>
            </a:extLst>
          </p:cNvPr>
          <p:cNvSpPr>
            <a:spLocks noGrp="1"/>
          </p:cNvSpPr>
          <p:nvPr>
            <p:ph type="title"/>
          </p:nvPr>
        </p:nvSpPr>
        <p:spPr>
          <a:xfrm>
            <a:off x="993352" y="544912"/>
            <a:ext cx="10205291" cy="1934307"/>
          </a:xfrm>
        </p:spPr>
        <p:txBody>
          <a:bodyPr/>
          <a:lstStyle/>
          <a:p>
            <a:r>
              <a:rPr lang="en-US" sz="3600" dirty="0">
                <a:latin typeface="+mn-lt"/>
                <a:cs typeface="Times New Roman" panose="02020603050405020304" pitchFamily="18" charset="0"/>
              </a:rPr>
              <a:t>BÁO CÁO</a:t>
            </a:r>
            <a:br>
              <a:rPr lang="en-US" sz="3600" dirty="0">
                <a:latin typeface="+mn-lt"/>
                <a:cs typeface="Times New Roman" panose="02020603050405020304" pitchFamily="18" charset="0"/>
              </a:rPr>
            </a:br>
            <a:r>
              <a:rPr lang="en-US" sz="3600" dirty="0">
                <a:latin typeface="+mn-lt"/>
                <a:cs typeface="Times New Roman" panose="02020603050405020304" pitchFamily="18" charset="0"/>
              </a:rPr>
              <a:t>ĐỒ ÁN TỐT NGHIỆP</a:t>
            </a: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r>
              <a:rPr lang="en-US" sz="3600" dirty="0" err="1">
                <a:latin typeface="+mn-lt"/>
                <a:cs typeface="Times New Roman" panose="02020603050405020304" pitchFamily="18" charset="0"/>
              </a:rPr>
              <a:t>Thiết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kế</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bộ</a:t>
            </a:r>
            <a:r>
              <a:rPr lang="en-US" sz="3600" dirty="0">
                <a:latin typeface="+mn-lt"/>
                <a:cs typeface="Times New Roman" panose="02020603050405020304" pitchFamily="18" charset="0"/>
              </a:rPr>
              <a:t> </a:t>
            </a:r>
            <a:r>
              <a:rPr lang="en-US" sz="3600" err="1">
                <a:latin typeface="+mn-lt"/>
                <a:cs typeface="Times New Roman" panose="02020603050405020304" pitchFamily="18" charset="0"/>
              </a:rPr>
              <a:t>điều</a:t>
            </a:r>
            <a:r>
              <a:rPr lang="en-US" sz="3600">
                <a:latin typeface="+mn-lt"/>
                <a:cs typeface="Times New Roman" panose="02020603050405020304" pitchFamily="18" charset="0"/>
              </a:rPr>
              <a:t> khiển </a:t>
            </a:r>
            <a:r>
              <a:rPr lang="en-US" sz="3600" dirty="0" err="1">
                <a:latin typeface="+mn-lt"/>
                <a:cs typeface="Times New Roman" panose="02020603050405020304" pitchFamily="18" charset="0"/>
              </a:rPr>
              <a:t>đóng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cắt</a:t>
            </a:r>
            <a:r>
              <a:rPr lang="en-US" sz="3600" dirty="0">
                <a:latin typeface="+mn-lt"/>
                <a:cs typeface="Times New Roman" panose="02020603050405020304" pitchFamily="18" charset="0"/>
              </a:rPr>
              <a:t> 4 </a:t>
            </a:r>
            <a:r>
              <a:rPr lang="en-US" sz="3600" dirty="0" err="1">
                <a:latin typeface="+mn-lt"/>
                <a:cs typeface="Times New Roman" panose="02020603050405020304" pitchFamily="18" charset="0"/>
              </a:rPr>
              <a:t>kênh</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sử</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dụng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WiFi</a:t>
            </a:r>
            <a:br>
              <a:rPr lang="en-US" sz="2800" dirty="0">
                <a:latin typeface="+mn-lt"/>
                <a:cs typeface="Times New Roman" panose="02020603050405020304" pitchFamily="18" charset="0"/>
              </a:rPr>
            </a:br>
            <a:br>
              <a:rPr lang="en-US" sz="28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endParaRPr lang="en-US" sz="3200" dirty="0">
              <a:latin typeface="+mn-lt"/>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57B394-1B04-4637-BFC8-A13CB410F348}"/>
              </a:ext>
            </a:extLst>
          </p:cNvPr>
          <p:cNvGraphicFramePr>
            <a:graphicFrameLocks noGrp="1"/>
          </p:cNvGraphicFramePr>
          <p:nvPr>
            <p:extLst>
              <p:ext uri="{D42A27DB-BD31-4B8C-83A1-F6EECF244321}">
                <p14:modId xmlns:p14="http://schemas.microsoft.com/office/powerpoint/2010/main" val="430739504"/>
              </p:ext>
            </p:extLst>
          </p:nvPr>
        </p:nvGraphicFramePr>
        <p:xfrm>
          <a:off x="2993370" y="3632188"/>
          <a:ext cx="6205257" cy="1828800"/>
        </p:xfrm>
        <a:graphic>
          <a:graphicData uri="http://schemas.openxmlformats.org/drawingml/2006/table">
            <a:tbl>
              <a:tblPr firstRow="1" bandRow="1">
                <a:tableStyleId>{2D5ABB26-0587-4C30-8999-92F81FD0307C}</a:tableStyleId>
              </a:tblPr>
              <a:tblGrid>
                <a:gridCol w="3124374">
                  <a:extLst>
                    <a:ext uri="{9D8B030D-6E8A-4147-A177-3AD203B41FA5}">
                      <a16:colId xmlns:a16="http://schemas.microsoft.com/office/drawing/2014/main" val="1411936095"/>
                    </a:ext>
                  </a:extLst>
                </a:gridCol>
                <a:gridCol w="3080883">
                  <a:extLst>
                    <a:ext uri="{9D8B030D-6E8A-4147-A177-3AD203B41FA5}">
                      <a16:colId xmlns:a16="http://schemas.microsoft.com/office/drawing/2014/main" val="1899323844"/>
                    </a:ext>
                  </a:extLst>
                </a:gridCol>
              </a:tblGrid>
              <a:tr h="370840">
                <a:tc>
                  <a:txBody>
                    <a:bodyPr/>
                    <a:lstStyle/>
                    <a:p>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thực</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hiện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Nguyễn Tuấn Anh</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4114813485"/>
                  </a:ext>
                </a:extLst>
              </a:tr>
              <a:tr h="370840">
                <a:tc>
                  <a:txBody>
                    <a:bodyPr/>
                    <a:lstStyle/>
                    <a:p>
                      <a:r>
                        <a:rPr lang="en-US" sz="2400" dirty="0" err="1">
                          <a:solidFill>
                            <a:schemeClr val="bg1"/>
                          </a:solidFill>
                          <a:latin typeface="+mn-lt"/>
                          <a:cs typeface="Times New Roman" panose="02020603050405020304" pitchFamily="18" charset="0"/>
                        </a:rPr>
                        <a:t>Mã</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số</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20173616</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026552815"/>
                  </a:ext>
                </a:extLst>
              </a:tr>
              <a:tr h="370840">
                <a:tc>
                  <a:txBody>
                    <a:bodyPr/>
                    <a:lstStyle/>
                    <a:p>
                      <a:r>
                        <a:rPr lang="en-US" sz="2400">
                          <a:solidFill>
                            <a:schemeClr val="bg1"/>
                          </a:solidFill>
                          <a:latin typeface="+mn-lt"/>
                          <a:cs typeface="Times New Roman" panose="02020603050405020304" pitchFamily="18" charset="0"/>
                        </a:rPr>
                        <a:t>Lớp:</a:t>
                      </a:r>
                      <a:endParaRPr lang="vi-VN" sz="240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KTĐ 05 – K62</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262484665"/>
                  </a:ext>
                </a:extLst>
              </a:tr>
              <a:tr h="370840">
                <a:tc>
                  <a:txBody>
                    <a:bodyPr/>
                    <a:lstStyle/>
                    <a:p>
                      <a:r>
                        <a:rPr lang="en-US" sz="2400">
                          <a:solidFill>
                            <a:schemeClr val="bg1"/>
                          </a:solidFill>
                          <a:latin typeface="+mn-lt"/>
                          <a:cs typeface="Times New Roman" panose="02020603050405020304" pitchFamily="18" charset="0"/>
                        </a:rPr>
                        <a:t>Giảng viên hướng dẫn:</a:t>
                      </a:r>
                      <a:endParaRPr lang="vi-VN" sz="240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TS. </a:t>
                      </a:r>
                      <a:r>
                        <a:rPr lang="en-US" sz="2400" dirty="0" err="1">
                          <a:solidFill>
                            <a:schemeClr val="bg1"/>
                          </a:solidFill>
                          <a:latin typeface="+mn-lt"/>
                          <a:cs typeface="Times New Roman" panose="02020603050405020304" pitchFamily="18" charset="0"/>
                        </a:rPr>
                        <a:t>Nguyễn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Văn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Ánh</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2639581494"/>
                  </a:ext>
                </a:extLst>
              </a:tr>
            </a:tbl>
          </a:graphicData>
        </a:graphic>
      </p:graphicFrame>
    </p:spTree>
    <p:extLst>
      <p:ext uri="{BB962C8B-B14F-4D97-AF65-F5344CB8AC3E}">
        <p14:creationId xmlns:p14="http://schemas.microsoft.com/office/powerpoint/2010/main" val="64378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Xây</a:t>
            </a:r>
            <a:r>
              <a:rPr lang="en-US" dirty="0">
                <a:latin typeface="+mn-lt"/>
                <a:cs typeface="Times New Roman" panose="02020603050405020304" pitchFamily="18" charset="0"/>
              </a:rPr>
              <a:t> </a:t>
            </a:r>
            <a:r>
              <a:rPr lang="en-US" dirty="0" err="1">
                <a:latin typeface="+mn-lt"/>
                <a:cs typeface="Times New Roman" panose="02020603050405020304" pitchFamily="18" charset="0"/>
              </a:rPr>
              <a:t>dựng</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cho</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a:t>
            </a:r>
          </a:p>
          <a:p>
            <a:pPr lvl="1"/>
            <a:r>
              <a:rPr lang="en-US" dirty="0">
                <a:latin typeface="+mn-lt"/>
                <a:cs typeface="Times New Roman" panose="02020603050405020304" pitchFamily="18" charset="0"/>
              </a:rPr>
              <a:t>Giao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r>
              <a:rPr lang="en-US" dirty="0">
                <a:latin typeface="+mn-lt"/>
                <a:cs typeface="Times New Roman" panose="02020603050405020304" pitchFamily="18" charset="0"/>
              </a:rPr>
              <a:t>					</a:t>
            </a:r>
            <a:r>
              <a:rPr lang="en-US" dirty="0">
                <a:latin typeface="+mn-lt"/>
                <a:cs typeface="Times New Roman" panose="02020603050405020304" pitchFamily="18" charset="0"/>
                <a:sym typeface="Wingdings 2" panose="05020102010507070707" pitchFamily="18" charset="2"/>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graphicFrame>
        <p:nvGraphicFramePr>
          <p:cNvPr id="2" name="Table 2">
            <a:extLst>
              <a:ext uri="{FF2B5EF4-FFF2-40B4-BE49-F238E27FC236}">
                <a16:creationId xmlns:a16="http://schemas.microsoft.com/office/drawing/2014/main" id="{36D06FF2-8DD7-42B4-AEF9-ADD7DCF2F275}"/>
              </a:ext>
            </a:extLst>
          </p:cNvPr>
          <p:cNvGraphicFramePr>
            <a:graphicFrameLocks noGrp="1"/>
          </p:cNvGraphicFramePr>
          <p:nvPr>
            <p:extLst>
              <p:ext uri="{D42A27DB-BD31-4B8C-83A1-F6EECF244321}">
                <p14:modId xmlns:p14="http://schemas.microsoft.com/office/powerpoint/2010/main" val="2083887187"/>
              </p:ext>
            </p:extLst>
          </p:nvPr>
        </p:nvGraphicFramePr>
        <p:xfrm>
          <a:off x="338736" y="2552073"/>
          <a:ext cx="5936566" cy="3159160"/>
        </p:xfrm>
        <a:graphic>
          <a:graphicData uri="http://schemas.openxmlformats.org/drawingml/2006/table">
            <a:tbl>
              <a:tblPr firstRow="1" bandRow="1">
                <a:effectLst/>
                <a:tableStyleId>{5C22544A-7EE6-4342-B048-85BDC9FD1C3A}</a:tableStyleId>
              </a:tblPr>
              <a:tblGrid>
                <a:gridCol w="2968283">
                  <a:extLst>
                    <a:ext uri="{9D8B030D-6E8A-4147-A177-3AD203B41FA5}">
                      <a16:colId xmlns:a16="http://schemas.microsoft.com/office/drawing/2014/main" val="3526800874"/>
                    </a:ext>
                  </a:extLst>
                </a:gridCol>
                <a:gridCol w="2968283">
                  <a:extLst>
                    <a:ext uri="{9D8B030D-6E8A-4147-A177-3AD203B41FA5}">
                      <a16:colId xmlns:a16="http://schemas.microsoft.com/office/drawing/2014/main" val="2601548562"/>
                    </a:ext>
                  </a:extLst>
                </a:gridCol>
              </a:tblGrid>
              <a:tr h="515026">
                <a:tc gridSpan="2">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chương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trình</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793136"/>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7503159"/>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4499155"/>
                  </a:ext>
                </a:extLst>
              </a:tr>
              <a:tr h="881378">
                <a:tc gridSpan="2">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cấu</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hình</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WiFi</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982828"/>
                  </a:ext>
                </a:extLst>
              </a:tr>
            </a:tbl>
          </a:graphicData>
        </a:graphic>
      </p:graphicFrame>
      <p:graphicFrame>
        <p:nvGraphicFramePr>
          <p:cNvPr id="3" name="Table 5">
            <a:extLst>
              <a:ext uri="{FF2B5EF4-FFF2-40B4-BE49-F238E27FC236}">
                <a16:creationId xmlns:a16="http://schemas.microsoft.com/office/drawing/2014/main" id="{D9EF875C-27EC-4988-BAAC-1E89CD25B54A}"/>
              </a:ext>
            </a:extLst>
          </p:cNvPr>
          <p:cNvGraphicFramePr>
            <a:graphicFrameLocks noGrp="1"/>
          </p:cNvGraphicFramePr>
          <p:nvPr>
            <p:extLst>
              <p:ext uri="{D42A27DB-BD31-4B8C-83A1-F6EECF244321}">
                <p14:modId xmlns:p14="http://schemas.microsoft.com/office/powerpoint/2010/main" val="3863606966"/>
              </p:ext>
            </p:extLst>
          </p:nvPr>
        </p:nvGraphicFramePr>
        <p:xfrm>
          <a:off x="7427741" y="3217253"/>
          <a:ext cx="3642751" cy="1828800"/>
        </p:xfrm>
        <a:graphic>
          <a:graphicData uri="http://schemas.openxmlformats.org/drawingml/2006/table">
            <a:tbl>
              <a:tblPr firstRow="1" bandRow="1">
                <a:tableStyleId>{5C22544A-7EE6-4342-B048-85BDC9FD1C3A}</a:tableStyleId>
              </a:tblPr>
              <a:tblGrid>
                <a:gridCol w="3642751">
                  <a:extLst>
                    <a:ext uri="{9D8B030D-6E8A-4147-A177-3AD203B41FA5}">
                      <a16:colId xmlns:a16="http://schemas.microsoft.com/office/drawing/2014/main" val="1714484541"/>
                    </a:ext>
                  </a:extLst>
                </a:gridCol>
              </a:tblGrid>
              <a:tr h="370840">
                <a:tc>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báo</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2696490"/>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1</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377192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2</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615236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3</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9960651"/>
                  </a:ext>
                </a:extLst>
              </a:tr>
            </a:tbl>
          </a:graphicData>
        </a:graphic>
      </p:graphicFrame>
      <p:sp>
        <p:nvSpPr>
          <p:cNvPr id="7" name="Text Placeholder 2">
            <a:extLst>
              <a:ext uri="{FF2B5EF4-FFF2-40B4-BE49-F238E27FC236}">
                <a16:creationId xmlns:a16="http://schemas.microsoft.com/office/drawing/2014/main" id="{8D536416-E68F-4D41-B9F9-E223CDF2DF3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17</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93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009515" cy="4909124"/>
          </a:xfrm>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Lưu</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đồ</a:t>
            </a:r>
            <a:r>
              <a:rPr lang="en-US" dirty="0">
                <a:latin typeface="+mn-lt"/>
                <a:cs typeface="Times New Roman" panose="02020603050405020304" pitchFamily="18" charset="0"/>
              </a:rPr>
              <a:t> </a:t>
            </a:r>
            <a:r>
              <a:rPr lang="en-US" dirty="0" err="1">
                <a:latin typeface="+mn-lt"/>
                <a:cs typeface="Times New Roman" panose="02020603050405020304" pitchFamily="18" charset="0"/>
              </a:rPr>
              <a:t>thuật</a:t>
            </a:r>
            <a:r>
              <a:rPr lang="en-US" dirty="0">
                <a:latin typeface="+mn-lt"/>
                <a:cs typeface="Times New Roman" panose="02020603050405020304" pitchFamily="18" charset="0"/>
              </a:rPr>
              <a:t> </a:t>
            </a:r>
            <a:r>
              <a:rPr lang="en-US" dirty="0" err="1">
                <a:latin typeface="+mn-lt"/>
                <a:cs typeface="Times New Roman" panose="02020603050405020304" pitchFamily="18" charset="0"/>
              </a:rPr>
              <a:t>toán</a:t>
            </a:r>
            <a:r>
              <a:rPr lang="en-US" dirty="0">
                <a:latin typeface="+mn-lt"/>
                <a:cs typeface="Times New Roman" panose="02020603050405020304" pitchFamily="18" charset="0"/>
              </a:rPr>
              <a:t>:</a:t>
            </a:r>
          </a:p>
          <a:p>
            <a:pPr>
              <a:buFontTx/>
              <a:buChar char="-"/>
            </a:pP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logic </a:t>
            </a:r>
            <a:r>
              <a:rPr lang="en-US" dirty="0" err="1">
                <a:latin typeface="+mn-lt"/>
                <a:cs typeface="Times New Roman" panose="02020603050405020304" pitchFamily="18" charset="0"/>
              </a:rPr>
              <a:t>chính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a:xfrm>
            <a:off x="338736" y="88019"/>
            <a:ext cx="11514528" cy="436098"/>
          </a:xfrm>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FF2F013D-91F6-42A2-AAB8-4B8971D12DF1}"/>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18</a:t>
            </a:r>
            <a:endParaRPr lang="vi-V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2E39B95-973F-43FF-A5FD-DA92F416138F}"/>
              </a:ext>
            </a:extLst>
          </p:cNvPr>
          <p:cNvPicPr>
            <a:picLocks noChangeAspect="1"/>
          </p:cNvPicPr>
          <p:nvPr/>
        </p:nvPicPr>
        <p:blipFill>
          <a:blip r:embed="rId2"/>
          <a:stretch>
            <a:fillRect/>
          </a:stretch>
        </p:blipFill>
        <p:spPr>
          <a:xfrm>
            <a:off x="5450784" y="1472168"/>
            <a:ext cx="5865987" cy="4909124"/>
          </a:xfrm>
          <a:prstGeom prst="rect">
            <a:avLst/>
          </a:prstGeom>
        </p:spPr>
      </p:pic>
    </p:spTree>
    <p:extLst>
      <p:ext uri="{BB962C8B-B14F-4D97-AF65-F5344CB8AC3E}">
        <p14:creationId xmlns:p14="http://schemas.microsoft.com/office/powerpoint/2010/main" val="1150083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mn-lt"/>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ảnh</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tế</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1. </a:t>
            </a: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2.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3.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ly</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4.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5.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chuyển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nguồn</a:t>
            </a:r>
            <a:r>
              <a:rPr lang="en-US" dirty="0">
                <a:latin typeface="+mn-lt"/>
                <a:cs typeface="Times New Roman" panose="02020603050405020304" pitchFamily="18" charset="0"/>
              </a:rPr>
              <a:t> AC/DC</a:t>
            </a:r>
          </a:p>
        </p:txBody>
      </p:sp>
      <p:pic>
        <p:nvPicPr>
          <p:cNvPr id="7" name="Picture 6">
            <a:extLst>
              <a:ext uri="{FF2B5EF4-FFF2-40B4-BE49-F238E27FC236}">
                <a16:creationId xmlns:a16="http://schemas.microsoft.com/office/drawing/2014/main" id="{7C6AAA3E-8EC8-4AE8-B474-3F2A5D748D0C}"/>
              </a:ext>
            </a:extLst>
          </p:cNvPr>
          <p:cNvPicPr>
            <a:picLocks noChangeAspect="1"/>
          </p:cNvPicPr>
          <p:nvPr/>
        </p:nvPicPr>
        <p:blipFill>
          <a:blip r:embed="rId2"/>
          <a:stretch>
            <a:fillRect/>
          </a:stretch>
        </p:blipFill>
        <p:spPr>
          <a:xfrm>
            <a:off x="931961" y="2636975"/>
            <a:ext cx="4863927" cy="3234970"/>
          </a:xfrm>
          <a:prstGeom prst="rect">
            <a:avLst/>
          </a:prstGeom>
        </p:spPr>
      </p:pic>
      <p:pic>
        <p:nvPicPr>
          <p:cNvPr id="9" name="Picture 8">
            <a:extLst>
              <a:ext uri="{FF2B5EF4-FFF2-40B4-BE49-F238E27FC236}">
                <a16:creationId xmlns:a16="http://schemas.microsoft.com/office/drawing/2014/main" id="{738AFB4C-FC09-4918-9E58-5F8EFFBC2672}"/>
              </a:ext>
            </a:extLst>
          </p:cNvPr>
          <p:cNvPicPr>
            <a:picLocks noChangeAspect="1"/>
          </p:cNvPicPr>
          <p:nvPr/>
        </p:nvPicPr>
        <p:blipFill>
          <a:blip r:embed="rId3"/>
          <a:stretch>
            <a:fillRect/>
          </a:stretch>
        </p:blipFill>
        <p:spPr>
          <a:xfrm>
            <a:off x="6808690" y="2636975"/>
            <a:ext cx="4031771" cy="3236773"/>
          </a:xfrm>
          <a:prstGeom prst="rect">
            <a:avLst/>
          </a:prstGeom>
        </p:spPr>
      </p:pic>
      <p:sp>
        <p:nvSpPr>
          <p:cNvPr id="10" name="Text Placeholder 2">
            <a:extLst>
              <a:ext uri="{FF2B5EF4-FFF2-40B4-BE49-F238E27FC236}">
                <a16:creationId xmlns:a16="http://schemas.microsoft.com/office/drawing/2014/main" id="{CA513218-B747-4EE6-9245-898ABE0BC6AB}"/>
              </a:ext>
            </a:extLst>
          </p:cNvPr>
          <p:cNvSpPr txBox="1">
            <a:spLocks/>
          </p:cNvSpPr>
          <p:nvPr/>
        </p:nvSpPr>
        <p:spPr>
          <a:xfrm>
            <a:off x="11240542" y="597122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19</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103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mn-lt"/>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a:latin typeface="+mn-lt"/>
                <a:cs typeface="Times New Roman" panose="02020603050405020304" pitchFamily="18" charset="0"/>
              </a:rPr>
              <a:t>Giao diện ứng dụng điều khiển</a:t>
            </a:r>
          </a:p>
        </p:txBody>
      </p:sp>
      <p:pic>
        <p:nvPicPr>
          <p:cNvPr id="7" name="Picture 6" descr="Chart, treemap chart&#10;&#10;Description automatically generated">
            <a:extLst>
              <a:ext uri="{FF2B5EF4-FFF2-40B4-BE49-F238E27FC236}">
                <a16:creationId xmlns:a16="http://schemas.microsoft.com/office/drawing/2014/main" id="{C02583C3-4E97-4BFB-AEC2-2D1F71E8F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24" y="1619479"/>
            <a:ext cx="2563431" cy="455721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3EE5BA3-2664-4E4D-8725-EC8872BED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053" y="1619479"/>
            <a:ext cx="7740211" cy="4351744"/>
          </a:xfrm>
          <a:prstGeom prst="rect">
            <a:avLst/>
          </a:prstGeom>
        </p:spPr>
      </p:pic>
      <p:sp>
        <p:nvSpPr>
          <p:cNvPr id="8" name="Text Placeholder 2">
            <a:extLst>
              <a:ext uri="{FF2B5EF4-FFF2-40B4-BE49-F238E27FC236}">
                <a16:creationId xmlns:a16="http://schemas.microsoft.com/office/drawing/2014/main" id="{86320E34-F2CE-47DE-9084-3FF85192E0FF}"/>
              </a:ext>
            </a:extLst>
          </p:cNvPr>
          <p:cNvSpPr txBox="1">
            <a:spLocks/>
          </p:cNvSpPr>
          <p:nvPr/>
        </p:nvSpPr>
        <p:spPr>
          <a:xfrm>
            <a:off x="11240542" y="5958640"/>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20</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4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mn-lt"/>
                <a:cs typeface="Times New Roman" panose="02020603050405020304" pitchFamily="18" charset="0"/>
              </a:rPr>
              <a:t>3. </a:t>
            </a: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quả</a:t>
            </a:r>
            <a:r>
              <a:rPr lang="en-US" dirty="0">
                <a:latin typeface="+mn-lt"/>
                <a:cs typeface="Times New Roman" panose="02020603050405020304" pitchFamily="18" charset="0"/>
              </a:rPr>
              <a:t> </a:t>
            </a:r>
            <a:r>
              <a:rPr lang="en-US" dirty="0" err="1">
                <a:latin typeface="+mn-lt"/>
                <a:cs typeface="Times New Roman" panose="02020603050405020304" pitchFamily="18" charset="0"/>
              </a:rPr>
              <a:t>thu</a:t>
            </a:r>
            <a:r>
              <a:rPr lang="en-US" dirty="0">
                <a:latin typeface="+mn-lt"/>
                <a:cs typeface="Times New Roman" panose="02020603050405020304" pitchFamily="18" charset="0"/>
              </a:rPr>
              <a:t> </a:t>
            </a:r>
            <a:r>
              <a:rPr lang="en-US" dirty="0" err="1">
                <a:latin typeface="+mn-lt"/>
                <a:cs typeface="Times New Roman" panose="02020603050405020304" pitchFamily="18" charset="0"/>
              </a:rPr>
              <a:t>được</a:t>
            </a:r>
            <a:endParaRPr lang="en-US" dirty="0">
              <a:latin typeface="+mn-lt"/>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Thời</a:t>
            </a:r>
            <a:r>
              <a:rPr lang="en-US" dirty="0">
                <a:latin typeface="+mn-lt"/>
                <a:cs typeface="Times New Roman" panose="02020603050405020304" pitchFamily="18" charset="0"/>
              </a:rPr>
              <a:t> </a:t>
            </a:r>
            <a:r>
              <a:rPr lang="en-US" dirty="0" err="1">
                <a:latin typeface="+mn-lt"/>
                <a:cs typeface="Times New Roman" panose="02020603050405020304" pitchFamily="18" charset="0"/>
              </a:rPr>
              <a:t>gian</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phản</a:t>
            </a:r>
            <a:r>
              <a:rPr lang="en-US" dirty="0">
                <a:latin typeface="+mn-lt"/>
                <a:cs typeface="Times New Roman" panose="02020603050405020304" pitchFamily="18" charset="0"/>
              </a:rPr>
              <a:t> </a:t>
            </a:r>
            <a:r>
              <a:rPr lang="en-US" dirty="0" err="1">
                <a:latin typeface="+mn-lt"/>
                <a:cs typeface="Times New Roman" panose="02020603050405020304" pitchFamily="18" charset="0"/>
              </a:rPr>
              <a:t>hồi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r>
              <a:rPr lang="en-US" dirty="0">
                <a:latin typeface="+mn-lt"/>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620F8A8-7AF1-4478-ACBD-33AF0DA25D6A}"/>
              </a:ext>
            </a:extLst>
          </p:cNvPr>
          <p:cNvGraphicFramePr>
            <a:graphicFrameLocks noGrp="1"/>
          </p:cNvGraphicFramePr>
          <p:nvPr>
            <p:extLst>
              <p:ext uri="{D42A27DB-BD31-4B8C-83A1-F6EECF244321}">
                <p14:modId xmlns:p14="http://schemas.microsoft.com/office/powerpoint/2010/main" val="2493735626"/>
              </p:ext>
            </p:extLst>
          </p:nvPr>
        </p:nvGraphicFramePr>
        <p:xfrm>
          <a:off x="3201010" y="1561514"/>
          <a:ext cx="6624663" cy="4409709"/>
        </p:xfrm>
        <a:graphic>
          <a:graphicData uri="http://schemas.openxmlformats.org/drawingml/2006/table">
            <a:tbl>
              <a:tblPr firstRow="1" firstCol="1" bandRow="1">
                <a:tableStyleId>{5C22544A-7EE6-4342-B048-85BDC9FD1C3A}</a:tableStyleId>
              </a:tblPr>
              <a:tblGrid>
                <a:gridCol w="897558">
                  <a:extLst>
                    <a:ext uri="{9D8B030D-6E8A-4147-A177-3AD203B41FA5}">
                      <a16:colId xmlns:a16="http://schemas.microsoft.com/office/drawing/2014/main" val="2634151335"/>
                    </a:ext>
                  </a:extLst>
                </a:gridCol>
                <a:gridCol w="2030748">
                  <a:extLst>
                    <a:ext uri="{9D8B030D-6E8A-4147-A177-3AD203B41FA5}">
                      <a16:colId xmlns:a16="http://schemas.microsoft.com/office/drawing/2014/main" val="372071080"/>
                    </a:ext>
                  </a:extLst>
                </a:gridCol>
                <a:gridCol w="1912033">
                  <a:extLst>
                    <a:ext uri="{9D8B030D-6E8A-4147-A177-3AD203B41FA5}">
                      <a16:colId xmlns:a16="http://schemas.microsoft.com/office/drawing/2014/main" val="3533993398"/>
                    </a:ext>
                  </a:extLst>
                </a:gridCol>
                <a:gridCol w="1784324">
                  <a:extLst>
                    <a:ext uri="{9D8B030D-6E8A-4147-A177-3AD203B41FA5}">
                      <a16:colId xmlns:a16="http://schemas.microsoft.com/office/drawing/2014/main" val="3036704839"/>
                    </a:ext>
                  </a:extLst>
                </a:gridCol>
              </a:tblGrid>
              <a:tr h="675074">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Số thứ tự</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điều khiển</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phản hồi</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454899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1</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13:08:17,47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13:08:19,45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1,98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66044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2</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13:08:21,25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13:08:22,25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468255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3</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13:08:24,42</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13:08:24,50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593077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4</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13:08:36,47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13:08:36,52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67632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5</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13:08:38,34</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13:08:38,40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4243825"/>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6</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13:08:41,68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13:08:41,87</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0,19</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499516"/>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7</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13:08:50,76</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13:08:51,76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158492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8</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13:09:39,48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13:09:40,43</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0,95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8857362"/>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9</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13:09:53,87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13:08:54,82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0,95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742318"/>
                  </a:ext>
                </a:extLst>
              </a:tr>
              <a:tr h="328984">
                <a:tc>
                  <a:txBody>
                    <a:bodyPr/>
                    <a:lstStyle/>
                    <a:p>
                      <a:pPr algn="ctr">
                        <a:lnSpc>
                          <a:spcPct val="107000"/>
                        </a:lnSpc>
                        <a:spcAft>
                          <a:spcPts val="800"/>
                        </a:spcAft>
                      </a:pPr>
                      <a:r>
                        <a:rPr lang="en-US" sz="1800" b="0" dirty="0">
                          <a:solidFill>
                            <a:schemeClr val="tx1"/>
                          </a:solidFill>
                          <a:effectLst/>
                          <a:latin typeface="+mn-lt"/>
                          <a:cs typeface="Times New Roman" panose="02020603050405020304" pitchFamily="18" charset="0"/>
                        </a:rPr>
                        <a:t>10</a:t>
                      </a:r>
                      <a:endParaRPr lang="en-US"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13:10:22,80</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13:10:23,95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1,15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6501102"/>
                  </a:ext>
                </a:extLst>
              </a:tr>
              <a:tr h="444795">
                <a:tc gridSpan="3">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trung</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bình</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0,741</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6112122"/>
                  </a:ext>
                </a:extLst>
              </a:tr>
            </a:tbl>
          </a:graphicData>
        </a:graphic>
      </p:graphicFrame>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21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793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mn-lt"/>
                <a:cs typeface="Times New Roman" panose="02020603050405020304" pitchFamily="18" charset="0"/>
              </a:rPr>
              <a:t>3. </a:t>
            </a:r>
            <a:r>
              <a:rPr lang="en-US" dirty="0" err="1">
                <a:latin typeface="+mn-lt"/>
                <a:cs typeface="Times New Roman" panose="02020603050405020304" pitchFamily="18" charset="0"/>
              </a:rPr>
              <a:t>Tổng</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kết</a:t>
            </a:r>
            <a:endParaRPr lang="en-US" dirty="0">
              <a:latin typeface="+mn-lt"/>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sz="3600" dirty="0" err="1">
                <a:latin typeface="+mn-lt"/>
                <a:cs typeface="Times New Roman" panose="02020603050405020304" pitchFamily="18" charset="0"/>
              </a:rPr>
              <a:t>Kết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quả</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đồ</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án</a:t>
            </a:r>
            <a:endParaRPr lang="en-US" sz="3600" dirty="0">
              <a:latin typeface="+mn-lt"/>
              <a:cs typeface="Times New Roman" panose="02020603050405020304" pitchFamily="18" charset="0"/>
            </a:endParaRPr>
          </a:p>
          <a:p>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thành</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kế</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được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phần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cứng</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được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r>
              <a:rPr lang="en-US" sz="2800" dirty="0">
                <a:latin typeface="+mn-lt"/>
                <a:cs typeface="Times New Roman" panose="02020603050405020304" pitchFamily="18" charset="0"/>
              </a:rPr>
              <a:t> qua </a:t>
            </a:r>
            <a:r>
              <a:rPr lang="en-US" sz="2800" dirty="0" err="1">
                <a:latin typeface="+mn-lt"/>
                <a:cs typeface="Times New Roman" panose="02020603050405020304" pitchFamily="18" charset="0"/>
              </a:rPr>
              <a:t>WiFi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endParaRPr lang="en-US" sz="2800" dirty="0">
              <a:latin typeface="+mn-lt"/>
              <a:cs typeface="Times New Roman" panose="02020603050405020304" pitchFamily="18" charset="0"/>
            </a:endParaRPr>
          </a:p>
          <a:p>
            <a:r>
              <a:rPr lang="en-US" dirty="0" err="1">
                <a:latin typeface="+mn-lt"/>
                <a:cs typeface="Times New Roman" panose="02020603050405020304" pitchFamily="18" charset="0"/>
              </a:rPr>
              <a:t>Chưa</a:t>
            </a:r>
            <a:r>
              <a:rPr lang="en-US" dirty="0">
                <a:latin typeface="+mn-lt"/>
                <a:cs typeface="Times New Roman" panose="02020603050405020304" pitchFamily="18" charset="0"/>
              </a:rPr>
              <a:t> </a:t>
            </a:r>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thiện</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Giao </a:t>
            </a:r>
            <a:r>
              <a:rPr lang="en-US" sz="2800" dirty="0" err="1">
                <a:latin typeface="+mn-lt"/>
                <a:cs typeface="Times New Roman" panose="02020603050405020304" pitchFamily="18" charset="0"/>
              </a:rPr>
              <a:t>diện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p>
          <a:p>
            <a:pPr marL="0" indent="0">
              <a:buNone/>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chưa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thân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Bảo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mật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22</a:t>
            </a:r>
            <a:endParaRPr lang="vi-V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E35D4C-843D-4939-9063-E7D9F3A2FEAD}"/>
              </a:ext>
            </a:extLst>
          </p:cNvPr>
          <p:cNvSpPr txBox="1"/>
          <p:nvPr/>
        </p:nvSpPr>
        <p:spPr>
          <a:xfrm>
            <a:off x="6417073" y="1631948"/>
            <a:ext cx="5768577" cy="2739211"/>
          </a:xfrm>
          <a:prstGeom prst="rect">
            <a:avLst/>
          </a:prstGeom>
          <a:noFill/>
        </p:spPr>
        <p:txBody>
          <a:bodyPr wrap="square">
            <a:spAutoFit/>
          </a:bodyPr>
          <a:lstStyle/>
          <a:p>
            <a:r>
              <a:rPr lang="en-US" sz="2000" dirty="0">
                <a:cs typeface="Times New Roman" panose="02020603050405020304" pitchFamily="18" charset="0"/>
              </a:rPr>
              <a:t>●  </a:t>
            </a:r>
            <a:r>
              <a:rPr lang="en-US" sz="2800" dirty="0" err="1">
                <a:cs typeface="Times New Roman" panose="02020603050405020304" pitchFamily="18" charset="0"/>
              </a:rPr>
              <a:t>Định</a:t>
            </a:r>
            <a:r>
              <a:rPr lang="en-US" sz="2800" dirty="0">
                <a:cs typeface="Times New Roman" panose="02020603050405020304" pitchFamily="18" charset="0"/>
              </a:rPr>
              <a:t> </a:t>
            </a:r>
            <a:r>
              <a:rPr lang="en-US" sz="2800" dirty="0" err="1">
                <a:cs typeface="Times New Roman" panose="02020603050405020304" pitchFamily="18" charset="0"/>
              </a:rPr>
              <a:t>hướng</a:t>
            </a:r>
            <a:r>
              <a:rPr lang="en-US" sz="2800" dirty="0">
                <a:cs typeface="Times New Roman" panose="02020603050405020304" pitchFamily="18" charset="0"/>
              </a:rPr>
              <a:t> </a:t>
            </a: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r>
              <a:rPr lang="en-US" sz="2800" dirty="0">
                <a:cs typeface="Times New Roman" panose="02020603050405020304" pitchFamily="18" charset="0"/>
              </a:rPr>
              <a:t> </a:t>
            </a:r>
            <a:r>
              <a:rPr lang="en-US" sz="2800" dirty="0" err="1">
                <a:cs typeface="Times New Roman" panose="02020603050405020304" pitchFamily="18" charset="0"/>
              </a:rPr>
              <a:t>thêm</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dạng</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khác</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Xây</a:t>
            </a:r>
            <a:r>
              <a:rPr lang="en-US" sz="2800" dirty="0">
                <a:cs typeface="Times New Roman" panose="02020603050405020304" pitchFamily="18" charset="0"/>
              </a:rPr>
              <a:t> </a:t>
            </a:r>
            <a:r>
              <a:rPr lang="en-US" sz="2800" dirty="0" err="1">
                <a:cs typeface="Times New Roman" panose="02020603050405020304" pitchFamily="18" charset="0"/>
              </a:rPr>
              <a:t>dựng</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sinh</a:t>
            </a:r>
            <a:r>
              <a:rPr lang="en-US" sz="2800" dirty="0">
                <a:cs typeface="Times New Roman" panose="02020603050405020304" pitchFamily="18" charset="0"/>
              </a:rPr>
              <a:t> </a:t>
            </a:r>
            <a:r>
              <a:rPr lang="en-US" sz="2800" dirty="0" err="1">
                <a:cs typeface="Times New Roman" panose="02020603050405020304" pitchFamily="18" charset="0"/>
              </a:rPr>
              <a:t>thái</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tương</a:t>
            </a:r>
            <a:r>
              <a:rPr lang="en-US" sz="2800" dirty="0">
                <a:cs typeface="Times New Roman" panose="02020603050405020304" pitchFamily="18" charset="0"/>
              </a:rPr>
              <a:t> </a:t>
            </a:r>
            <a:r>
              <a:rPr lang="en-US" sz="2800" dirty="0" err="1">
                <a:cs typeface="Times New Roman" panose="02020603050405020304" pitchFamily="18" charset="0"/>
              </a:rPr>
              <a:t>tác</a:t>
            </a:r>
            <a:r>
              <a:rPr lang="en-US" sz="2800" dirty="0">
                <a:cs typeface="Times New Roman" panose="02020603050405020304" pitchFamily="18" charset="0"/>
              </a:rPr>
              <a:t> </a:t>
            </a:r>
            <a:r>
              <a:rPr lang="en-US" sz="2800" dirty="0" err="1">
                <a:cs typeface="Times New Roman" panose="02020603050405020304" pitchFamily="18" charset="0"/>
              </a:rPr>
              <a:t>với</a:t>
            </a:r>
            <a:r>
              <a:rPr lang="en-US" sz="2800" dirty="0">
                <a:cs typeface="Times New Roman" panose="02020603050405020304" pitchFamily="18" charset="0"/>
              </a:rPr>
              <a:t> </a:t>
            </a:r>
            <a:r>
              <a:rPr lang="en-US" sz="2800" dirty="0" err="1">
                <a:cs typeface="Times New Roman" panose="02020603050405020304" pitchFamily="18" charset="0"/>
              </a:rPr>
              <a:t>nhau</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Cải</a:t>
            </a:r>
            <a:r>
              <a:rPr lang="en-US" sz="2800" dirty="0">
                <a:cs typeface="Times New Roman" panose="02020603050405020304" pitchFamily="18" charset="0"/>
              </a:rPr>
              <a:t> </a:t>
            </a:r>
            <a:r>
              <a:rPr lang="en-US" sz="2800" dirty="0" err="1">
                <a:cs typeface="Times New Roman" panose="02020603050405020304" pitchFamily="18" charset="0"/>
              </a:rPr>
              <a:t>thiện</a:t>
            </a:r>
            <a:r>
              <a:rPr lang="en-US" sz="2800" dirty="0">
                <a:cs typeface="Times New Roman" panose="02020603050405020304" pitchFamily="18" charset="0"/>
              </a:rPr>
              <a:t> </a:t>
            </a:r>
            <a:r>
              <a:rPr lang="en-US" sz="2800" dirty="0" err="1">
                <a:cs typeface="Times New Roman" panose="02020603050405020304" pitchFamily="18" charset="0"/>
              </a:rPr>
              <a:t>bảo</a:t>
            </a:r>
            <a:r>
              <a:rPr lang="en-US" sz="2800" dirty="0">
                <a:cs typeface="Times New Roman" panose="02020603050405020304" pitchFamily="18" charset="0"/>
              </a:rPr>
              <a:t> </a:t>
            </a:r>
            <a:r>
              <a:rPr lang="en-US" sz="2800" dirty="0" err="1">
                <a:cs typeface="Times New Roman" panose="02020603050405020304" pitchFamily="18" charset="0"/>
              </a:rPr>
              <a:t>mật</a:t>
            </a:r>
            <a:r>
              <a:rPr lang="en-US" sz="2800" dirty="0">
                <a:cs typeface="Times New Roman" panose="02020603050405020304" pitchFamily="18" charset="0"/>
              </a:rPr>
              <a:t> </a:t>
            </a:r>
            <a:r>
              <a:rPr lang="en-US" sz="2800" dirty="0" err="1">
                <a:cs typeface="Times New Roman" panose="02020603050405020304" pitchFamily="18" charset="0"/>
              </a:rPr>
              <a:t>cho</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thống</a:t>
            </a:r>
            <a:endParaRPr lang="en-US" sz="2800" dirty="0">
              <a:cs typeface="Times New Roman" panose="02020603050405020304" pitchFamily="18" charset="0"/>
            </a:endParaRPr>
          </a:p>
        </p:txBody>
      </p:sp>
    </p:spTree>
    <p:extLst>
      <p:ext uri="{BB962C8B-B14F-4D97-AF65-F5344CB8AC3E}">
        <p14:creationId xmlns:p14="http://schemas.microsoft.com/office/powerpoint/2010/main" val="2298880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FA621509-997C-476D-938F-6C859768F96C}"/>
              </a:ext>
            </a:extLst>
          </p:cNvPr>
          <p:cNvSpPr txBox="1">
            <a:spLocks/>
          </p:cNvSpPr>
          <p:nvPr/>
        </p:nvSpPr>
        <p:spPr>
          <a:xfrm>
            <a:off x="5076952" y="2736548"/>
            <a:ext cx="6358555" cy="13849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latin typeface="+mn-lt"/>
                <a:cs typeface="Times New Roman" panose="02020603050405020304" pitchFamily="18" charset="0"/>
              </a:rPr>
              <a:t>Xin </a:t>
            </a:r>
            <a:r>
              <a:rPr lang="en-US" sz="4800" dirty="0" err="1">
                <a:latin typeface="+mn-lt"/>
                <a:cs typeface="Times New Roman" panose="02020603050405020304" pitchFamily="18" charset="0"/>
              </a:rPr>
              <a:t>cảm</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thầy</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cô</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và</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các</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bạn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đã</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lắng</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nghe</a:t>
            </a:r>
            <a:r>
              <a:rPr lang="en-US" sz="4800" dirty="0">
                <a:latin typeface="+mn-lt"/>
                <a:cs typeface="Times New Roman" panose="02020603050405020304" pitchFamily="18" charset="0"/>
              </a:rPr>
              <a:t>!</a:t>
            </a:r>
          </a:p>
        </p:txBody>
      </p:sp>
    </p:spTree>
    <p:extLst>
      <p:ext uri="{BB962C8B-B14F-4D97-AF65-F5344CB8AC3E}">
        <p14:creationId xmlns:p14="http://schemas.microsoft.com/office/powerpoint/2010/main" val="395499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3AF355F9-E07F-4ABA-9F9D-3C164729E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34" y="284376"/>
            <a:ext cx="3174367" cy="1153516"/>
          </a:xfrm>
          <a:prstGeom prst="rect">
            <a:avLst/>
          </a:prstGeom>
        </p:spPr>
      </p:pic>
      <p:sp>
        <p:nvSpPr>
          <p:cNvPr id="4" name="Title 6">
            <a:extLst>
              <a:ext uri="{FF2B5EF4-FFF2-40B4-BE49-F238E27FC236}">
                <a16:creationId xmlns:a16="http://schemas.microsoft.com/office/drawing/2014/main" id="{33CA8943-EB58-47D2-910B-DD2491D1BCF8}"/>
              </a:ext>
            </a:extLst>
          </p:cNvPr>
          <p:cNvSpPr txBox="1">
            <a:spLocks/>
          </p:cNvSpPr>
          <p:nvPr/>
        </p:nvSpPr>
        <p:spPr>
          <a:xfrm>
            <a:off x="386634" y="3004604"/>
            <a:ext cx="2400633"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400">
                <a:solidFill>
                  <a:schemeClr val="tx1"/>
                </a:solidFill>
                <a:latin typeface="+mn-lt"/>
                <a:cs typeface="Times New Roman" panose="02020603050405020304" pitchFamily="18" charset="0"/>
              </a:rPr>
              <a:t>Nội dung</a:t>
            </a:r>
            <a:endParaRPr lang="en-US" sz="4400" dirty="0">
              <a:solidFill>
                <a:schemeClr val="tx1"/>
              </a:solidFill>
              <a:latin typeface="+mn-lt"/>
              <a:cs typeface="Times New Roman" panose="02020603050405020304" pitchFamily="18" charset="0"/>
            </a:endParaRPr>
          </a:p>
        </p:txBody>
      </p:sp>
      <p:sp>
        <p:nvSpPr>
          <p:cNvPr id="5" name="Title 6">
            <a:extLst>
              <a:ext uri="{FF2B5EF4-FFF2-40B4-BE49-F238E27FC236}">
                <a16:creationId xmlns:a16="http://schemas.microsoft.com/office/drawing/2014/main" id="{F608F88D-83FE-4CE0-BF33-FEDC84134035}"/>
              </a:ext>
            </a:extLst>
          </p:cNvPr>
          <p:cNvSpPr txBox="1">
            <a:spLocks/>
          </p:cNvSpPr>
          <p:nvPr/>
        </p:nvSpPr>
        <p:spPr>
          <a:xfrm>
            <a:off x="2897436" y="2041121"/>
            <a:ext cx="8295696" cy="3624550"/>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marL="514350" indent="-514350">
              <a:buAutoNum type="arabicPeriod"/>
            </a:pPr>
            <a:r>
              <a:rPr lang="en-US" sz="2800" b="0" dirty="0" err="1">
                <a:solidFill>
                  <a:schemeClr val="tx1"/>
                </a:solidFill>
                <a:latin typeface="+mn-lt"/>
                <a:cs typeface="Times New Roman" panose="02020603050405020304" pitchFamily="18" charset="0"/>
              </a:rPr>
              <a:t>Đặt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vấn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đề</a:t>
            </a:r>
            <a:endParaRPr lang="en-US" sz="2800" b="0" dirty="0">
              <a:solidFill>
                <a:schemeClr val="tx1"/>
              </a:solidFill>
              <a:latin typeface="+mn-lt"/>
              <a:cs typeface="Times New Roman" panose="02020603050405020304" pitchFamily="18" charset="0"/>
            </a:endParaRPr>
          </a:p>
          <a:p>
            <a:pPr marL="514350" indent="-514350">
              <a:buAutoNum type="arabicPeriod"/>
            </a:pPr>
            <a:r>
              <a:rPr lang="en-US" sz="2800" b="0" dirty="0" err="1">
                <a:solidFill>
                  <a:schemeClr val="tx1"/>
                </a:solidFill>
                <a:latin typeface="+mn-lt"/>
                <a:cs typeface="Times New Roman" panose="02020603050405020304" pitchFamily="18" charset="0"/>
              </a:rPr>
              <a:t>Phân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tích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endParaRPr lang="en-US" sz="2800" b="0" dirty="0">
              <a:solidFill>
                <a:schemeClr val="tx1"/>
              </a:solidFill>
              <a:latin typeface="+mn-lt"/>
              <a:cs typeface="Times New Roman" panose="02020603050405020304" pitchFamily="18" charset="0"/>
            </a:endParaRPr>
          </a:p>
          <a:p>
            <a:pPr marL="971550" lvl="1" indent="-514350">
              <a:buAutoNum type="arabicPeriod"/>
            </a:pPr>
            <a:r>
              <a:rPr lang="en-US" sz="100" b="0" dirty="0">
                <a:cs typeface="Times New Roman" panose="02020603050405020304" pitchFamily="18" charset="0"/>
              </a:rPr>
              <a:t>1. </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	2.1.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phần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cứng</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	2.2.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vi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	2.3.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ứng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dụng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pPr lvl="1"/>
            <a:endParaRPr lang="en-US" sz="100" b="0" dirty="0">
              <a:cs typeface="Times New Roman" panose="02020603050405020304" pitchFamily="18" charset="0"/>
            </a:endParaRPr>
          </a:p>
          <a:p>
            <a:r>
              <a:rPr lang="en-US" sz="2800" b="0" dirty="0">
                <a:solidFill>
                  <a:schemeClr val="tx1"/>
                </a:solidFill>
                <a:latin typeface="+mn-lt"/>
                <a:cs typeface="Times New Roman" panose="02020603050405020304" pitchFamily="18" charset="0"/>
              </a:rPr>
              <a:t>3.   </a:t>
            </a:r>
            <a:r>
              <a:rPr lang="en-US" sz="2800" b="0" dirty="0" err="1">
                <a:solidFill>
                  <a:schemeClr val="tx1"/>
                </a:solidFill>
                <a:latin typeface="+mn-lt"/>
                <a:cs typeface="Times New Roman" panose="02020603050405020304" pitchFamily="18" charset="0"/>
              </a:rPr>
              <a:t>Mô</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hình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quả</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đạt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được</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4.   </a:t>
            </a:r>
            <a:r>
              <a:rPr lang="en-US" sz="2800" b="0" dirty="0" err="1">
                <a:solidFill>
                  <a:schemeClr val="tx1"/>
                </a:solidFill>
                <a:latin typeface="+mn-lt"/>
                <a:cs typeface="Times New Roman" panose="02020603050405020304" pitchFamily="18" charset="0"/>
              </a:rPr>
              <a:t>Tổng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endParaRPr lang="en-US" sz="2800" b="0" dirty="0">
              <a:solidFill>
                <a:schemeClr val="tx1"/>
              </a:solidFill>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p:txBody>
      </p:sp>
      <p:cxnSp>
        <p:nvCxnSpPr>
          <p:cNvPr id="6" name="Straight Connector 5">
            <a:extLst>
              <a:ext uri="{FF2B5EF4-FFF2-40B4-BE49-F238E27FC236}">
                <a16:creationId xmlns:a16="http://schemas.microsoft.com/office/drawing/2014/main" id="{3780FEFB-21D1-4A59-A839-5C5960BB9C9F}"/>
              </a:ext>
            </a:extLst>
          </p:cNvPr>
          <p:cNvCxnSpPr>
            <a:cxnSpLocks/>
          </p:cNvCxnSpPr>
          <p:nvPr/>
        </p:nvCxnSpPr>
        <p:spPr>
          <a:xfrm>
            <a:off x="2842351" y="1773716"/>
            <a:ext cx="0" cy="341522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385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7F4BAFB-3705-41E1-B270-19B8B537224E}"/>
              </a:ext>
            </a:extLst>
          </p:cNvPr>
          <p:cNvSpPr>
            <a:spLocks noGrp="1"/>
          </p:cNvSpPr>
          <p:nvPr>
            <p:ph sz="quarter" idx="10"/>
          </p:nvPr>
        </p:nvSpPr>
        <p:spPr>
          <a:xfrm>
            <a:off x="338736" y="1058844"/>
            <a:ext cx="6244946" cy="4909124"/>
          </a:xfrm>
        </p:spPr>
        <p:txBody>
          <a:bodyPr/>
          <a:lstStyle/>
          <a:p>
            <a:r>
              <a:rPr lang="en-US" sz="2400" dirty="0" err="1">
                <a:latin typeface="+mn-lt"/>
                <a:cs typeface="Times New Roman" panose="02020603050405020304" pitchFamily="18" charset="0"/>
              </a:rPr>
              <a:t>Lý</a:t>
            </a:r>
            <a:r>
              <a:rPr lang="en-US" sz="2400" dirty="0">
                <a:latin typeface="+mn-lt"/>
                <a:cs typeface="Times New Roman" panose="02020603050405020304" pitchFamily="18" charset="0"/>
              </a:rPr>
              <a:t> do </a:t>
            </a:r>
            <a:r>
              <a:rPr lang="en-US" sz="2400" dirty="0" err="1">
                <a:latin typeface="+mn-lt"/>
                <a:cs typeface="Times New Roman" panose="02020603050405020304" pitchFamily="18" charset="0"/>
              </a:rPr>
              <a:t>chọn</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đề</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tài</a:t>
            </a:r>
            <a:endParaRPr lang="en-US" sz="2400"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Nhu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từ</a:t>
            </a:r>
            <a:r>
              <a:rPr lang="en-US" dirty="0">
                <a:latin typeface="+mn-lt"/>
                <a:cs typeface="Times New Roman" panose="02020603050405020304" pitchFamily="18" charset="0"/>
              </a:rPr>
              <a:t> </a:t>
            </a:r>
            <a:r>
              <a:rPr lang="en-US" dirty="0" err="1">
                <a:latin typeface="+mn-lt"/>
                <a:cs typeface="Times New Roman" panose="02020603050405020304" pitchFamily="18" charset="0"/>
              </a:rPr>
              <a:t>xa</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Công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nghệ</a:t>
            </a:r>
            <a:r>
              <a:rPr lang="en-US" dirty="0">
                <a:latin typeface="+mn-lt"/>
                <a:cs typeface="Times New Roman" panose="02020603050405020304" pitchFamily="18" charset="0"/>
              </a:rPr>
              <a:t> Internet </a:t>
            </a:r>
            <a:r>
              <a:rPr lang="en-US" dirty="0" err="1">
                <a:latin typeface="+mn-lt"/>
                <a:cs typeface="Times New Roman" panose="02020603050405020304" pitchFamily="18" charset="0"/>
              </a:rPr>
              <a:t>vạn</a:t>
            </a:r>
            <a:r>
              <a:rPr lang="en-US" dirty="0">
                <a:latin typeface="+mn-lt"/>
                <a:cs typeface="Times New Roman" panose="02020603050405020304" pitchFamily="18" charset="0"/>
              </a:rPr>
              <a:t> </a:t>
            </a:r>
            <a:r>
              <a:rPr lang="en-US" dirty="0" err="1">
                <a:latin typeface="+mn-lt"/>
                <a:cs typeface="Times New Roman" panose="02020603050405020304" pitchFamily="18" charset="0"/>
              </a:rPr>
              <a:t>vật</a:t>
            </a:r>
            <a:r>
              <a:rPr lang="en-US" dirty="0">
                <a:latin typeface="+mn-lt"/>
                <a:cs typeface="Times New Roman" panose="02020603050405020304" pitchFamily="18" charset="0"/>
              </a:rPr>
              <a:t> (IoT)</a:t>
            </a:r>
          </a:p>
          <a:p>
            <a:r>
              <a:rPr lang="en-US" sz="2400" dirty="0" err="1">
                <a:latin typeface="+mn-lt"/>
                <a:cs typeface="Times New Roman" panose="02020603050405020304" pitchFamily="18" charset="0"/>
              </a:rPr>
              <a:t>Chức</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năng</a:t>
            </a:r>
            <a:endParaRPr lang="en-US" sz="2400"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áp</a:t>
            </a:r>
            <a:r>
              <a:rPr lang="en-US" dirty="0">
                <a:latin typeface="+mn-lt"/>
                <a:cs typeface="Times New Roman" panose="02020603050405020304" pitchFamily="18" charset="0"/>
              </a:rPr>
              <a:t> </a:t>
            </a:r>
            <a:r>
              <a:rPr lang="en-US" dirty="0" err="1">
                <a:latin typeface="+mn-lt"/>
                <a:cs typeface="Times New Roman" panose="02020603050405020304" pitchFamily="18" charset="0"/>
              </a:rPr>
              <a:t>xoay</a:t>
            </a:r>
            <a:r>
              <a:rPr lang="en-US" dirty="0">
                <a:latin typeface="+mn-lt"/>
                <a:cs typeface="Times New Roman" panose="02020603050405020304" pitchFamily="18" charset="0"/>
              </a:rPr>
              <a:t> </a:t>
            </a:r>
            <a:r>
              <a:rPr lang="en-US" dirty="0" err="1">
                <a:latin typeface="+mn-lt"/>
                <a:cs typeface="Times New Roman" panose="02020603050405020304" pitchFamily="18" charset="0"/>
              </a:rPr>
              <a:t>chiều</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4 </a:t>
            </a:r>
            <a:r>
              <a:rPr lang="en-US" dirty="0" err="1">
                <a:latin typeface="+mn-lt"/>
                <a:cs typeface="Times New Roman" panose="02020603050405020304" pitchFamily="18" charset="0"/>
              </a:rPr>
              <a:t>kênh</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từ</a:t>
            </a:r>
            <a:r>
              <a:rPr lang="en-US" dirty="0">
                <a:latin typeface="+mn-lt"/>
                <a:cs typeface="Times New Roman" panose="02020603050405020304" pitchFamily="18" charset="0"/>
              </a:rPr>
              <a:t> </a:t>
            </a:r>
            <a:r>
              <a:rPr lang="en-US" dirty="0" err="1">
                <a:latin typeface="+mn-lt"/>
                <a:cs typeface="Times New Roman" panose="02020603050405020304" pitchFamily="18" charset="0"/>
              </a:rPr>
              <a:t>xa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sử</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Hẹn</a:t>
            </a:r>
            <a:r>
              <a:rPr lang="en-US" dirty="0">
                <a:latin typeface="+mn-lt"/>
                <a:cs typeface="Times New Roman" panose="02020603050405020304" pitchFamily="18" charset="0"/>
              </a:rPr>
              <a:t> </a:t>
            </a:r>
            <a:r>
              <a:rPr lang="en-US" dirty="0" err="1">
                <a:latin typeface="+mn-lt"/>
                <a:cs typeface="Times New Roman" panose="02020603050405020304" pitchFamily="18" charset="0"/>
              </a:rPr>
              <a:t>giờ</a:t>
            </a:r>
            <a:r>
              <a:rPr lang="en-US" dirty="0">
                <a:latin typeface="+mn-lt"/>
                <a:cs typeface="Times New Roman" panose="02020603050405020304" pitchFamily="18" charset="0"/>
              </a:rPr>
              <a:t> </a:t>
            </a:r>
            <a:r>
              <a:rPr lang="en-US" dirty="0" err="1">
                <a:latin typeface="+mn-lt"/>
                <a:cs typeface="Times New Roman" panose="02020603050405020304" pitchFamily="18" charset="0"/>
              </a:rPr>
              <a:t>tắt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Giao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trên</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thoại</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minh</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cá</a:t>
            </a:r>
            <a:r>
              <a:rPr lang="en-US" dirty="0">
                <a:latin typeface="+mn-lt"/>
                <a:cs typeface="Times New Roman" panose="02020603050405020304" pitchFamily="18" charset="0"/>
              </a:rPr>
              <a:t> </a:t>
            </a:r>
            <a:r>
              <a:rPr lang="en-US" dirty="0" err="1">
                <a:latin typeface="+mn-lt"/>
                <a:cs typeface="Times New Roman" panose="02020603050405020304" pitchFamily="18" charset="0"/>
              </a:rPr>
              <a:t>nhân</a:t>
            </a:r>
            <a:endParaRPr lang="en-US" dirty="0">
              <a:latin typeface="+mn-lt"/>
              <a:cs typeface="Times New Roman" panose="02020603050405020304" pitchFamily="18" charset="0"/>
            </a:endParaRPr>
          </a:p>
          <a:p>
            <a:pPr lvl="1">
              <a:buFont typeface="Courier New" panose="02070309020205020404" pitchFamily="49" charset="0"/>
              <a:buChar char="o"/>
            </a:pPr>
            <a:endParaRPr lang="en-US" sz="1400" dirty="0">
              <a:latin typeface="+mn-lt"/>
              <a:cs typeface="Times New Roman" panose="02020603050405020304" pitchFamily="18" charset="0"/>
            </a:endParaRPr>
          </a:p>
          <a:p>
            <a:endParaRPr lang="vi-VN" sz="1800" dirty="0">
              <a:latin typeface="+mn-lt"/>
              <a:cs typeface="Times New Roman" panose="02020603050405020304" pitchFamily="18" charset="0"/>
            </a:endParaRPr>
          </a:p>
        </p:txBody>
      </p:sp>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latin typeface="+mn-lt"/>
                <a:cs typeface="Times New Roman" panose="02020603050405020304" pitchFamily="18" charset="0"/>
              </a:rPr>
              <a:t>1. Đặt vấn đề</a:t>
            </a:r>
          </a:p>
        </p:txBody>
      </p:sp>
      <p:pic>
        <p:nvPicPr>
          <p:cNvPr id="1026" name="Picture 2" descr="Syue WiFi Smart Light Touch Switch | Kinetic Self-Powered Wireless Switches">
            <a:extLst>
              <a:ext uri="{FF2B5EF4-FFF2-40B4-BE49-F238E27FC236}">
                <a16:creationId xmlns:a16="http://schemas.microsoft.com/office/drawing/2014/main" id="{C59B98B6-5CDD-4DD4-8A25-28872ADDAD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2" r="1"/>
          <a:stretch/>
        </p:blipFill>
        <p:spPr bwMode="auto">
          <a:xfrm>
            <a:off x="6677075" y="1019291"/>
            <a:ext cx="4869828" cy="498823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48C642BC-46FB-4691-AA73-75AC4F9AAAE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10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803742"/>
            <a:ext cx="11514528" cy="4909124"/>
          </a:xfrm>
        </p:spPr>
        <p:txBody>
          <a:bodyPr/>
          <a:lstStyle/>
          <a:p>
            <a:pPr marL="0" indent="0">
              <a:buNone/>
            </a:pP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hệ</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thống</a:t>
            </a:r>
            <a:endParaRPr lang="en-US" dirty="0">
              <a:latin typeface="+mn-lt"/>
              <a:cs typeface="Times New Roman" panose="02020603050405020304" pitchFamily="18" charset="0"/>
            </a:endParaRPr>
          </a:p>
          <a:p>
            <a:r>
              <a:rPr lang="en-US" dirty="0">
                <a:latin typeface="+mn-lt"/>
                <a:cs typeface="Times New Roman" panose="02020603050405020304" pitchFamily="18" charset="0"/>
              </a:rPr>
              <a:t>Giao </a:t>
            </a:r>
            <a:r>
              <a:rPr lang="en-US" dirty="0" err="1">
                <a:latin typeface="+mn-lt"/>
                <a:cs typeface="Times New Roman" panose="02020603050405020304" pitchFamily="18" charset="0"/>
              </a:rPr>
              <a:t>thức</a:t>
            </a:r>
            <a:r>
              <a:rPr lang="en-US" dirty="0">
                <a:latin typeface="+mn-lt"/>
                <a:cs typeface="Times New Roman" panose="02020603050405020304" pitchFamily="18" charset="0"/>
              </a:rPr>
              <a:t> MQTT</a:t>
            </a:r>
          </a:p>
          <a:p>
            <a:r>
              <a:rPr lang="en-US" dirty="0">
                <a:latin typeface="+mn-lt"/>
                <a:cs typeface="Times New Roman" panose="02020603050405020304" pitchFamily="18" charset="0"/>
              </a:rPr>
              <a:t>ESP8266</a:t>
            </a:r>
          </a:p>
          <a:p>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Kivy</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Python</a:t>
            </a:r>
          </a:p>
          <a:p>
            <a:pPr marL="0" indent="0">
              <a:buNone/>
            </a:pP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8" name="Text Placeholder 2">
            <a:extLst>
              <a:ext uri="{FF2B5EF4-FFF2-40B4-BE49-F238E27FC236}">
                <a16:creationId xmlns:a16="http://schemas.microsoft.com/office/drawing/2014/main" id="{83337405-4D42-43D4-926F-757CBE8FE633}"/>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84DF01F-9F7B-411C-818D-A88D591CC506}"/>
              </a:ext>
            </a:extLst>
          </p:cNvPr>
          <p:cNvPicPr>
            <a:picLocks noChangeAspect="1"/>
          </p:cNvPicPr>
          <p:nvPr/>
        </p:nvPicPr>
        <p:blipFill>
          <a:blip r:embed="rId3"/>
          <a:stretch>
            <a:fillRect/>
          </a:stretch>
        </p:blipFill>
        <p:spPr>
          <a:xfrm>
            <a:off x="3653192" y="1007773"/>
            <a:ext cx="8200072" cy="4832644"/>
          </a:xfrm>
          <a:prstGeom prst="rect">
            <a:avLst/>
          </a:prstGeom>
        </p:spPr>
      </p:pic>
    </p:spTree>
    <p:extLst>
      <p:ext uri="{BB962C8B-B14F-4D97-AF65-F5344CB8AC3E}">
        <p14:creationId xmlns:p14="http://schemas.microsoft.com/office/powerpoint/2010/main" val="333899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a:latin typeface="+mn-lt"/>
                <a:cs typeface="Times New Roman" panose="02020603050405020304" pitchFamily="18" charset="0"/>
              </a:rPr>
              <a:t>Giao </a:t>
            </a:r>
            <a:r>
              <a:rPr lang="en-US" dirty="0" err="1">
                <a:latin typeface="+mn-lt"/>
                <a:cs typeface="Times New Roman" panose="02020603050405020304" pitchFamily="18" charset="0"/>
              </a:rPr>
              <a:t>thức</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khách</a:t>
            </a:r>
            <a:endParaRPr lang="en-US" dirty="0">
              <a:latin typeface="+mn-lt"/>
              <a:cs typeface="Times New Roman" panose="02020603050405020304" pitchFamily="18" charset="0"/>
            </a:endParaRPr>
          </a:p>
          <a:p>
            <a:r>
              <a:rPr lang="en-US" dirty="0">
                <a:latin typeface="+mn-lt"/>
                <a:cs typeface="Times New Roman" panose="02020603050405020304" pitchFamily="18" charset="0"/>
              </a:rPr>
              <a:t>Topic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 </a:t>
            </a:r>
            <a:r>
              <a:rPr lang="en-US" err="1">
                <a:latin typeface="+mn-lt"/>
                <a:cs typeface="Times New Roman" panose="02020603050405020304" pitchFamily="18" charset="0"/>
              </a:rPr>
              <a:t>đề</a:t>
            </a:r>
            <a:r>
              <a:rPr lang="en-US">
                <a:latin typeface="+mn-lt"/>
                <a:cs typeface="Times New Roman" panose="02020603050405020304" pitchFamily="18" charset="0"/>
              </a:rPr>
              <a:t>) </a:t>
            </a:r>
            <a:r>
              <a:rPr lang="en-US" dirty="0" err="1">
                <a:latin typeface="+mn-lt"/>
                <a:cs typeface="Times New Roman" panose="02020603050405020304" pitchFamily="18" charset="0"/>
              </a:rPr>
              <a:t>trong</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Cơ</a:t>
            </a:r>
            <a:r>
              <a:rPr lang="en-US" dirty="0">
                <a:latin typeface="+mn-lt"/>
                <a:cs typeface="Times New Roman" panose="02020603050405020304" pitchFamily="18" charset="0"/>
              </a:rPr>
              <a:t> </a:t>
            </a:r>
            <a:r>
              <a:rPr lang="en-US" dirty="0" err="1">
                <a:latin typeface="+mn-lt"/>
                <a:cs typeface="Times New Roman" panose="02020603050405020304" pitchFamily="18" charset="0"/>
              </a:rPr>
              <a:t>chế</a:t>
            </a:r>
            <a:r>
              <a:rPr lang="en-US" dirty="0">
                <a:latin typeface="+mn-lt"/>
                <a:cs typeface="Times New Roman" panose="02020603050405020304" pitchFamily="18" charset="0"/>
              </a:rPr>
              <a:t> </a:t>
            </a:r>
            <a:r>
              <a:rPr lang="en-US" dirty="0" err="1">
                <a:latin typeface="+mn-lt"/>
                <a:cs typeface="Times New Roman" panose="02020603050405020304" pitchFamily="18" charset="0"/>
              </a:rPr>
              <a:t>Xuất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bản</a:t>
            </a:r>
            <a:r>
              <a:rPr lang="en-US" dirty="0">
                <a:latin typeface="+mn-lt"/>
                <a:cs typeface="Times New Roman" panose="02020603050405020304" pitchFamily="18" charset="0"/>
              </a:rPr>
              <a:t>/</a:t>
            </a:r>
            <a:r>
              <a:rPr lang="en-US" dirty="0" err="1">
                <a:latin typeface="+mn-lt"/>
                <a:cs typeface="Times New Roman" panose="02020603050405020304" pitchFamily="18" charset="0"/>
              </a:rPr>
              <a:t>Đăng</a:t>
            </a:r>
            <a:r>
              <a:rPr lang="en-US" dirty="0">
                <a:latin typeface="+mn-lt"/>
                <a:cs typeface="Times New Roman" panose="02020603050405020304" pitchFamily="18" charset="0"/>
              </a:rPr>
              <a:t> </a:t>
            </a:r>
            <a:r>
              <a:rPr lang="en-US" dirty="0" err="1">
                <a:latin typeface="+mn-lt"/>
                <a:cs typeface="Times New Roman" panose="02020603050405020304" pitchFamily="18" charset="0"/>
              </a:rPr>
              <a:t>kí</a:t>
            </a:r>
            <a:endParaRPr lang="en-US" dirty="0">
              <a:latin typeface="+mn-lt"/>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3</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0E4D7E5-AD08-4597-A81B-D926BFDA100C}"/>
              </a:ext>
            </a:extLst>
          </p:cNvPr>
          <p:cNvPicPr>
            <a:picLocks noChangeAspect="1"/>
          </p:cNvPicPr>
          <p:nvPr/>
        </p:nvPicPr>
        <p:blipFill>
          <a:blip r:embed="rId3"/>
          <a:stretch>
            <a:fillRect/>
          </a:stretch>
        </p:blipFill>
        <p:spPr>
          <a:xfrm>
            <a:off x="4657288" y="2075217"/>
            <a:ext cx="7131012" cy="3236259"/>
          </a:xfrm>
          <a:prstGeom prst="rect">
            <a:avLst/>
          </a:prstGeom>
        </p:spPr>
      </p:pic>
    </p:spTree>
    <p:extLst>
      <p:ext uri="{BB962C8B-B14F-4D97-AF65-F5344CB8AC3E}">
        <p14:creationId xmlns:p14="http://schemas.microsoft.com/office/powerpoint/2010/main" val="380509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672873" cy="4909124"/>
          </a:xfrm>
        </p:spPr>
        <p:txBody>
          <a:bodyPr/>
          <a:lstStyle/>
          <a:p>
            <a:pPr marL="0" indent="0">
              <a:buNone/>
            </a:pP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V12</a:t>
            </a:r>
          </a:p>
          <a:p>
            <a:r>
              <a:rPr lang="en-US" dirty="0" err="1">
                <a:latin typeface="+mn-lt"/>
                <a:cs typeface="Times New Roman" panose="02020603050405020304" pitchFamily="18" charset="0"/>
              </a:rPr>
              <a:t>Công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suất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tiêu</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thụ</a:t>
            </a:r>
            <a:r>
              <a:rPr lang="en-US" dirty="0">
                <a:latin typeface="+mn-lt"/>
                <a:cs typeface="Times New Roman" panose="02020603050405020304" pitchFamily="18" charset="0"/>
              </a:rPr>
              <a:t> </a:t>
            </a:r>
            <a:r>
              <a:rPr lang="en-US" dirty="0" err="1">
                <a:latin typeface="+mn-lt"/>
                <a:cs typeface="Times New Roman" panose="02020603050405020304" pitchFamily="18" charset="0"/>
              </a:rPr>
              <a:t>thấp</a:t>
            </a:r>
            <a:endParaRPr lang="en-US" dirty="0">
              <a:latin typeface="+mn-lt"/>
              <a:cs typeface="Times New Roman" panose="02020603050405020304" pitchFamily="18" charset="0"/>
            </a:endParaRPr>
          </a:p>
          <a:p>
            <a:r>
              <a:rPr lang="en-US" dirty="0">
                <a:latin typeface="+mn-lt"/>
                <a:cs typeface="Times New Roman" panose="02020603050405020304" pitchFamily="18" charset="0"/>
              </a:rPr>
              <a:t>12 </a:t>
            </a:r>
            <a:r>
              <a:rPr lang="en-US" dirty="0" err="1">
                <a:latin typeface="+mn-lt"/>
                <a:cs typeface="Times New Roman" panose="02020603050405020304" pitchFamily="18" charset="0"/>
              </a:rPr>
              <a:t>chân</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a:t>
            </a:r>
            <a:r>
              <a:rPr lang="en-US" dirty="0">
                <a:latin typeface="+mn-lt"/>
                <a:cs typeface="Times New Roman" panose="02020603050405020304" pitchFamily="18" charset="0"/>
              </a:rPr>
              <a:t> </a:t>
            </a:r>
            <a:r>
              <a:rPr lang="en-US" dirty="0" err="1">
                <a:latin typeface="+mn-lt"/>
                <a:cs typeface="Times New Roman" panose="02020603050405020304" pitchFamily="18" charset="0"/>
              </a:rPr>
              <a:t>hiệu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khả</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Sử</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2.4 GHz</a:t>
            </a:r>
          </a:p>
          <a:p>
            <a:r>
              <a:rPr lang="en-US" dirty="0" err="1">
                <a:latin typeface="+mn-lt"/>
                <a:cs typeface="Times New Roman" panose="02020603050405020304" pitchFamily="18" charset="0"/>
              </a:rPr>
              <a:t>Ăng</a:t>
            </a:r>
            <a:r>
              <a:rPr lang="en-US" dirty="0">
                <a:latin typeface="+mn-lt"/>
                <a:cs typeface="Times New Roman" panose="02020603050405020304" pitchFamily="18" charset="0"/>
              </a:rPr>
              <a:t>-ten ở </a:t>
            </a:r>
            <a:r>
              <a:rPr lang="en-US" dirty="0" err="1">
                <a:latin typeface="+mn-lt"/>
                <a:cs typeface="Times New Roman" panose="02020603050405020304" pitchFamily="18" charset="0"/>
              </a:rPr>
              <a:t>trên</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mạch</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8" name="Picture 7" descr="ESP8266 ESP8266EX ESP 12N Điều Khiển Từ Xa Không Dây Cổng Nối Tiếp Truyền  Wifi Module WIFI Từ SPI I2C Giao Tiếp UART|wifi module|adapter spiwireless  module - AliExpress">
            <a:extLst>
              <a:ext uri="{FF2B5EF4-FFF2-40B4-BE49-F238E27FC236}">
                <a16:creationId xmlns:a16="http://schemas.microsoft.com/office/drawing/2014/main" id="{C3FCA6EC-F0B4-4168-ACA0-2FBD38A18B56}"/>
              </a:ext>
            </a:extLst>
          </p:cNvPr>
          <p:cNvPicPr/>
          <p:nvPr/>
        </p:nvPicPr>
        <p:blipFill rotWithShape="1">
          <a:blip r:embed="rId3" cstate="print">
            <a:extLst>
              <a:ext uri="{28A0092B-C50C-407E-A947-70E740481C1C}">
                <a14:useLocalDpi xmlns:a14="http://schemas.microsoft.com/office/drawing/2010/main" val="0"/>
              </a:ext>
            </a:extLst>
          </a:blip>
          <a:srcRect t="8861"/>
          <a:stretch/>
        </p:blipFill>
        <p:spPr bwMode="auto">
          <a:xfrm>
            <a:off x="6769857" y="1690809"/>
            <a:ext cx="4096654" cy="3645193"/>
          </a:xfrm>
          <a:prstGeom prst="rect">
            <a:avLst/>
          </a:prstGeom>
          <a:noFill/>
          <a:ln>
            <a:noFill/>
          </a:ln>
          <a:extLst>
            <a:ext uri="{53640926-AAD7-44D8-BBD7-CCE9431645EC}">
              <a14:shadowObscured xmlns:a14="http://schemas.microsoft.com/office/drawing/2010/main"/>
            </a:ext>
          </a:extLst>
        </p:spPr>
      </p:pic>
      <p:sp>
        <p:nvSpPr>
          <p:cNvPr id="10" name="Text Placeholder 2">
            <a:extLst>
              <a:ext uri="{FF2B5EF4-FFF2-40B4-BE49-F238E27FC236}">
                <a16:creationId xmlns:a16="http://schemas.microsoft.com/office/drawing/2014/main" id="{24D6A153-72DF-4515-B908-9132D4121AE4}"/>
              </a:ext>
            </a:extLst>
          </p:cNvPr>
          <p:cNvSpPr txBox="1">
            <a:spLocks/>
          </p:cNvSpPr>
          <p:nvPr/>
        </p:nvSpPr>
        <p:spPr>
          <a:xfrm>
            <a:off x="11240542" y="5985302"/>
            <a:ext cx="612722" cy="4481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4</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26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6188673" cy="4909124"/>
          </a:xfrm>
        </p:spPr>
        <p:txBody>
          <a:bodyPr/>
          <a:lstStyle/>
          <a:p>
            <a:pPr marL="0" indent="0">
              <a:buNone/>
            </a:pPr>
            <a:r>
              <a:rPr lang="en-US" sz="3200" dirty="0" err="1">
                <a:latin typeface="+mn-lt"/>
                <a:cs typeface="Times New Roman" panose="02020603050405020304" pitchFamily="18" charset="0"/>
              </a:rPr>
              <a:t>Triac</a:t>
            </a:r>
            <a:r>
              <a:rPr lang="en-US" sz="3200" dirty="0">
                <a:latin typeface="+mn-lt"/>
                <a:cs typeface="Times New Roman" panose="02020603050405020304" pitchFamily="18" charset="0"/>
              </a:rPr>
              <a:t> – BTA24:</a:t>
            </a:r>
          </a:p>
          <a:p>
            <a:r>
              <a:rPr lang="en-US" sz="3200" dirty="0" err="1">
                <a:latin typeface="+mn-lt"/>
                <a:cs typeface="Times New Roman" panose="02020603050405020304" pitchFamily="18" charset="0"/>
              </a:rPr>
              <a:t>Nguyên</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lý</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hoạt</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động</a:t>
            </a:r>
            <a:endParaRPr lang="en-US" sz="3200" dirty="0">
              <a:latin typeface="+mn-lt"/>
              <a:cs typeface="Times New Roman" panose="02020603050405020304" pitchFamily="18" charset="0"/>
            </a:endParaRPr>
          </a:p>
          <a:p>
            <a:r>
              <a:rPr lang="en-US" sz="3200" dirty="0" err="1">
                <a:latin typeface="+mn-lt"/>
                <a:cs typeface="Times New Roman" panose="02020603050405020304" pitchFamily="18" charset="0"/>
              </a:rPr>
              <a:t>Cách</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điều</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khiển</a:t>
            </a:r>
            <a:endParaRPr lang="en-US" sz="3200" dirty="0">
              <a:latin typeface="+mn-lt"/>
              <a:cs typeface="Times New Roman" panose="02020603050405020304" pitchFamily="18" charset="0"/>
            </a:endParaRPr>
          </a:p>
          <a:p>
            <a:pPr marL="0" indent="0">
              <a:buNone/>
            </a:pPr>
            <a:endParaRPr lang="en-US" sz="3200" dirty="0">
              <a:latin typeface="+mn-lt"/>
              <a:cs typeface="Times New Roman" panose="02020603050405020304" pitchFamily="18" charset="0"/>
            </a:endParaRPr>
          </a:p>
          <a:p>
            <a:pPr marL="0" indent="0">
              <a:buNone/>
            </a:pPr>
            <a:endParaRPr lang="en-US" sz="3200" dirty="0">
              <a:latin typeface="+mn-lt"/>
              <a:cs typeface="Times New Roman" panose="02020603050405020304" pitchFamily="18" charset="0"/>
            </a:endParaRPr>
          </a:p>
          <a:p>
            <a:pPr marL="0" indent="0">
              <a:buNone/>
            </a:pPr>
            <a:r>
              <a:rPr lang="en-US" sz="3200" dirty="0">
                <a:latin typeface="+mn-lt"/>
                <a:cs typeface="Times New Roman" panose="02020603050405020304" pitchFamily="18" charset="0"/>
              </a:rPr>
              <a:t>IC </a:t>
            </a:r>
            <a:r>
              <a:rPr lang="en-US" sz="3200" dirty="0" err="1">
                <a:latin typeface="+mn-lt"/>
                <a:cs typeface="Times New Roman" panose="02020603050405020304" pitchFamily="18" charset="0"/>
              </a:rPr>
              <a:t>lái</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triac</a:t>
            </a:r>
            <a:endParaRPr lang="en-US" sz="3200" dirty="0">
              <a:latin typeface="+mn-lt"/>
              <a:cs typeface="Times New Roman" panose="02020603050405020304" pitchFamily="18" charset="0"/>
            </a:endParaRPr>
          </a:p>
          <a:p>
            <a:r>
              <a:rPr lang="en-US" sz="3200" dirty="0" err="1">
                <a:latin typeface="+mn-lt"/>
                <a:cs typeface="Times New Roman" panose="02020603050405020304" pitchFamily="18" charset="0"/>
              </a:rPr>
              <a:t>Nguyên</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lý</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hoạt</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động</a:t>
            </a:r>
            <a:endParaRPr lang="en-US" sz="3200" dirty="0">
              <a:latin typeface="+mn-lt"/>
              <a:cs typeface="Times New Roman" panose="02020603050405020304" pitchFamily="18" charset="0"/>
            </a:endParaRPr>
          </a:p>
          <a:p>
            <a:r>
              <a:rPr lang="en-US" sz="3200" dirty="0" err="1">
                <a:latin typeface="+mn-lt"/>
                <a:cs typeface="Times New Roman" panose="02020603050405020304" pitchFamily="18" charset="0"/>
              </a:rPr>
              <a:t>Cách</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điều</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khiển</a:t>
            </a:r>
            <a:endParaRPr lang="vi-VN" sz="32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26" name="Picture 2" descr="Triac 25A 800V Type BTA24-800BWRG, Grieder Elektronik Bauteile AG">
            <a:extLst>
              <a:ext uri="{FF2B5EF4-FFF2-40B4-BE49-F238E27FC236}">
                <a16:creationId xmlns:a16="http://schemas.microsoft.com/office/drawing/2014/main" id="{468F2475-8A21-47E2-BDAA-5DC3104C9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823" y="1058844"/>
            <a:ext cx="3828262" cy="306261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a:extLst>
              <a:ext uri="{FF2B5EF4-FFF2-40B4-BE49-F238E27FC236}">
                <a16:creationId xmlns:a16="http://schemas.microsoft.com/office/drawing/2014/main" id="{27A1F9CD-6C7F-45C9-91E0-623D79E5BBCD}"/>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5</a:t>
            </a:r>
            <a:endParaRPr lang="vi-VN" dirty="0">
              <a:latin typeface="Times New Roman" panose="02020603050405020304" pitchFamily="18" charset="0"/>
              <a:cs typeface="Times New Roman" panose="02020603050405020304" pitchFamily="18" charset="0"/>
            </a:endParaRPr>
          </a:p>
        </p:txBody>
      </p:sp>
      <p:pic>
        <p:nvPicPr>
          <p:cNvPr id="8" name="Picture 2" descr="MOC3020 DIP6 chất lượng - Linh Kiện 3M | ChợTrờiHN.vn | Linh Kiện Điện Tử 3M">
            <a:extLst>
              <a:ext uri="{FF2B5EF4-FFF2-40B4-BE49-F238E27FC236}">
                <a16:creationId xmlns:a16="http://schemas.microsoft.com/office/drawing/2014/main" id="{1628A341-7784-430A-B48F-CE3096D3E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409" y="3626712"/>
            <a:ext cx="4057090" cy="270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69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Ngôn</a:t>
            </a:r>
            <a:r>
              <a:rPr lang="en-US" dirty="0">
                <a:latin typeface="+mn-lt"/>
                <a:cs typeface="Times New Roman" panose="02020603050405020304" pitchFamily="18" charset="0"/>
              </a:rPr>
              <a:t> </a:t>
            </a:r>
            <a:r>
              <a:rPr lang="en-US" dirty="0" err="1">
                <a:latin typeface="+mn-lt"/>
                <a:cs typeface="Times New Roman" panose="02020603050405020304" pitchFamily="18" charset="0"/>
              </a:rPr>
              <a:t>ngữ</a:t>
            </a:r>
            <a:r>
              <a:rPr lang="en-US" dirty="0">
                <a:latin typeface="+mn-lt"/>
                <a:cs typeface="Times New Roman" panose="02020603050405020304" pitchFamily="18" charset="0"/>
              </a:rPr>
              <a:t> Python</a:t>
            </a:r>
          </a:p>
          <a:p>
            <a:endParaRPr lang="en-US" sz="3200" dirty="0">
              <a:latin typeface="+mn-lt"/>
              <a:cs typeface="Times New Roman" panose="02020603050405020304" pitchFamily="18" charset="0"/>
            </a:endParaRPr>
          </a:p>
          <a:p>
            <a:endParaRPr lang="en-US" sz="3200" dirty="0">
              <a:latin typeface="+mn-lt"/>
              <a:cs typeface="Times New Roman" panose="02020603050405020304" pitchFamily="18" charset="0"/>
            </a:endParaRPr>
          </a:p>
          <a:p>
            <a:pPr marL="0" indent="0">
              <a:buNone/>
            </a:pPr>
            <a:endParaRPr lang="en-US" sz="3200" dirty="0">
              <a:latin typeface="+mn-lt"/>
              <a:cs typeface="Times New Roman" panose="02020603050405020304" pitchFamily="18" charset="0"/>
            </a:endParaRPr>
          </a:p>
          <a:p>
            <a:r>
              <a:rPr lang="en-US" dirty="0" err="1">
                <a:latin typeface="+mn-lt"/>
                <a:cs typeface="Times New Roman" panose="02020603050405020304" pitchFamily="18" charset="0"/>
              </a:rPr>
              <a:t>Thư</a:t>
            </a:r>
            <a:r>
              <a:rPr lang="en-US" dirty="0">
                <a:latin typeface="+mn-lt"/>
                <a:cs typeface="Times New Roman" panose="02020603050405020304" pitchFamily="18" charset="0"/>
              </a:rPr>
              <a:t> </a:t>
            </a:r>
            <a:r>
              <a:rPr lang="en-US" dirty="0" err="1">
                <a:latin typeface="+mn-lt"/>
                <a:cs typeface="Times New Roman" panose="02020603050405020304" pitchFamily="18" charset="0"/>
              </a:rPr>
              <a:t>viện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Kivy</a:t>
            </a:r>
            <a:endParaRPr lang="en-US" dirty="0">
              <a:latin typeface="+mn-lt"/>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8FA72C4-AE68-494C-B359-04198A71D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578" y="3465238"/>
            <a:ext cx="64103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B1A8DE-E805-4B57-A9FF-F24C5E745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324" y="1058844"/>
            <a:ext cx="20193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33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FB87B201BB164AA8F0D7E07FC18253" ma:contentTypeVersion="12" ma:contentTypeDescription="Create a new document." ma:contentTypeScope="" ma:versionID="ec75d641dd128f4ad30853614c3b4998">
  <xsd:schema xmlns:xsd="http://www.w3.org/2001/XMLSchema" xmlns:xs="http://www.w3.org/2001/XMLSchema" xmlns:p="http://schemas.microsoft.com/office/2006/metadata/properties" xmlns:ns2="c070d92c-e005-4177-a1a8-b2208be38bba" xmlns:ns3="c72df4cc-d2de-4b7e-8388-06b9b73bb217" targetNamespace="http://schemas.microsoft.com/office/2006/metadata/properties" ma:root="true" ma:fieldsID="0bd5079f3866d8fa0d2cfeac6b7a2082" ns2:_="" ns3:_="">
    <xsd:import namespace="c070d92c-e005-4177-a1a8-b2208be38bba"/>
    <xsd:import namespace="c72df4cc-d2de-4b7e-8388-06b9b73bb21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70d92c-e005-4177-a1a8-b2208be38b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2df4cc-d2de-4b7e-8388-06b9b73bb2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294227-C537-4C56-90F1-0A24B92707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70d92c-e005-4177-a1a8-b2208be38bba"/>
    <ds:schemaRef ds:uri="c72df4cc-d2de-4b7e-8388-06b9b73bb2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66771F-238C-409E-B1DF-70481BFDE8A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9128D4C-6F8B-42B2-A3A4-DC1405FCC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2437</TotalTime>
  <Words>1678</Words>
  <Application>Microsoft Office PowerPoint</Application>
  <PresentationFormat>Widescreen</PresentationFormat>
  <Paragraphs>292</Paragraphs>
  <Slides>26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Lato</vt:lpstr>
      <vt:lpstr>Segoe UI Historic</vt:lpstr>
      <vt:lpstr>Times New Roman</vt:lpstr>
      <vt:lpstr>Office Theme</vt:lpstr>
      <vt:lpstr>PowerPoint Presentation</vt:lpstr>
      <vt:lpstr>BÁO CÁO ĐỒ ÁN TỐT NGHIỆP   Thiết kế bộ điều khiển đóng cắt 4 kênh sử dụng WiFi     </vt:lpstr>
      <vt:lpstr>PowerPoint Presentation</vt:lpstr>
      <vt:lpstr>1. Đặt vấn đề</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3. Mô hình và kết quả thu được</vt:lpstr>
      <vt:lpstr>3. Mô hình và kết quả thu được</vt:lpstr>
      <vt:lpstr>3. Mô hình và kết quả thu được</vt:lpstr>
      <vt:lpstr>3. 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Tuan Anh 20173616</cp:lastModifiedBy>
  <cp:revision>126</cp:revision>
  <dcterms:created xsi:type="dcterms:W3CDTF">2020-12-31T09:57:48Z</dcterms:created>
  <dcterms:modified xsi:type="dcterms:W3CDTF">2021-01-30T07:33:49Z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0x01010029FB87B201BB164AA8F0D7E07FC18253</vt:lpwstr>
  </property>
</Properties>
</file>