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77" r:id="rId12"/>
    <p:sldId id="294" r:id="rId13"/>
    <p:sldId id="265" r:id="rId14"/>
    <p:sldId id="273" r:id="rId15"/>
    <p:sldId id="279" r:id="rId16"/>
    <p:sldId id="280" r:id="rId17"/>
    <p:sldId id="287" r:id="rId18"/>
    <p:sldId id="272" r:id="rId19"/>
    <p:sldId id="275" r:id="rId20"/>
    <p:sldId id="282" r:id="rId21"/>
    <p:sldId id="269" r:id="rId22"/>
    <p:sldId id="276" r:id="rId23"/>
    <p:sldId id="289" r:id="rId24"/>
    <p:sldId id="292" r:id="rId25"/>
    <p:sldId id="281" r:id="rId26"/>
    <p:sldId id="261" r:id="rId27"/>
    <p:sldId id="274" r:id="rId28"/>
    <p:sldId id="288" r:id="rId29"/>
    <p:sldId id="293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77"/>
            <p14:sldId id="294"/>
            <p14:sldId id="265"/>
            <p14:sldId id="273"/>
            <p14:sldId id="279"/>
            <p14:sldId id="280"/>
            <p14:sldId id="287"/>
            <p14:sldId id="272"/>
            <p14:sldId id="275"/>
            <p14:sldId id="282"/>
            <p14:sldId id="269"/>
            <p14:sldId id="276"/>
            <p14:sldId id="289"/>
            <p14:sldId id="292"/>
            <p14:sldId id="281"/>
            <p14:sldId id="261"/>
            <p14:sldId id="274"/>
            <p14:sldId id="288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87" d="100"/>
          <a:sy n="87" d="100"/>
        </p:scale>
        <p:origin x="5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47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8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5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C69A4B-AD97-4213-BDA3-6EF8ADD2488F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cứng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>
                <a:latin typeface="+mn-lt"/>
                <a:cs typeface="Times New Roman" panose="02020603050405020304" pitchFamily="18" charset="0"/>
              </a:rPr>
              <a:t> Số kênh đóng cắt: 4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: 220VAC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: 10A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bấm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bị</a:t>
            </a:r>
            <a:endParaRPr lang="vi-VN" sz="2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2C9F94-EF4C-44BA-A4B1-AAFA5A68DD4E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cứng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IC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MOC3020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BTA24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LED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78BD5E3-CB7A-435C-9F05-ED199807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7" y="2225382"/>
            <a:ext cx="8243956" cy="240723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5BAF8B-EB19-46FF-89E5-E90275A83EBF}"/>
              </a:ext>
            </a:extLst>
          </p:cNvPr>
          <p:cNvSpPr txBox="1">
            <a:spLocks/>
          </p:cNvSpPr>
          <p:nvPr/>
        </p:nvSpPr>
        <p:spPr>
          <a:xfrm>
            <a:off x="11232731" y="5981496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cứng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nhả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trở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Tụ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điện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D8818C-5FC7-4D09-894B-75CDE88A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1959434"/>
            <a:ext cx="6325792" cy="313429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E90952-14C9-43F7-ABD6-40224B3DBC18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cứng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128BF5C-B5F9-454B-8B90-C475FD3F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1571907"/>
            <a:ext cx="6033142" cy="42272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4A54D-8690-49E4-B87E-ABBFFF9F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02022"/>
              </p:ext>
            </p:extLst>
          </p:nvPr>
        </p:nvGraphicFramePr>
        <p:xfrm>
          <a:off x="621223" y="2238690"/>
          <a:ext cx="4977719" cy="3116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582">
                  <a:extLst>
                    <a:ext uri="{9D8B030D-6E8A-4147-A177-3AD203B41FA5}">
                      <a16:colId xmlns:a16="http://schemas.microsoft.com/office/drawing/2014/main" val="101952733"/>
                    </a:ext>
                  </a:extLst>
                </a:gridCol>
                <a:gridCol w="2443137">
                  <a:extLst>
                    <a:ext uri="{9D8B030D-6E8A-4147-A177-3AD203B41FA5}">
                      <a16:colId xmlns:a16="http://schemas.microsoft.com/office/drawing/2014/main" val="1769303277"/>
                    </a:ext>
                  </a:extLst>
                </a:gridCol>
              </a:tblGrid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GPIO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9160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12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65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Nút nhấn 2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83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Nút nhấn 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4659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Nút nhấn 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7635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Kênh điều khiển triac 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14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85954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Kênh điều khiển triac 2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13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0718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Kênh điều khiển triac 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89092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Kênh điều khiển triac 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80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Đèn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thị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GPIO 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75606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65238F-0B56-4654-891D-AF1F79BE647B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triac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nhấn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giờ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mới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E4AB868-3AC1-43DC-B295-2758DB6082A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6" y="969851"/>
            <a:ext cx="6850966" cy="519153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9C1A13C-4BD7-4DA1-9F21-B5E5100283F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4" y="1484840"/>
            <a:ext cx="5272365" cy="480161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EB9B74-DDA5-4D5A-8A44-2B4389B0A96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518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triac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MQTT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WiFi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bị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A3FC627-8678-4A65-B27E-B6617C2DF1DA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+mn-lt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lưới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báo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F2F013D-91F6-42A2-AAB8-4B8971D12DF1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048DD-BFFD-463A-B8EC-E0FFD2D3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48" y="1494942"/>
            <a:ext cx="4594011" cy="49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52" y="544912"/>
            <a:ext cx="10205291" cy="1934307"/>
          </a:xfrm>
        </p:spPr>
        <p:txBody>
          <a:bodyPr/>
          <a:lstStyle/>
          <a:p>
            <a:r>
              <a:rPr lang="en-US" sz="3600" dirty="0">
                <a:latin typeface="+mn-lt"/>
                <a:cs typeface="Times New Roman" panose="02020603050405020304" pitchFamily="18" charset="0"/>
              </a:rPr>
              <a:t>BÁO CÁO</a:t>
            </a:r>
            <a:br>
              <a:rPr lang="en-US" sz="3600" dirty="0">
                <a:latin typeface="+mn-lt"/>
                <a:cs typeface="Times New Roman" panose="02020603050405020304" pitchFamily="18" charset="0"/>
              </a:rPr>
            </a:br>
            <a:r>
              <a:rPr lang="en-US" sz="3600" dirty="0">
                <a:latin typeface="+mn-lt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+mn-lt"/>
                <a:cs typeface="Times New Roman" panose="02020603050405020304" pitchFamily="18" charset="0"/>
              </a:rPr>
            </a:br>
            <a:br>
              <a:rPr lang="en-US" sz="3200" dirty="0">
                <a:latin typeface="+mn-lt"/>
                <a:cs typeface="Times New Roman" panose="02020603050405020304" pitchFamily="18" charset="0"/>
              </a:rPr>
            </a:br>
            <a:br>
              <a:rPr lang="en-US" sz="3200" dirty="0">
                <a:latin typeface="+mn-lt"/>
                <a:cs typeface="Times New Roman" panose="02020603050405020304" pitchFamily="18" charset="0"/>
              </a:rPr>
            </a:b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bộ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khiền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4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kênh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+mn-lt"/>
                <a:cs typeface="Times New Roman" panose="02020603050405020304" pitchFamily="18" charset="0"/>
              </a:rPr>
            </a:br>
            <a:br>
              <a:rPr lang="en-US" sz="2800" dirty="0">
                <a:latin typeface="+mn-lt"/>
                <a:cs typeface="Times New Roman" panose="02020603050405020304" pitchFamily="18" charset="0"/>
              </a:rPr>
            </a:br>
            <a:br>
              <a:rPr lang="en-US" sz="3200" dirty="0">
                <a:latin typeface="+mn-lt"/>
                <a:cs typeface="Times New Roman" panose="02020603050405020304" pitchFamily="18" charset="0"/>
              </a:rPr>
            </a:br>
            <a:br>
              <a:rPr lang="en-US" sz="3200" dirty="0">
                <a:latin typeface="+mn-lt"/>
                <a:cs typeface="Times New Roman" panose="02020603050405020304" pitchFamily="18" charset="0"/>
              </a:rPr>
            </a:br>
            <a:br>
              <a:rPr lang="en-US" sz="3200" dirty="0">
                <a:latin typeface="+mn-lt"/>
                <a:cs typeface="Times New Roman" panose="02020603050405020304" pitchFamily="18" charset="0"/>
              </a:rPr>
            </a:br>
            <a:endParaRPr lang="en-US" sz="32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39504"/>
              </p:ext>
            </p:extLst>
          </p:nvPr>
        </p:nvGraphicFramePr>
        <p:xfrm>
          <a:off x="2993370" y="3632188"/>
          <a:ext cx="620525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374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3080883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:</a:t>
                      </a:r>
                      <a:endParaRPr lang="vi-VN" sz="2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 sz="240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:</a:t>
                      </a:r>
                      <a:endParaRPr lang="vi-VN" sz="2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20173616</a:t>
                      </a:r>
                      <a:endParaRPr lang="vi-VN" sz="2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Lớp:</a:t>
                      </a:r>
                      <a:endParaRPr lang="vi-VN" sz="240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 sz="240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 sz="240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Ánh</a:t>
                      </a:r>
                      <a:endParaRPr lang="vi-VN" sz="2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Kivy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1DD10B9-B62D-4818-8282-DD98E2FAD2B9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974438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cha “Widget”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Kivy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“update”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showPopup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buttonConfigWifi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báo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cha “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FloatLayout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“switch”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“close”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B3717-B2D0-4B96-9F54-9839402C59D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+mn-lt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+mn-lt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+mn-lt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báo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87187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06966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>
                          <a:latin typeface="+mn-lt"/>
                          <a:cs typeface="Times New Roman" panose="02020603050405020304" pitchFamily="18" charset="0"/>
                        </a:rPr>
                        <a:t> nhấn 1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>
                          <a:latin typeface="+mn-lt"/>
                          <a:cs typeface="Times New Roman" panose="02020603050405020304" pitchFamily="18" charset="0"/>
                        </a:rPr>
                        <a:t> nhấn 2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+mn-lt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>
                          <a:latin typeface="+mn-lt"/>
                          <a:cs typeface="Times New Roman" panose="02020603050405020304" pitchFamily="18" charset="0"/>
                        </a:rPr>
                        <a:t> nhấn 3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536416-E68F-4D41-B9F9-E223CDF2DF3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bị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ESP8266		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	3.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triac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	5.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AC/DC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AAA3E-8EC8-4AE8-B474-3F2A5D74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1" y="2636975"/>
            <a:ext cx="4863927" cy="3234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FB4C-FC09-4918-9E58-5F8EFFBC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90" y="2636975"/>
            <a:ext cx="4031771" cy="323677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513218-B747-4EE6-9245-898ABE0BC6AB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53" y="1619479"/>
            <a:ext cx="7740211" cy="435174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320E34-F2CE-47DE-9084-3FF85192E0FF}"/>
              </a:ext>
            </a:extLst>
          </p:cNvPr>
          <p:cNvSpPr txBox="1">
            <a:spLocks/>
          </p:cNvSpPr>
          <p:nvPr/>
        </p:nvSpPr>
        <p:spPr>
          <a:xfrm>
            <a:off x="11240542" y="5958640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được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+mn-lt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0F8A8-7AF1-4478-ACBD-33AF0DA2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35626"/>
              </p:ext>
            </p:extLst>
          </p:nvPr>
        </p:nvGraphicFramePr>
        <p:xfrm>
          <a:off x="3201010" y="1561514"/>
          <a:ext cx="6624663" cy="4409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558">
                  <a:extLst>
                    <a:ext uri="{9D8B030D-6E8A-4147-A177-3AD203B41FA5}">
                      <a16:colId xmlns:a16="http://schemas.microsoft.com/office/drawing/2014/main" val="2634151335"/>
                    </a:ext>
                  </a:extLst>
                </a:gridCol>
                <a:gridCol w="2030748">
                  <a:extLst>
                    <a:ext uri="{9D8B030D-6E8A-4147-A177-3AD203B41FA5}">
                      <a16:colId xmlns:a16="http://schemas.microsoft.com/office/drawing/2014/main" val="372071080"/>
                    </a:ext>
                  </a:extLst>
                </a:gridCol>
                <a:gridCol w="1912033">
                  <a:extLst>
                    <a:ext uri="{9D8B030D-6E8A-4147-A177-3AD203B41FA5}">
                      <a16:colId xmlns:a16="http://schemas.microsoft.com/office/drawing/2014/main" val="3533993398"/>
                    </a:ext>
                  </a:extLst>
                </a:gridCol>
                <a:gridCol w="1784324">
                  <a:extLst>
                    <a:ext uri="{9D8B030D-6E8A-4147-A177-3AD203B41FA5}">
                      <a16:colId xmlns:a16="http://schemas.microsoft.com/office/drawing/2014/main" val="3036704839"/>
                    </a:ext>
                  </a:extLst>
                </a:gridCol>
              </a:tblGrid>
              <a:tr h="6750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 thứ tự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Thời điểm gửi bản tin điều khiển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Thời điểm gửi bản tin phản hồi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Thời gian phản hồi (giây)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4899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13:08:17,47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13:08:19,45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1,98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6044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13:08:21,25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13:08:22,25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8255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13:08:24,42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13:08:24,50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307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13:08:36,47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13:08:36,52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632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13:08:38,34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13:08:38,40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0,06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4382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13:08:41,68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13:08:41,87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0,19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99516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13:08:50,76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13:08:51,76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8492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13:09:39,48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13:09:40,43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57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13:09:53,87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13:08:54,82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4231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13:10:22,80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13:10:23,95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1,15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01102"/>
                  </a:ext>
                </a:extLst>
              </a:tr>
              <a:tr h="4447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giây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0,741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12122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9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án</a:t>
            </a:r>
            <a:endParaRPr lang="en-US" sz="3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thành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cứng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tải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WiFi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xách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tay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thiện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thiện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bị</a:t>
            </a:r>
            <a:endParaRPr lang="vi-VN" sz="28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35D4C-843D-4939-9063-E7D9F3A2FEAD}"/>
              </a:ext>
            </a:extLst>
          </p:cNvPr>
          <p:cNvSpPr txBox="1"/>
          <p:nvPr/>
        </p:nvSpPr>
        <p:spPr>
          <a:xfrm>
            <a:off x="6417073" y="1631948"/>
            <a:ext cx="576857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cs typeface="Times New Roman" panose="02020603050405020304" pitchFamily="18" charset="0"/>
              </a:rPr>
              <a:t>●  </a:t>
            </a:r>
            <a:r>
              <a:rPr lang="en-US" sz="2800">
                <a:cs typeface="Times New Roman" panose="02020603050405020304" pitchFamily="18" charset="0"/>
              </a:rPr>
              <a:t>Định </a:t>
            </a:r>
            <a:r>
              <a:rPr lang="en-US" sz="2800" dirty="0" err="1"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phát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triển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cs typeface="Times New Roman" panose="02020603050405020304" pitchFamily="18" charset="0"/>
              </a:rPr>
              <a:t>Phát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triển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thêm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các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dạng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thiết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bị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khác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cs typeface="Times New Roman" panose="02020603050405020304" pitchFamily="18" charset="0"/>
              </a:rPr>
              <a:t>Xây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dựng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hệ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sinh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thái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các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thiết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bị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tương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tác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với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nhau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cs typeface="Times New Roman" panose="02020603050405020304" pitchFamily="18" charset="0"/>
              </a:rPr>
              <a:t>Cải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thiện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bảo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mật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cho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hệ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thống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80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>
                <a:latin typeface="+mn-lt"/>
                <a:cs typeface="Times New Roman" panose="02020603050405020304" pitchFamily="18" charset="0"/>
              </a:rPr>
              <a:t>Xin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thầy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cô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bạn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+mn-lt"/>
                <a:cs typeface="Times New Roman" panose="02020603050405020304" pitchFamily="18" charset="0"/>
              </a:rPr>
              <a:t>nghe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8295696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2800" b="0" dirty="0">
              <a:latin typeface="+mn-lt"/>
              <a:cs typeface="Times New Roman" panose="02020603050405020304" pitchFamily="18" charset="0"/>
            </a:endParaRPr>
          </a:p>
          <a:p>
            <a:endParaRPr lang="en-US" sz="2800" b="0" dirty="0">
              <a:latin typeface="+mn-lt"/>
              <a:cs typeface="Times New Roman" panose="02020603050405020304" pitchFamily="18" charset="0"/>
            </a:endParaRPr>
          </a:p>
          <a:p>
            <a:endParaRPr lang="en-US" sz="2800" b="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773716"/>
            <a:ext cx="0" cy="3415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tài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xa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nay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nhau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Internet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vạn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(IoT)</a:t>
            </a:r>
          </a:p>
          <a:p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dựng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2000">
                <a:latin typeface="+mn-lt"/>
                <a:cs typeface="Times New Roman" panose="02020603050405020304" pitchFamily="18" charset="0"/>
              </a:rPr>
              <a:t> bộ điều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WiFi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gian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cầu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kênh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xa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WiFi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minh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endParaRPr lang="vi-VN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8C642BC-46FB-4691-AA73-75AC4F9AAAE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+mn-lt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thống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337405-4D42-43D4-926F-757CBE8FE633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  <a:cs typeface="Times New Roman" panose="02020603050405020304" pitchFamily="18" charset="0"/>
              </a:rPr>
              <a:t>Mô-đun ESP8266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4 MiB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Flash, 64 KB SRAM</a:t>
            </a: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thụ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thấp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vi UART, SPI, I2C, ADC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12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GPIO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2.4 GHz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8" name="Picture 7" descr="ESP8266 ESP8266EX ESP 12N Điều Khiển Từ Xa Không Dây Cổng Nối Tiếp Truyền  Wifi Module WIFI Từ SPI I2C Giao Tiếp UART|wifi module|adapter spiwireless  module - AliExpress">
            <a:extLst>
              <a:ext uri="{FF2B5EF4-FFF2-40B4-BE49-F238E27FC236}">
                <a16:creationId xmlns:a16="http://schemas.microsoft.com/office/drawing/2014/main" id="{C3FCA6EC-F0B4-4168-ACA0-2FBD38A18B5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/>
          <a:stretch/>
        </p:blipFill>
        <p:spPr bwMode="auto">
          <a:xfrm>
            <a:off x="6566657" y="1690809"/>
            <a:ext cx="4096654" cy="36451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4D6A153-72DF-4515-B908-9132D4121AE4}"/>
              </a:ext>
            </a:extLst>
          </p:cNvPr>
          <p:cNvSpPr txBox="1">
            <a:spLocks/>
          </p:cNvSpPr>
          <p:nvPr/>
        </p:nvSpPr>
        <p:spPr>
          <a:xfrm>
            <a:off x="11240542" y="5985302"/>
            <a:ext cx="612722" cy="44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+mn-lt"/>
                <a:cs typeface="Times New Roman" panose="02020603050405020304" pitchFamily="18" charset="0"/>
              </a:rPr>
              <a:t>Triac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 err="1">
                <a:latin typeface="+mn-lt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+mn-lt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+mn-lt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+mn-lt"/>
                <a:cs typeface="Times New Roman" panose="02020603050405020304" pitchFamily="18" charset="0"/>
              </a:rPr>
              <a:t>động</a:t>
            </a:r>
            <a:endParaRPr lang="en-US" sz="32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3200">
                <a:latin typeface="+mn-lt"/>
                <a:cs typeface="Times New Roman" panose="02020603050405020304" pitchFamily="18" charset="0"/>
              </a:rPr>
              <a:t>Cách </a:t>
            </a:r>
            <a:r>
              <a:rPr lang="en-US" sz="320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3200">
                <a:latin typeface="+mn-lt"/>
                <a:cs typeface="Times New Roman" panose="02020603050405020304" pitchFamily="18" charset="0"/>
              </a:rPr>
              <a:t> khiển</a:t>
            </a:r>
          </a:p>
          <a:p>
            <a:pPr marL="0" indent="0">
              <a:buNone/>
            </a:pPr>
            <a:endParaRPr lang="en-US" sz="320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latin typeface="+mn-lt"/>
                <a:cs typeface="Times New Roman" panose="02020603050405020304" pitchFamily="18" charset="0"/>
              </a:rPr>
              <a:t>IC lái triac</a:t>
            </a:r>
          </a:p>
          <a:p>
            <a:r>
              <a:rPr lang="en-US" sz="3200">
                <a:latin typeface="+mn-lt"/>
                <a:cs typeface="Times New Roman" panose="02020603050405020304" pitchFamily="18" charset="0"/>
              </a:rPr>
              <a:t>Nguyên lý hoạt động</a:t>
            </a:r>
          </a:p>
          <a:p>
            <a:r>
              <a:rPr lang="en-US" sz="3200">
                <a:latin typeface="+mn-lt"/>
                <a:cs typeface="Times New Roman" panose="02020603050405020304" pitchFamily="18" charset="0"/>
              </a:rPr>
              <a:t>Cách điều khiển</a:t>
            </a:r>
            <a:endParaRPr lang="vi-VN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22" y="1058844"/>
            <a:ext cx="3209833" cy="25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A1F9CD-6C7F-45C9-91E0-623D79E5BBC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1628A341-7784-430A-B48F-CE3096D3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9" y="3626712"/>
            <a:ext cx="4057090" cy="270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n-lt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khách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Topic (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err="1">
                <a:latin typeface="+mn-lt"/>
                <a:cs typeface="Times New Roman" panose="02020603050405020304" pitchFamily="18" charset="0"/>
              </a:rPr>
              <a:t>đề</a:t>
            </a:r>
            <a:r>
              <a:rPr lang="en-US">
                <a:latin typeface="+mn-lt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MQTT</a:t>
            </a: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kí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E960BC-BF19-40CA-A3C9-CDB1467EA5E2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  <a:cs typeface="Times New Roman" panose="02020603050405020304" pitchFamily="18" charset="0"/>
              </a:rPr>
              <a:t>Ứng dụng điều khiển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err="1">
                <a:latin typeface="+mn-lt"/>
                <a:cs typeface="Times New Roman" panose="02020603050405020304" pitchFamily="18" charset="0"/>
              </a:rPr>
              <a:t>ngữ</a:t>
            </a:r>
            <a:r>
              <a:rPr lang="en-US">
                <a:latin typeface="+mn-lt"/>
                <a:cs typeface="Times New Roman" panose="02020603050405020304" pitchFamily="18" charset="0"/>
              </a:rPr>
              <a:t> Python</a:t>
            </a:r>
          </a:p>
          <a:p>
            <a:endParaRPr lang="en-US" sz="3200">
              <a:latin typeface="+mn-lt"/>
              <a:cs typeface="Times New Roman" panose="02020603050405020304" pitchFamily="18" charset="0"/>
            </a:endParaRPr>
          </a:p>
          <a:p>
            <a:endParaRPr lang="en-US" sz="320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Kivy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E960BC-BF19-40CA-A3C9-CDB1467EA5E2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FA72C4-AE68-494C-B359-04198A71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78" y="3465238"/>
            <a:ext cx="64103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B1A8DE-E805-4B57-A9FF-F24C5E74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24" y="1058844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1310</Words>
  <Application>Microsoft Office PowerPoint</Application>
  <PresentationFormat>Widescreen</PresentationFormat>
  <Paragraphs>276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bộ điều khiền đóng cắt 4 kênh sử dụng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3. Mô hình và kết quả thu được</vt:lpstr>
      <vt:lpstr>3. Mô hình và kết quả thu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81</cp:revision>
  <dcterms:created xsi:type="dcterms:W3CDTF">2020-12-31T09:57:48Z</dcterms:created>
  <dcterms:modified xsi:type="dcterms:W3CDTF">2021-01-27T18:00:47Z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