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sldIdLst>
    <p:sldId id="256" r:id="rId5"/>
    <p:sldId id="257" r:id="rId6"/>
    <p:sldId id="258" r:id="rId7"/>
    <p:sldId id="259" r:id="rId8"/>
    <p:sldId id="260" r:id="rId9"/>
    <p:sldId id="267" r:id="rId10"/>
    <p:sldId id="268" r:id="rId11"/>
    <p:sldId id="277" r:id="rId12"/>
    <p:sldId id="294" r:id="rId13"/>
    <p:sldId id="265" r:id="rId14"/>
    <p:sldId id="273" r:id="rId15"/>
    <p:sldId id="279" r:id="rId16"/>
    <p:sldId id="280" r:id="rId17"/>
    <p:sldId id="287" r:id="rId18"/>
    <p:sldId id="272" r:id="rId19"/>
    <p:sldId id="275" r:id="rId20"/>
    <p:sldId id="282" r:id="rId21"/>
    <p:sldId id="269" r:id="rId22"/>
    <p:sldId id="276" r:id="rId23"/>
    <p:sldId id="281" r:id="rId24"/>
    <p:sldId id="261" r:id="rId25"/>
    <p:sldId id="274" r:id="rId26"/>
    <p:sldId id="288" r:id="rId27"/>
    <p:sldId id="293"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67"/>
            <p14:sldId id="268"/>
            <p14:sldId id="277"/>
            <p14:sldId id="294"/>
            <p14:sldId id="265"/>
            <p14:sldId id="273"/>
            <p14:sldId id="279"/>
            <p14:sldId id="280"/>
            <p14:sldId id="287"/>
            <p14:sldId id="272"/>
            <p14:sldId id="275"/>
            <p14:sldId id="282"/>
            <p14:sldId id="269"/>
            <p14:sldId id="276"/>
            <p14:sldId id="281"/>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69016" autoAdjust="0"/>
  </p:normalViewPr>
  <p:slideViewPr>
    <p:cSldViewPr snapToGrid="0">
      <p:cViewPr varScale="1">
        <p:scale>
          <a:sx n="50" d="100"/>
          <a:sy n="50" d="100"/>
        </p:scale>
        <p:origin x="1374"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28/01/2021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4888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E4E6EB"/>
                </a:solidFill>
                <a:effectLst/>
                <a:latin typeface="Segoe UI Historic" panose="020B0502040204020203" pitchFamily="34" charset="0"/>
              </a:rPr>
              <a:t>“Em đã trình bày xong đồ án tốt nghiệp của mình. Em xin gửi lời cảm ơn đến thầy cô ABC ( chức danh, tên đầy đủ của giáo viên hướng dẫn) đã nhiệt tình giúp đỡ em hoàn thiện ĐATN. Tuy đã cố gắng nhưng với kiến thức còn hạn chế, chắc chắn ĐATN của em không tránh khỏi những sai sót. Em rất mong nhận được ý kiến của các thày (cô) và các bạn để bản ĐATN của em được hoàn thiện hơn. Em xin chân thành cảm ơn.” </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24</a:t>
            </a:fld>
            <a:endParaRPr lang="vi-VN"/>
          </a:p>
        </p:txBody>
      </p:sp>
    </p:spTree>
    <p:extLst>
      <p:ext uri="{BB962C8B-B14F-4D97-AF65-F5344CB8AC3E}">
        <p14:creationId xmlns:p14="http://schemas.microsoft.com/office/powerpoint/2010/main" val="396908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trên</a:t>
            </a:r>
            <a:endParaRPr lang="en-US" dirty="0"/>
          </a:p>
          <a:p>
            <a:pPr marL="171450" indent="-171450">
              <a:buFontTx/>
              <a:buChar char="-"/>
            </a:pPr>
            <a:r>
              <a:rPr lang="en-US" dirty="0" err="1"/>
              <a:t>Bộ</a:t>
            </a:r>
            <a:r>
              <a:rPr lang="en-US" dirty="0"/>
              <a:t> </a:t>
            </a:r>
            <a:r>
              <a:rPr lang="en-US" dirty="0" err="1"/>
              <a:t>điều</a:t>
            </a:r>
            <a:r>
              <a:rPr lang="en-US" dirty="0"/>
              <a:t> </a:t>
            </a:r>
            <a:r>
              <a:rPr lang="en-US" dirty="0" err="1"/>
              <a:t>khiển</a:t>
            </a:r>
            <a:r>
              <a:rPr lang="en-US" dirty="0"/>
              <a:t> </a:t>
            </a:r>
            <a:r>
              <a:rPr lang="en-US" dirty="0" err="1"/>
              <a:t>gồm</a:t>
            </a:r>
            <a:r>
              <a:rPr lang="en-US" dirty="0"/>
              <a:t>: vi </a:t>
            </a:r>
            <a:r>
              <a:rPr lang="en-US" dirty="0" err="1"/>
              <a:t>điều</a:t>
            </a:r>
            <a:r>
              <a:rPr lang="en-US" dirty="0"/>
              <a:t> </a:t>
            </a:r>
            <a:r>
              <a:rPr lang="en-US" dirty="0" err="1"/>
              <a:t>khiển</a:t>
            </a:r>
            <a:r>
              <a:rPr lang="en-US" dirty="0"/>
              <a:t> </a:t>
            </a:r>
            <a:r>
              <a:rPr lang="en-US" dirty="0" err="1"/>
              <a:t>làm</a:t>
            </a:r>
            <a:r>
              <a:rPr lang="en-US" dirty="0"/>
              <a:t> </a:t>
            </a:r>
            <a:r>
              <a:rPr lang="en-US" dirty="0" err="1"/>
              <a:t>nv</a:t>
            </a:r>
            <a:r>
              <a:rPr lang="en-US" dirty="0"/>
              <a:t> </a:t>
            </a:r>
            <a:r>
              <a:rPr lang="en-US" dirty="0" err="1"/>
              <a:t>đọc</a:t>
            </a:r>
            <a:r>
              <a:rPr lang="en-US" dirty="0"/>
              <a:t> </a:t>
            </a:r>
            <a:r>
              <a:rPr lang="en-US" dirty="0" err="1"/>
              <a:t>nút</a:t>
            </a:r>
            <a:r>
              <a:rPr lang="en-US" dirty="0"/>
              <a:t>, </a:t>
            </a:r>
            <a:r>
              <a:rPr lang="en-US" dirty="0" err="1"/>
              <a:t>điều</a:t>
            </a:r>
            <a:r>
              <a:rPr lang="en-US" dirty="0"/>
              <a:t> </a:t>
            </a:r>
            <a:r>
              <a:rPr lang="en-US" dirty="0" err="1"/>
              <a:t>khiển</a:t>
            </a:r>
            <a:r>
              <a:rPr lang="en-US" dirty="0"/>
              <a:t> </a:t>
            </a:r>
            <a:r>
              <a:rPr lang="en-US" dirty="0" err="1"/>
              <a:t>đóng</a:t>
            </a:r>
            <a:r>
              <a:rPr lang="en-US" dirty="0"/>
              <a:t> </a:t>
            </a:r>
            <a:r>
              <a:rPr lang="en-US" dirty="0" err="1"/>
              <a:t>cắt</a:t>
            </a:r>
            <a:r>
              <a:rPr lang="en-US" dirty="0"/>
              <a:t>, </a:t>
            </a:r>
            <a:r>
              <a:rPr lang="en-US" dirty="0" err="1"/>
              <a:t>hiển</a:t>
            </a:r>
            <a:r>
              <a:rPr lang="en-US" dirty="0"/>
              <a:t> </a:t>
            </a:r>
            <a:r>
              <a:rPr lang="en-US" dirty="0" err="1"/>
              <a:t>thị</a:t>
            </a:r>
            <a:r>
              <a:rPr lang="en-US" dirty="0"/>
              <a:t>, </a:t>
            </a:r>
            <a:r>
              <a:rPr lang="en-US" dirty="0" err="1"/>
              <a:t>truyền</a:t>
            </a:r>
            <a:r>
              <a:rPr lang="en-US" dirty="0"/>
              <a:t> </a:t>
            </a:r>
            <a:r>
              <a:rPr lang="en-US" dirty="0" err="1"/>
              <a:t>thông</a:t>
            </a:r>
            <a:endParaRPr lang="en-US" dirty="0"/>
          </a:p>
          <a:p>
            <a:pPr marL="171450" indent="-171450">
              <a:buFontTx/>
              <a:buChar char="-"/>
            </a:pPr>
            <a:r>
              <a:rPr lang="en-US" dirty="0" err="1"/>
              <a:t>Ứng</a:t>
            </a:r>
            <a:r>
              <a:rPr lang="en-US" dirty="0"/>
              <a:t> </a:t>
            </a:r>
            <a:r>
              <a:rPr lang="en-US" dirty="0" err="1"/>
              <a:t>dụng</a:t>
            </a:r>
            <a:r>
              <a:rPr lang="en-US" dirty="0"/>
              <a:t> </a:t>
            </a:r>
            <a:r>
              <a:rPr lang="en-US" dirty="0" err="1"/>
              <a:t>làm</a:t>
            </a:r>
            <a:r>
              <a:rPr lang="en-US" dirty="0"/>
              <a:t> </a:t>
            </a:r>
            <a:r>
              <a:rPr lang="en-US" dirty="0" err="1"/>
              <a:t>nv</a:t>
            </a:r>
            <a:r>
              <a:rPr lang="en-US" dirty="0"/>
              <a:t> </a:t>
            </a:r>
            <a:r>
              <a:rPr lang="en-US" dirty="0" err="1"/>
              <a:t>hiển</a:t>
            </a:r>
            <a:r>
              <a:rPr lang="en-US" dirty="0"/>
              <a:t> </a:t>
            </a:r>
            <a:r>
              <a:rPr lang="en-US" dirty="0" err="1"/>
              <a:t>thị</a:t>
            </a:r>
            <a:r>
              <a:rPr lang="en-US" dirty="0"/>
              <a:t>, </a:t>
            </a:r>
            <a:r>
              <a:rPr lang="en-US" dirty="0" err="1"/>
              <a:t>gửi</a:t>
            </a:r>
            <a:r>
              <a:rPr lang="en-US" dirty="0"/>
              <a:t> </a:t>
            </a:r>
            <a:r>
              <a:rPr lang="en-US" dirty="0" err="1"/>
              <a:t>bản</a:t>
            </a:r>
            <a:r>
              <a:rPr lang="en-US" dirty="0"/>
              <a:t> tin </a:t>
            </a:r>
            <a:r>
              <a:rPr lang="en-US" dirty="0" err="1"/>
              <a:t>đk</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Lựa</a:t>
            </a:r>
            <a:r>
              <a:rPr lang="en-US" dirty="0"/>
              <a:t> </a:t>
            </a:r>
            <a:r>
              <a:rPr lang="en-US" dirty="0" err="1"/>
              <a:t>chọn</a:t>
            </a:r>
            <a:r>
              <a:rPr lang="en-US" dirty="0"/>
              <a:t> </a:t>
            </a:r>
            <a:r>
              <a:rPr lang="en-US" dirty="0" err="1"/>
              <a:t>mô</a:t>
            </a:r>
            <a:r>
              <a:rPr lang="en-US" dirty="0"/>
              <a:t> </a:t>
            </a:r>
            <a:r>
              <a:rPr lang="en-US" dirty="0" err="1"/>
              <a:t>đun</a:t>
            </a:r>
            <a:r>
              <a:rPr lang="en-US" dirty="0"/>
              <a:t> esp8266 v12 </a:t>
            </a:r>
            <a:r>
              <a:rPr lang="en-US" dirty="0" err="1"/>
              <a:t>có</a:t>
            </a:r>
            <a:r>
              <a:rPr lang="en-US" dirty="0"/>
              <a:t> </a:t>
            </a:r>
            <a:r>
              <a:rPr lang="en-US" dirty="0" err="1"/>
              <a:t>lõi</a:t>
            </a:r>
            <a:r>
              <a:rPr lang="en-US" dirty="0"/>
              <a:t> </a:t>
            </a:r>
            <a:r>
              <a:rPr lang="en-US" dirty="0" err="1"/>
              <a:t>là</a:t>
            </a:r>
            <a:r>
              <a:rPr lang="en-US" dirty="0"/>
              <a:t> </a:t>
            </a:r>
            <a:r>
              <a:rPr lang="en-US" dirty="0" err="1"/>
              <a:t>vđk</a:t>
            </a:r>
            <a:r>
              <a:rPr lang="en-US" dirty="0"/>
              <a:t> esp8266ex. </a:t>
            </a:r>
            <a:r>
              <a:rPr lang="en-US" dirty="0" err="1"/>
              <a:t>Có</a:t>
            </a:r>
            <a:r>
              <a:rPr lang="en-US" dirty="0"/>
              <a:t> </a:t>
            </a:r>
            <a:r>
              <a:rPr lang="en-US" dirty="0" err="1"/>
              <a:t>sẵn</a:t>
            </a:r>
            <a:r>
              <a:rPr lang="en-US" dirty="0"/>
              <a:t> antenna, </a:t>
            </a:r>
            <a:r>
              <a:rPr lang="en-US" dirty="0" err="1"/>
              <a:t>kết</a:t>
            </a:r>
            <a:r>
              <a:rPr lang="en-US" dirty="0"/>
              <a:t> </a:t>
            </a:r>
            <a:r>
              <a:rPr lang="en-US" dirty="0" err="1"/>
              <a:t>nối</a:t>
            </a:r>
            <a:r>
              <a:rPr lang="en-US" dirty="0"/>
              <a:t> </a:t>
            </a:r>
            <a:r>
              <a:rPr lang="en-US" dirty="0" err="1"/>
              <a:t>với</a:t>
            </a:r>
            <a:r>
              <a:rPr lang="en-US" dirty="0"/>
              <a:t> </a:t>
            </a:r>
            <a:r>
              <a:rPr lang="en-US" dirty="0" err="1"/>
              <a:t>wifi</a:t>
            </a:r>
            <a:r>
              <a:rPr lang="en-US" dirty="0"/>
              <a:t> 2.4, </a:t>
            </a:r>
            <a:r>
              <a:rPr lang="en-US" dirty="0" err="1"/>
              <a:t>có</a:t>
            </a:r>
            <a:r>
              <a:rPr lang="en-US" dirty="0"/>
              <a:t> </a:t>
            </a:r>
            <a:r>
              <a:rPr lang="en-US" dirty="0" err="1"/>
              <a:t>số</a:t>
            </a:r>
            <a:r>
              <a:rPr lang="en-US" dirty="0"/>
              <a:t> </a:t>
            </a:r>
            <a:r>
              <a:rPr lang="en-US" dirty="0" err="1"/>
              <a:t>chân</a:t>
            </a:r>
            <a:r>
              <a:rPr lang="en-US" dirty="0"/>
              <a:t> </a:t>
            </a:r>
            <a:r>
              <a:rPr lang="en-US" dirty="0" err="1"/>
              <a:t>gpio</a:t>
            </a:r>
            <a:r>
              <a:rPr lang="en-US" dirty="0"/>
              <a:t> </a:t>
            </a:r>
            <a:r>
              <a:rPr lang="en-US" dirty="0" err="1"/>
              <a:t>phù</a:t>
            </a:r>
            <a:r>
              <a:rPr lang="en-US" dirty="0"/>
              <a:t> </a:t>
            </a:r>
            <a:r>
              <a:rPr lang="en-US" dirty="0" err="1"/>
              <a:t>hợp</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1436665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2.1. </a:t>
            </a:r>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cụ</a:t>
            </a:r>
            <a:r>
              <a:rPr lang="en-US" dirty="0">
                <a:latin typeface="+mn-lt"/>
                <a:cs typeface="Times New Roman" panose="02020603050405020304" pitchFamily="18" charset="0"/>
              </a:rPr>
              <a:t> </a:t>
            </a:r>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r>
              <a:rPr lang="en-US" dirty="0">
                <a:latin typeface="+mn-lt"/>
                <a:cs typeface="Times New Roman" panose="02020603050405020304" pitchFamily="18" charset="0"/>
              </a:rPr>
              <a:t>: </a:t>
            </a:r>
          </a:p>
          <a:p>
            <a:pPr lvl="1">
              <a:buFont typeface="Courier New" panose="02070309020205020404" pitchFamily="49" charset="0"/>
              <a:buChar char="o"/>
            </a:pPr>
            <a:r>
              <a:rPr lang="en-US" dirty="0">
                <a:latin typeface="+mn-lt"/>
                <a:cs typeface="Times New Roman" panose="02020603050405020304" pitchFamily="18" charset="0"/>
              </a:rPr>
              <a:t>Altium Designer 17</a:t>
            </a:r>
          </a:p>
          <a:p>
            <a:r>
              <a:rPr lang="en-US" dirty="0" err="1">
                <a:latin typeface="+mn-lt"/>
                <a:cs typeface="Times New Roman" panose="02020603050405020304" pitchFamily="18" charset="0"/>
              </a:rPr>
              <a:t>Lập</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Arduino IDE</a:t>
            </a:r>
          </a:p>
          <a:p>
            <a:pPr lvl="1">
              <a:buFont typeface="Courier New" panose="02070309020205020404" pitchFamily="49" charset="0"/>
              <a:buChar char="o"/>
            </a:pPr>
            <a:r>
              <a:rPr lang="en-US" dirty="0">
                <a:latin typeface="+mn-lt"/>
                <a:cs typeface="Times New Roman" panose="02020603050405020304" pitchFamily="18" charset="0"/>
              </a:rPr>
              <a:t>Visual Studio Code</a:t>
            </a:r>
          </a:p>
          <a:p>
            <a:r>
              <a:rPr lang="en-US" dirty="0" err="1">
                <a:latin typeface="+mn-lt"/>
                <a:cs typeface="Times New Roman" panose="02020603050405020304" pitchFamily="18" charset="0"/>
              </a:rPr>
              <a:t>Lập</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Python IDE</a:t>
            </a:r>
          </a:p>
          <a:p>
            <a:pPr lvl="1">
              <a:buFont typeface="Courier New" panose="02070309020205020404" pitchFamily="49" charset="0"/>
              <a:buChar char="o"/>
            </a:pPr>
            <a:r>
              <a:rPr lang="en-US" dirty="0">
                <a:latin typeface="+mn-lt"/>
                <a:cs typeface="Times New Roman" panose="02020603050405020304" pitchFamily="18" charset="0"/>
              </a:rPr>
              <a:t>Visual Studio Code</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93C69A4B-AD97-4213-BDA3-6EF8ADD2488F}"/>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7</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31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a:latin typeface="+mn-lt"/>
                <a:cs typeface="Times New Roman" panose="02020603050405020304" pitchFamily="18" charset="0"/>
              </a:rPr>
              <a:t> Số kênh đóng cắt: 4</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Yêu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cầu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Yêu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cầu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dòng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a:buFont typeface="Courier New" panose="02070309020205020404" pitchFamily="49" charset="0"/>
              <a:buChar char="o"/>
            </a:pPr>
            <a:r>
              <a:rPr lang="en-US" dirty="0">
                <a:latin typeface="+mn-lt"/>
                <a:cs typeface="Times New Roman" panose="02020603050405020304" pitchFamily="18" charset="0"/>
              </a:rPr>
              <a:t> LED</a:t>
            </a: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r>
              <a:rPr lang="en-US" dirty="0">
                <a:latin typeface="+mn-lt"/>
                <a:cs typeface="Times New Roman" panose="02020603050405020304" pitchFamily="18" charset="0"/>
              </a:rPr>
              <a:t> </a:t>
            </a:r>
            <a:r>
              <a:rPr lang="en-US" dirty="0" err="1">
                <a:latin typeface="+mn-lt"/>
                <a:cs typeface="Times New Roman" panose="02020603050405020304" pitchFamily="18" charset="0"/>
              </a:rPr>
              <a:t>kéo</a:t>
            </a:r>
            <a:r>
              <a:rPr lang="en-US" dirty="0">
                <a:latin typeface="+mn-lt"/>
                <a:cs typeface="Times New Roman" panose="02020603050405020304" pitchFamily="18" charset="0"/>
              </a:rPr>
              <a:t> </a:t>
            </a:r>
            <a:r>
              <a:rPr lang="en-US" dirty="0" err="1">
                <a:latin typeface="+mn-lt"/>
                <a:cs typeface="Times New Roman" panose="02020603050405020304" pitchFamily="18" charset="0"/>
              </a:rPr>
              <a:t>xuống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đăt</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dội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thi</a:t>
            </a:r>
            <a:r>
              <a:rPr lang="en-US" dirty="0">
                <a:latin typeface="+mn-lt"/>
                <a:cs typeface="Times New Roman" panose="02020603050405020304" pitchFamily="18" charset="0"/>
              </a:rPr>
              <a:t>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C6DF8470-2175-49E9-B77D-C2F822FA1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336" y="969851"/>
            <a:ext cx="6850966" cy="5191531"/>
          </a:xfrm>
          <a:prstGeom prst="rect">
            <a:avLst/>
          </a:prstGeom>
        </p:spPr>
      </p:pic>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setup()</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66F068DC-D3FF-4548-B21F-51C7C452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174" y="1484840"/>
            <a:ext cx="5272365" cy="4801618"/>
          </a:xfrm>
          <a:prstGeom prst="rect">
            <a:avLst/>
          </a:prstGeom>
        </p:spPr>
      </p:pic>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triac</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Chuyển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trang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E048DD-BFFD-463A-B8EC-E0FFD2D37B44}"/>
              </a:ext>
            </a:extLst>
          </p:cNvPr>
          <p:cNvPicPr>
            <a:picLocks noChangeAspect="1"/>
          </p:cNvPicPr>
          <p:nvPr/>
        </p:nvPicPr>
        <p:blipFill>
          <a:blip r:embed="rId2"/>
          <a:stretch>
            <a:fillRect/>
          </a:stretch>
        </p:blipFill>
        <p:spPr>
          <a:xfrm>
            <a:off x="6327248" y="1494942"/>
            <a:ext cx="4594011" cy="4909124"/>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điều</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khiền</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Times New Roman" panose="02020603050405020304" pitchFamily="18" charset="0"/>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25</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hoàn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đầu</a:t>
            </a:r>
            <a:r>
              <a:rPr lang="en-US" sz="2800" dirty="0">
                <a:latin typeface="+mn-lt"/>
                <a:cs typeface="Times New Roman" panose="02020603050405020304" pitchFamily="18" charset="0"/>
              </a:rPr>
              <a:t> ra </a:t>
            </a:r>
            <a:r>
              <a:rPr lang="en-US" sz="2800" dirty="0" err="1">
                <a:latin typeface="+mn-lt"/>
                <a:cs typeface="Times New Roman" panose="02020603050405020304" pitchFamily="18" charset="0"/>
              </a:rPr>
              <a:t>có</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thể</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tải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trên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thoại</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thông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minh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xách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tay</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27</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a:cs typeface="Times New Roman" panose="02020603050405020304" pitchFamily="18" charset="0"/>
              </a:rPr>
              <a:t>●  </a:t>
            </a:r>
            <a:r>
              <a:rPr lang="en-US" sz="2800">
                <a:cs typeface="Times New Roman" panose="02020603050405020304" pitchFamily="18" charset="0"/>
              </a:rPr>
              <a:t>Định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1905918"/>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dirty="0" err="1">
                <a:solidFill>
                  <a:schemeClr val="tx1"/>
                </a:solidFill>
                <a:latin typeface="+mn-lt"/>
                <a:cs typeface="Times New Roman" panose="02020603050405020304" pitchFamily="18" charset="0"/>
              </a:rPr>
              <a:t>Lý</a:t>
            </a:r>
            <a:r>
              <a:rPr lang="en-US" sz="2800" b="0" dirty="0">
                <a:solidFill>
                  <a:schemeClr val="tx1"/>
                </a:solidFill>
                <a:latin typeface="+mn-lt"/>
                <a:cs typeface="Times New Roman" panose="02020603050405020304" pitchFamily="18" charset="0"/>
              </a:rPr>
              <a:t> do </a:t>
            </a:r>
            <a:r>
              <a:rPr lang="en-US" sz="2800" b="0" dirty="0" err="1">
                <a:solidFill>
                  <a:schemeClr val="tx1"/>
                </a:solidFill>
                <a:latin typeface="+mn-lt"/>
                <a:cs typeface="Times New Roman" panose="02020603050405020304" pitchFamily="18" charset="0"/>
              </a:rPr>
              <a:t>chọn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đề</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tài</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mục</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yêu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cầu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của</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đồ</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án</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 </a:t>
            </a:r>
          </a:p>
          <a:p>
            <a:pPr marL="971550" lvl="1" indent="-514350">
              <a:buAutoNum type="arabicPeriod"/>
            </a:pPr>
            <a:endParaRPr lang="en-US" sz="100" dirty="0">
              <a:cs typeface="Times New Roman" panose="02020603050405020304" pitchFamily="18" charset="0"/>
            </a:endParaRPr>
          </a:p>
          <a:p>
            <a:pPr marL="971550" lvl="1" indent="-514350">
              <a:buAutoNum type="arabicPeriod"/>
            </a:pPr>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Công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cụ</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sử</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2.4.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5757264" cy="4909124"/>
          </a:xfrm>
        </p:spPr>
        <p:txBody>
          <a:bodyPr/>
          <a:lstStyle/>
          <a:p>
            <a:r>
              <a:rPr lang="en-US" sz="2000" dirty="0" err="1">
                <a:latin typeface="+mn-lt"/>
                <a:cs typeface="Times New Roman" panose="02020603050405020304" pitchFamily="18" charset="0"/>
              </a:rPr>
              <a:t>Lý</a:t>
            </a:r>
            <a:r>
              <a:rPr lang="en-US" sz="2000" dirty="0">
                <a:latin typeface="+mn-lt"/>
                <a:cs typeface="Times New Roman" panose="02020603050405020304" pitchFamily="18" charset="0"/>
              </a:rPr>
              <a:t> do </a:t>
            </a:r>
            <a:r>
              <a:rPr lang="en-US" sz="2000" dirty="0" err="1">
                <a:latin typeface="+mn-lt"/>
                <a:cs typeface="Times New Roman" panose="02020603050405020304" pitchFamily="18" charset="0"/>
              </a:rPr>
              <a:t>chọn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đề</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tài</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a:latin typeface="+mn-lt"/>
                <a:cs typeface="Times New Roman" panose="02020603050405020304" pitchFamily="18" charset="0"/>
              </a:rPr>
              <a:t>Nhu cầu điều khiển từ xa các thiết bị điện</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a:latin typeface="+mn-lt"/>
                <a:cs typeface="Times New Roman" panose="02020603050405020304" pitchFamily="18" charset="0"/>
              </a:rPr>
              <a:t>Công nghệ </a:t>
            </a:r>
            <a:r>
              <a:rPr lang="en-US" sz="2000" dirty="0">
                <a:latin typeface="+mn-lt"/>
                <a:cs typeface="Times New Roman" panose="02020603050405020304" pitchFamily="18" charset="0"/>
              </a:rPr>
              <a:t>Internet </a:t>
            </a:r>
            <a:r>
              <a:rPr lang="en-US" sz="2000" dirty="0" err="1">
                <a:latin typeface="+mn-lt"/>
                <a:cs typeface="Times New Roman" panose="02020603050405020304" pitchFamily="18" charset="0"/>
              </a:rPr>
              <a:t>vạn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vật</a:t>
            </a:r>
            <a:r>
              <a:rPr lang="en-US" sz="2000" dirty="0">
                <a:latin typeface="+mn-lt"/>
                <a:cs typeface="Times New Roman" panose="02020603050405020304" pitchFamily="18" charset="0"/>
              </a:rPr>
              <a:t> (IoT)</a:t>
            </a:r>
          </a:p>
          <a:p>
            <a:r>
              <a:rPr lang="en-US" sz="2000" dirty="0" err="1">
                <a:latin typeface="+mn-lt"/>
                <a:cs typeface="Times New Roman" panose="02020603050405020304" pitchFamily="18" charset="0"/>
              </a:rPr>
              <a:t>Mục</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đích</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xây</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dựng</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err="1">
                <a:latin typeface="+mn-lt"/>
                <a:cs typeface="Times New Roman" panose="02020603050405020304" pitchFamily="18" charset="0"/>
              </a:rPr>
              <a:t>kế</a:t>
            </a:r>
            <a:r>
              <a:rPr lang="en-US" sz="2000">
                <a:latin typeface="+mn-lt"/>
                <a:cs typeface="Times New Roman" panose="02020603050405020304" pitchFamily="18" charset="0"/>
              </a:rPr>
              <a:t> bộ điều </a:t>
            </a:r>
            <a:r>
              <a:rPr lang="en-US" sz="2000" dirty="0" err="1">
                <a:latin typeface="+mn-lt"/>
                <a:cs typeface="Times New Roman" panose="02020603050405020304" pitchFamily="18" charset="0"/>
              </a:rPr>
              <a:t>khiển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sử</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dụng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WiFi</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bị</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tự</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động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theo</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thời</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gian</a:t>
            </a:r>
            <a:endParaRPr lang="en-US" sz="2000" dirty="0">
              <a:latin typeface="+mn-lt"/>
              <a:cs typeface="Times New Roman" panose="02020603050405020304" pitchFamily="18" charset="0"/>
            </a:endParaRPr>
          </a:p>
          <a:p>
            <a:r>
              <a:rPr lang="en-US" sz="2000" dirty="0" err="1">
                <a:latin typeface="+mn-lt"/>
                <a:cs typeface="Times New Roman" panose="02020603050405020304" pitchFamily="18" charset="0"/>
              </a:rPr>
              <a:t>Yêu</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cầu</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kế</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bị</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4 </a:t>
            </a:r>
            <a:r>
              <a:rPr lang="en-US" sz="2000" dirty="0" err="1">
                <a:latin typeface="+mn-lt"/>
                <a:cs typeface="Times New Roman" panose="02020603050405020304" pitchFamily="18" charset="0"/>
              </a:rPr>
              <a:t>kênh</a:t>
            </a:r>
            <a:r>
              <a:rPr lang="en-US" sz="2000" dirty="0">
                <a:latin typeface="+mn-lt"/>
                <a:cs typeface="Times New Roman" panose="02020603050405020304" pitchFamily="18" charset="0"/>
              </a:rPr>
              <a:t> </a:t>
            </a:r>
          </a:p>
          <a:p>
            <a:pPr lvl="1">
              <a:buFont typeface="Courier New" panose="02070309020205020404" pitchFamily="49" charset="0"/>
              <a:buChar char="o"/>
            </a:pP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từ</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xa</a:t>
            </a:r>
            <a:r>
              <a:rPr lang="en-US" sz="2000" dirty="0">
                <a:latin typeface="+mn-lt"/>
                <a:cs typeface="Times New Roman" panose="02020603050405020304" pitchFamily="18" charset="0"/>
              </a:rPr>
              <a:t> qua </a:t>
            </a:r>
            <a:r>
              <a:rPr lang="en-US" sz="2000" dirty="0" err="1">
                <a:latin typeface="+mn-lt"/>
                <a:cs typeface="Times New Roman" panose="02020603050405020304" pitchFamily="18" charset="0"/>
              </a:rPr>
              <a:t>WiFi</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kế</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giao</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diện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điều</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khiển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trên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điện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thoại</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thông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minh</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và</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máy</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tính</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cá</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nhân</a:t>
            </a:r>
            <a:endParaRPr lang="en-US" sz="2000"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Lý do chọn đề tài, mục đích và yêu cầu của đồ án</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358" y="1058844"/>
            <a:ext cx="4988230"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7817C18-37D0-4894-B002-F5155F946CED}"/>
              </a:ext>
            </a:extLst>
          </p:cNvPr>
          <p:cNvPicPr>
            <a:picLocks noChangeAspect="1"/>
          </p:cNvPicPr>
          <p:nvPr/>
        </p:nvPicPr>
        <p:blipFill>
          <a:blip r:embed="rId3"/>
          <a:stretch>
            <a:fillRect/>
          </a:stretch>
        </p:blipFill>
        <p:spPr>
          <a:xfrm>
            <a:off x="828675" y="1498868"/>
            <a:ext cx="10534650" cy="4029075"/>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V12</a:t>
            </a:r>
          </a:p>
          <a:p>
            <a:r>
              <a:rPr lang="en-US" dirty="0">
                <a:latin typeface="+mn-lt"/>
                <a:cs typeface="Times New Roman" panose="02020603050405020304" pitchFamily="18" charset="0"/>
              </a:rPr>
              <a:t>4 MiB </a:t>
            </a:r>
            <a:r>
              <a:rPr lang="en-US" dirty="0" err="1">
                <a:latin typeface="+mn-lt"/>
                <a:cs typeface="Times New Roman" panose="02020603050405020304" pitchFamily="18" charset="0"/>
              </a:rPr>
              <a:t>bộ</a:t>
            </a:r>
            <a:r>
              <a:rPr lang="en-US" dirty="0">
                <a:latin typeface="+mn-lt"/>
                <a:cs typeface="Times New Roman" panose="02020603050405020304" pitchFamily="18" charset="0"/>
              </a:rPr>
              <a:t> </a:t>
            </a:r>
            <a:r>
              <a:rPr lang="en-US" dirty="0" err="1">
                <a:latin typeface="+mn-lt"/>
                <a:cs typeface="Times New Roman" panose="02020603050405020304" pitchFamily="18" charset="0"/>
              </a:rPr>
              <a:t>nhớ</a:t>
            </a:r>
            <a:r>
              <a:rPr lang="en-US" dirty="0">
                <a:latin typeface="+mn-lt"/>
                <a:cs typeface="Times New Roman" panose="02020603050405020304" pitchFamily="18" charset="0"/>
              </a:rPr>
              <a:t> Flash, 64 KB SRAM</a:t>
            </a:r>
          </a:p>
          <a:p>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Hỗ</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trợ</a:t>
            </a:r>
            <a:r>
              <a:rPr lang="en-US" dirty="0">
                <a:latin typeface="+mn-lt"/>
                <a:cs typeface="Times New Roman" panose="02020603050405020304" pitchFamily="18" charset="0"/>
              </a:rPr>
              <a:t> </a:t>
            </a:r>
            <a:r>
              <a:rPr lang="en-US" dirty="0" err="1">
                <a:latin typeface="+mn-lt"/>
                <a:cs typeface="Times New Roman" panose="02020603050405020304" pitchFamily="18" charset="0"/>
              </a:rPr>
              <a:t>ngoại</a:t>
            </a:r>
            <a:r>
              <a:rPr lang="en-US" dirty="0">
                <a:latin typeface="+mn-lt"/>
                <a:cs typeface="Times New Roman" panose="02020603050405020304" pitchFamily="18" charset="0"/>
              </a:rPr>
              <a:t> vi UART, SPI, I2C, ADC, PWM</a:t>
            </a:r>
          </a:p>
          <a:p>
            <a:r>
              <a:rPr lang="en-US" dirty="0">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GPIO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2.4 GHz</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5666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a:latin typeface="+mn-lt"/>
                <a:cs typeface="Times New Roman" panose="02020603050405020304" pitchFamily="18" charset="0"/>
              </a:rPr>
              <a:t>Triac – BTA24:</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a:latin typeface="+mn-lt"/>
                <a:cs typeface="Times New Roman" panose="02020603050405020304" pitchFamily="18" charset="0"/>
              </a:rPr>
              <a:t>Cách </a:t>
            </a:r>
            <a:r>
              <a:rPr lang="en-US" sz="3200" err="1">
                <a:latin typeface="+mn-lt"/>
                <a:cs typeface="Times New Roman" panose="02020603050405020304" pitchFamily="18" charset="0"/>
              </a:rPr>
              <a:t>điều</a:t>
            </a:r>
            <a:r>
              <a:rPr lang="en-US" sz="3200">
                <a:latin typeface="+mn-lt"/>
                <a:cs typeface="Times New Roman" panose="02020603050405020304" pitchFamily="18" charset="0"/>
              </a:rPr>
              <a:t> khiển</a:t>
            </a:r>
          </a:p>
          <a:p>
            <a:pPr marL="0" indent="0">
              <a:buNone/>
            </a:pPr>
            <a:endParaRPr lang="en-US" sz="3200">
              <a:latin typeface="+mn-lt"/>
              <a:cs typeface="Times New Roman" panose="02020603050405020304" pitchFamily="18" charset="0"/>
            </a:endParaRPr>
          </a:p>
          <a:p>
            <a:pPr marL="0" indent="0">
              <a:buNone/>
            </a:pPr>
            <a:endParaRPr lang="en-US" sz="3200">
              <a:latin typeface="+mn-lt"/>
              <a:cs typeface="Times New Roman" panose="02020603050405020304" pitchFamily="18" charset="0"/>
            </a:endParaRPr>
          </a:p>
          <a:p>
            <a:pPr marL="0" indent="0">
              <a:buNone/>
            </a:pPr>
            <a:r>
              <a:rPr lang="en-US" sz="3200">
                <a:latin typeface="+mn-lt"/>
                <a:cs typeface="Times New Roman" panose="02020603050405020304" pitchFamily="18" charset="0"/>
              </a:rPr>
              <a:t>IC lái triac</a:t>
            </a:r>
          </a:p>
          <a:p>
            <a:r>
              <a:rPr lang="en-US" sz="3200">
                <a:latin typeface="+mn-lt"/>
                <a:cs typeface="Times New Roman" panose="02020603050405020304" pitchFamily="18" charset="0"/>
              </a:rPr>
              <a:t>Nguyên lý hoạt động</a:t>
            </a:r>
          </a:p>
          <a:p>
            <a:r>
              <a:rPr lang="en-US" sz="3200">
                <a:latin typeface="+mn-lt"/>
                <a:cs typeface="Times New Roman" panose="02020603050405020304" pitchFamily="18" charset="0"/>
              </a:rPr>
              <a:t>Cách điều 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a:extLst>
              <a:ext uri="{FF2B5EF4-FFF2-40B4-BE49-F238E27FC236}">
                <a16:creationId xmlns:a16="http://schemas.microsoft.com/office/drawing/2014/main" id="{F3B3A992-C17B-4B6A-B318-89644D04B22B}"/>
              </a:ext>
            </a:extLst>
          </p:cNvPr>
          <p:cNvPicPr>
            <a:picLocks noChangeAspect="1"/>
          </p:cNvPicPr>
          <p:nvPr/>
        </p:nvPicPr>
        <p:blipFill>
          <a:blip r:embed="rId3"/>
          <a:stretch>
            <a:fillRect/>
          </a:stretch>
        </p:blipFill>
        <p:spPr>
          <a:xfrm>
            <a:off x="4790213" y="1925511"/>
            <a:ext cx="6859265" cy="3006978"/>
          </a:xfrm>
          <a:prstGeom prst="rect">
            <a:avLst/>
          </a:prstGeom>
        </p:spPr>
      </p:pic>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09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dirty="0" err="1">
                <a:latin typeface="+mn-lt"/>
                <a:cs typeface="Times New Roman" panose="02020603050405020304" pitchFamily="18" charset="0"/>
              </a:rPr>
              <a:t>ngữ</a:t>
            </a:r>
            <a:r>
              <a:rPr lang="en-US" dirty="0">
                <a:latin typeface="+mn-lt"/>
                <a:cs typeface="Times New Roman" panose="02020603050405020304" pitchFamily="18" charset="0"/>
              </a:rPr>
              <a:t> Python</a:t>
            </a:r>
          </a:p>
          <a:p>
            <a:endParaRPr lang="en-US" sz="3200" dirty="0">
              <a:latin typeface="+mn-lt"/>
              <a:cs typeface="Times New Roman" panose="02020603050405020304" pitchFamily="18" charset="0"/>
            </a:endParaRPr>
          </a:p>
          <a:p>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1645</TotalTime>
  <Words>1760</Words>
  <Application>Microsoft Office PowerPoint</Application>
  <PresentationFormat>Widescreen</PresentationFormat>
  <Paragraphs>296</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Lato</vt:lpstr>
      <vt:lpstr>Segoe UI Historic</vt:lpstr>
      <vt:lpstr>Times New Roman</vt:lpstr>
      <vt:lpstr>Office Theme</vt:lpstr>
      <vt:lpstr>PowerPoint Presentation</vt:lpstr>
      <vt:lpstr>BÁO CÁO ĐỒ ÁN TỐT NGHIỆP   Thiết kế bộ điều khiền đóng cắt 4 kênh sử dụng WiFi     </vt:lpstr>
      <vt:lpstr>PowerPoint Presentation</vt:lpstr>
      <vt:lpstr>1. Lý do chọn đề tài, mục đích và yêu cầu của đồ án</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Mô hình và kết quả thu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94</cp:revision>
  <dcterms:created xsi:type="dcterms:W3CDTF">2020-12-31T09:57:48Z</dcterms:created>
  <dcterms:modified xsi:type="dcterms:W3CDTF">2021-01-28T10:14:09Z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