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60" r:id="rId5"/>
    <p:sldId id="259" r:id="rId6"/>
    <p:sldId id="261" r:id="rId7"/>
    <p:sldId id="262" r:id="rId8"/>
    <p:sldId id="270" r:id="rId9"/>
    <p:sldId id="272" r:id="rId10"/>
    <p:sldId id="271" r:id="rId11"/>
    <p:sldId id="273" r:id="rId12"/>
    <p:sldId id="264" r:id="rId13"/>
    <p:sldId id="265" r:id="rId14"/>
    <p:sldId id="269" r:id="rId15"/>
    <p:sldId id="266" r:id="rId16"/>
    <p:sldId id="267" r:id="rId17"/>
    <p:sldId id="268"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50901-0913-4274-A3ED-76DF9ACF502A}" type="datetimeFigureOut">
              <a:rPr lang="en-NG" smtClean="0"/>
              <a:t>19/04/2024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376CB-D8A4-45C3-A9C6-BD13F5F99E27}" type="slidenum">
              <a:rPr lang="en-NG" smtClean="0"/>
              <a:t>‹#›</a:t>
            </a:fld>
            <a:endParaRPr lang="en-NG"/>
          </a:p>
        </p:txBody>
      </p:sp>
    </p:spTree>
    <p:extLst>
      <p:ext uri="{BB962C8B-B14F-4D97-AF65-F5344CB8AC3E}">
        <p14:creationId xmlns:p14="http://schemas.microsoft.com/office/powerpoint/2010/main" val="361696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DDD376CB-D8A4-45C3-A9C6-BD13F5F99E27}" type="slidenum">
              <a:rPr lang="en-NG" smtClean="0"/>
              <a:t>5</a:t>
            </a:fld>
            <a:endParaRPr lang="en-NG"/>
          </a:p>
        </p:txBody>
      </p:sp>
    </p:spTree>
    <p:extLst>
      <p:ext uri="{BB962C8B-B14F-4D97-AF65-F5344CB8AC3E}">
        <p14:creationId xmlns:p14="http://schemas.microsoft.com/office/powerpoint/2010/main" val="419919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107383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A3365-B44D-4D60-B786-6B28E94D22C5}" type="datetimeFigureOut">
              <a:rPr lang="en-NG" smtClean="0"/>
              <a:t>19/04/2024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00015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73711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8493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64417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4"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876263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4"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39027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658794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30038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7471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1119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A3365-B44D-4D60-B786-6B28E94D22C5}" type="datetimeFigureOut">
              <a:rPr lang="en-NG" smtClean="0"/>
              <a:t>19/04/2024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366048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A3365-B44D-4D60-B786-6B28E94D22C5}" type="datetimeFigureOut">
              <a:rPr lang="en-NG" smtClean="0"/>
              <a:t>19/04/2024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00372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3"/>
          <p:cNvSpPr>
            <a:spLocks noGrp="1"/>
          </p:cNvSpPr>
          <p:nvPr>
            <p:ph type="ftr" sz="quarter" idx="11"/>
          </p:nvPr>
        </p:nvSpPr>
        <p:spPr/>
        <p:txBody>
          <a:bodyPr/>
          <a:lstStyle/>
          <a:p>
            <a:endParaRPr lang="en-NG"/>
          </a:p>
        </p:txBody>
      </p:sp>
      <p:sp>
        <p:nvSpPr>
          <p:cNvPr id="6" name="Slide Number Placeholder 4"/>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132374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2"/>
          <p:cNvSpPr>
            <a:spLocks noGrp="1"/>
          </p:cNvSpPr>
          <p:nvPr>
            <p:ph type="ftr" sz="quarter" idx="11"/>
          </p:nvPr>
        </p:nvSpPr>
        <p:spPr/>
        <p:txBody>
          <a:bodyPr/>
          <a:lstStyle/>
          <a:p>
            <a:endParaRPr lang="en-NG"/>
          </a:p>
        </p:txBody>
      </p:sp>
      <p:sp>
        <p:nvSpPr>
          <p:cNvPr id="6" name="Slide Number Placeholder 3"/>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25842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CFA3365-B44D-4D60-B786-6B28E94D22C5}" type="datetimeFigureOut">
              <a:rPr lang="en-NG" smtClean="0"/>
              <a:t>19/04/2024</a:t>
            </a:fld>
            <a:endParaRPr lang="en-NG"/>
          </a:p>
        </p:txBody>
      </p:sp>
      <p:sp>
        <p:nvSpPr>
          <p:cNvPr id="5" name="Footer Placeholder 5"/>
          <p:cNvSpPr>
            <a:spLocks noGrp="1"/>
          </p:cNvSpPr>
          <p:nvPr>
            <p:ph type="ftr" sz="quarter" idx="11"/>
          </p:nvPr>
        </p:nvSpPr>
        <p:spPr/>
        <p:txBody>
          <a:bodyPr/>
          <a:lstStyle/>
          <a:p>
            <a:endParaRPr lang="en-NG"/>
          </a:p>
        </p:txBody>
      </p:sp>
      <p:sp>
        <p:nvSpPr>
          <p:cNvPr id="6" name="Slide Number Placeholder 6"/>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5161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A3365-B44D-4D60-B786-6B28E94D22C5}" type="datetimeFigureOut">
              <a:rPr lang="en-NG" smtClean="0"/>
              <a:t>19/04/2024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44CE1B5-74C8-4344-829C-089CE7E7EA21}" type="slidenum">
              <a:rPr lang="en-NG" smtClean="0"/>
              <a:t>‹#›</a:t>
            </a:fld>
            <a:endParaRPr lang="en-NG"/>
          </a:p>
        </p:txBody>
      </p:sp>
    </p:spTree>
    <p:extLst>
      <p:ext uri="{BB962C8B-B14F-4D97-AF65-F5344CB8AC3E}">
        <p14:creationId xmlns:p14="http://schemas.microsoft.com/office/powerpoint/2010/main" val="261924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FA3365-B44D-4D60-B786-6B28E94D22C5}" type="datetimeFigureOut">
              <a:rPr lang="en-NG" smtClean="0"/>
              <a:t>19/04/2024</a:t>
            </a:fld>
            <a:endParaRPr lang="en-N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4CE1B5-74C8-4344-829C-089CE7E7EA21}" type="slidenum">
              <a:rPr lang="en-NG" smtClean="0"/>
              <a:t>‹#›</a:t>
            </a:fld>
            <a:endParaRPr lang="en-NG"/>
          </a:p>
        </p:txBody>
      </p:sp>
    </p:spTree>
    <p:extLst>
      <p:ext uri="{BB962C8B-B14F-4D97-AF65-F5344CB8AC3E}">
        <p14:creationId xmlns:p14="http://schemas.microsoft.com/office/powerpoint/2010/main" val="37480609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188F-BDAB-100C-4D4F-F5F1D388F21C}"/>
              </a:ext>
            </a:extLst>
          </p:cNvPr>
          <p:cNvSpPr>
            <a:spLocks noGrp="1"/>
          </p:cNvSpPr>
          <p:nvPr>
            <p:ph type="ctrTitle"/>
          </p:nvPr>
        </p:nvSpPr>
        <p:spPr/>
        <p:txBody>
          <a:bodyPr>
            <a:normAutofit fontScale="90000"/>
          </a:bodyPr>
          <a:lstStyle/>
          <a:p>
            <a:r>
              <a:rPr lang="en-US" dirty="0"/>
              <a:t>CONNECTTEL</a:t>
            </a:r>
            <a:br>
              <a:rPr lang="en-US" dirty="0"/>
            </a:br>
            <a:r>
              <a:rPr lang="en-US" dirty="0"/>
              <a:t>CUSTOMER CHURN </a:t>
            </a:r>
            <a:br>
              <a:rPr lang="en-US" dirty="0"/>
            </a:br>
            <a:r>
              <a:rPr lang="en-US" dirty="0"/>
              <a:t>PREDICTION</a:t>
            </a:r>
            <a:endParaRPr lang="en-NG" dirty="0"/>
          </a:p>
        </p:txBody>
      </p:sp>
      <p:sp>
        <p:nvSpPr>
          <p:cNvPr id="3" name="Subtitle 2">
            <a:extLst>
              <a:ext uri="{FF2B5EF4-FFF2-40B4-BE49-F238E27FC236}">
                <a16:creationId xmlns:a16="http://schemas.microsoft.com/office/drawing/2014/main" id="{04EAC122-C6E9-CBE8-365F-8BA7DF50452D}"/>
              </a:ext>
            </a:extLst>
          </p:cNvPr>
          <p:cNvSpPr>
            <a:spLocks noGrp="1"/>
          </p:cNvSpPr>
          <p:nvPr>
            <p:ph type="subTitle" idx="1"/>
          </p:nvPr>
        </p:nvSpPr>
        <p:spPr>
          <a:xfrm>
            <a:off x="1154955" y="5985708"/>
            <a:ext cx="4321996" cy="527273"/>
          </a:xfrm>
        </p:spPr>
        <p:txBody>
          <a:bodyPr/>
          <a:lstStyle/>
          <a:p>
            <a:r>
              <a:rPr lang="en-US" dirty="0"/>
              <a:t>By: Kuro Doumu</a:t>
            </a:r>
            <a:endParaRPr lang="en-NG" dirty="0"/>
          </a:p>
        </p:txBody>
      </p:sp>
    </p:spTree>
    <p:extLst>
      <p:ext uri="{BB962C8B-B14F-4D97-AF65-F5344CB8AC3E}">
        <p14:creationId xmlns:p14="http://schemas.microsoft.com/office/powerpoint/2010/main" val="206336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6B28-C76C-B13D-19F3-4A291885FC2D}"/>
              </a:ext>
            </a:extLst>
          </p:cNvPr>
          <p:cNvSpPr>
            <a:spLocks noGrp="1"/>
          </p:cNvSpPr>
          <p:nvPr>
            <p:ph type="title"/>
          </p:nvPr>
        </p:nvSpPr>
        <p:spPr>
          <a:xfrm>
            <a:off x="226031" y="24779"/>
            <a:ext cx="10161142" cy="795854"/>
          </a:xfrm>
        </p:spPr>
        <p:txBody>
          <a:bodyPr/>
          <a:lstStyle/>
          <a:p>
            <a:r>
              <a:rPr lang="en-US" sz="4000" u="sng" dirty="0"/>
              <a:t>Observations Cont. (Tenure)</a:t>
            </a:r>
            <a:endParaRPr lang="en-NG" sz="4000" u="sng" dirty="0"/>
          </a:p>
        </p:txBody>
      </p:sp>
      <p:sp>
        <p:nvSpPr>
          <p:cNvPr id="6" name="TextBox 5">
            <a:extLst>
              <a:ext uri="{FF2B5EF4-FFF2-40B4-BE49-F238E27FC236}">
                <a16:creationId xmlns:a16="http://schemas.microsoft.com/office/drawing/2014/main" id="{2897E9D4-8BBC-7865-141F-0FC5BE8D47B4}"/>
              </a:ext>
            </a:extLst>
          </p:cNvPr>
          <p:cNvSpPr txBox="1"/>
          <p:nvPr/>
        </p:nvSpPr>
        <p:spPr>
          <a:xfrm>
            <a:off x="7315200" y="1182711"/>
            <a:ext cx="4602823" cy="2846292"/>
          </a:xfrm>
          <a:prstGeom prst="rect">
            <a:avLst/>
          </a:prstGeom>
          <a:noFill/>
        </p:spPr>
        <p:txBody>
          <a:bodyPr wrap="square" rtlCol="0">
            <a:spAutoFit/>
          </a:bodyPr>
          <a:lstStyle/>
          <a:p>
            <a:pPr algn="l">
              <a:lnSpc>
                <a:spcPct val="200000"/>
              </a:lnSpc>
            </a:pPr>
            <a:r>
              <a:rPr lang="en-US" sz="2000" b="1" i="0" dirty="0">
                <a:effectLst/>
                <a:latin typeface="-apple-system"/>
              </a:rPr>
              <a:t>Tenure</a:t>
            </a:r>
          </a:p>
          <a:p>
            <a:pPr marL="285750" indent="-285750" algn="l">
              <a:lnSpc>
                <a:spcPct val="200000"/>
              </a:lnSpc>
              <a:buFont typeface="Arial" panose="020B0604020202020204" pitchFamily="34" charset="0"/>
              <a:buChar char="•"/>
            </a:pPr>
            <a:r>
              <a:rPr lang="en-US" b="0" i="0" dirty="0">
                <a:effectLst/>
                <a:latin typeface="-apple-system"/>
              </a:rPr>
              <a:t>The longer the tenure of a customer the more likely he remains as a customer</a:t>
            </a:r>
          </a:p>
          <a:p>
            <a:pPr marL="285750" indent="-285750" algn="l">
              <a:lnSpc>
                <a:spcPct val="200000"/>
              </a:lnSpc>
              <a:buFont typeface="Arial" panose="020B0604020202020204" pitchFamily="34" charset="0"/>
              <a:buChar char="•"/>
            </a:pPr>
            <a:r>
              <a:rPr lang="en-US" b="0" i="0" dirty="0">
                <a:effectLst/>
                <a:latin typeface="-apple-system"/>
              </a:rPr>
              <a:t>Longer contracts would increase the tenure and likelihood a retaining a customer</a:t>
            </a:r>
          </a:p>
        </p:txBody>
      </p:sp>
      <p:pic>
        <p:nvPicPr>
          <p:cNvPr id="5" name="Content Placeholder 4">
            <a:extLst>
              <a:ext uri="{FF2B5EF4-FFF2-40B4-BE49-F238E27FC236}">
                <a16:creationId xmlns:a16="http://schemas.microsoft.com/office/drawing/2014/main" id="{1D8398EF-CE6D-AB08-7014-AE82D111CCEA}"/>
              </a:ext>
            </a:extLst>
          </p:cNvPr>
          <p:cNvPicPr preferRelativeResize="0">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621" y="1077420"/>
            <a:ext cx="6488342" cy="5220638"/>
          </a:xfr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2905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6B28-C76C-B13D-19F3-4A291885FC2D}"/>
              </a:ext>
            </a:extLst>
          </p:cNvPr>
          <p:cNvSpPr>
            <a:spLocks noGrp="1"/>
          </p:cNvSpPr>
          <p:nvPr>
            <p:ph type="title"/>
          </p:nvPr>
        </p:nvSpPr>
        <p:spPr>
          <a:xfrm>
            <a:off x="226031" y="24779"/>
            <a:ext cx="10161142" cy="795854"/>
          </a:xfrm>
        </p:spPr>
        <p:txBody>
          <a:bodyPr/>
          <a:lstStyle/>
          <a:p>
            <a:r>
              <a:rPr lang="en-US" sz="4000" u="sng" dirty="0"/>
              <a:t>Observations Cont. (Gender)</a:t>
            </a:r>
            <a:endParaRPr lang="en-NG" sz="4000" u="sng" dirty="0"/>
          </a:p>
        </p:txBody>
      </p:sp>
      <p:sp>
        <p:nvSpPr>
          <p:cNvPr id="6" name="TextBox 5">
            <a:extLst>
              <a:ext uri="{FF2B5EF4-FFF2-40B4-BE49-F238E27FC236}">
                <a16:creationId xmlns:a16="http://schemas.microsoft.com/office/drawing/2014/main" id="{2897E9D4-8BBC-7865-141F-0FC5BE8D47B4}"/>
              </a:ext>
            </a:extLst>
          </p:cNvPr>
          <p:cNvSpPr txBox="1"/>
          <p:nvPr/>
        </p:nvSpPr>
        <p:spPr>
          <a:xfrm>
            <a:off x="242792" y="1128789"/>
            <a:ext cx="4602823" cy="2434641"/>
          </a:xfrm>
          <a:prstGeom prst="rect">
            <a:avLst/>
          </a:prstGeom>
          <a:noFill/>
        </p:spPr>
        <p:txBody>
          <a:bodyPr wrap="square" rtlCol="0">
            <a:spAutoFit/>
          </a:bodyPr>
          <a:lstStyle/>
          <a:p>
            <a:pPr algn="l"/>
            <a:r>
              <a:rPr lang="en-US" sz="2000" b="1" i="0" dirty="0">
                <a:effectLst/>
                <a:latin typeface="-apple-system"/>
              </a:rPr>
              <a:t>Gender</a:t>
            </a:r>
          </a:p>
          <a:p>
            <a:pPr marL="285750" indent="-285750" algn="l">
              <a:lnSpc>
                <a:spcPct val="150000"/>
              </a:lnSpc>
              <a:buFont typeface="Arial" panose="020B0604020202020204" pitchFamily="34" charset="0"/>
              <a:buChar char="•"/>
            </a:pPr>
            <a:r>
              <a:rPr lang="en-US" b="0" i="0" dirty="0">
                <a:effectLst/>
                <a:latin typeface="-apple-system"/>
              </a:rPr>
              <a:t>There is just a 0.4% difference between females who churn and males who churn. Females 49.8 | Males 50.2</a:t>
            </a:r>
          </a:p>
          <a:p>
            <a:pPr marL="285750" indent="-285750" algn="l">
              <a:lnSpc>
                <a:spcPct val="150000"/>
              </a:lnSpc>
              <a:buFont typeface="Arial" panose="020B0604020202020204" pitchFamily="34" charset="0"/>
              <a:buChar char="•"/>
            </a:pPr>
            <a:r>
              <a:rPr lang="en-US" dirty="0">
                <a:latin typeface="-apple-system"/>
              </a:rPr>
              <a:t>Therefore there is no disparity in customer attrition based on Gender</a:t>
            </a:r>
            <a:endParaRPr lang="en-US" b="0" i="0" dirty="0">
              <a:effectLst/>
              <a:latin typeface="-apple-system"/>
            </a:endParaRPr>
          </a:p>
        </p:txBody>
      </p:sp>
      <p:pic>
        <p:nvPicPr>
          <p:cNvPr id="4" name="Picture 3">
            <a:extLst>
              <a:ext uri="{FF2B5EF4-FFF2-40B4-BE49-F238E27FC236}">
                <a16:creationId xmlns:a16="http://schemas.microsoft.com/office/drawing/2014/main" id="{2B087A2F-E173-6D7C-BD12-4287431FE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089" y="1271372"/>
            <a:ext cx="4788120" cy="4728736"/>
          </a:xfrm>
          <a:prstGeom prst="rect">
            <a:avLst/>
          </a:prstGeom>
        </p:spPr>
      </p:pic>
    </p:spTree>
    <p:extLst>
      <p:ext uri="{BB962C8B-B14F-4D97-AF65-F5344CB8AC3E}">
        <p14:creationId xmlns:p14="http://schemas.microsoft.com/office/powerpoint/2010/main" val="323230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542F-5C27-8913-3563-05F07057BA04}"/>
              </a:ext>
            </a:extLst>
          </p:cNvPr>
          <p:cNvSpPr>
            <a:spLocks noGrp="1"/>
          </p:cNvSpPr>
          <p:nvPr>
            <p:ph type="title"/>
          </p:nvPr>
        </p:nvSpPr>
        <p:spPr/>
        <p:txBody>
          <a:bodyPr/>
          <a:lstStyle/>
          <a:p>
            <a:pPr algn="ctr"/>
            <a:r>
              <a:rPr lang="en-US" u="sng" dirty="0"/>
              <a:t>Models Tested and Trained </a:t>
            </a:r>
            <a:endParaRPr lang="en-NG" u="sng" dirty="0"/>
          </a:p>
        </p:txBody>
      </p:sp>
      <p:sp>
        <p:nvSpPr>
          <p:cNvPr id="3" name="Content Placeholder 2">
            <a:extLst>
              <a:ext uri="{FF2B5EF4-FFF2-40B4-BE49-F238E27FC236}">
                <a16:creationId xmlns:a16="http://schemas.microsoft.com/office/drawing/2014/main" id="{76FC2FA5-0105-3319-F731-6F11C29EA128}"/>
              </a:ext>
            </a:extLst>
          </p:cNvPr>
          <p:cNvSpPr>
            <a:spLocks noGrp="1"/>
          </p:cNvSpPr>
          <p:nvPr>
            <p:ph idx="1"/>
          </p:nvPr>
        </p:nvSpPr>
        <p:spPr/>
        <p:txBody>
          <a:bodyPr/>
          <a:lstStyle/>
          <a:p>
            <a:r>
              <a:rPr lang="en-US" dirty="0"/>
              <a:t>Logistic Regression</a:t>
            </a:r>
          </a:p>
          <a:p>
            <a:r>
              <a:rPr lang="en-US" dirty="0"/>
              <a:t>Extreme Gradient Boost</a:t>
            </a:r>
          </a:p>
          <a:p>
            <a:r>
              <a:rPr lang="en-US" dirty="0"/>
              <a:t>Decision Tree</a:t>
            </a:r>
          </a:p>
          <a:p>
            <a:r>
              <a:rPr lang="en-US" dirty="0"/>
              <a:t>Random Forest</a:t>
            </a:r>
          </a:p>
          <a:p>
            <a:r>
              <a:rPr lang="en-US" dirty="0"/>
              <a:t>Support Vector Machine</a:t>
            </a:r>
          </a:p>
          <a:p>
            <a:r>
              <a:rPr lang="en-US" dirty="0"/>
              <a:t>Gaussian Naïve Bayes</a:t>
            </a:r>
            <a:endParaRPr lang="en-NG" dirty="0"/>
          </a:p>
        </p:txBody>
      </p:sp>
    </p:spTree>
    <p:extLst>
      <p:ext uri="{BB962C8B-B14F-4D97-AF65-F5344CB8AC3E}">
        <p14:creationId xmlns:p14="http://schemas.microsoft.com/office/powerpoint/2010/main" val="235482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F4E1-6B68-15B5-21FD-4BF7F4403D3D}"/>
              </a:ext>
            </a:extLst>
          </p:cNvPr>
          <p:cNvSpPr>
            <a:spLocks noGrp="1"/>
          </p:cNvSpPr>
          <p:nvPr>
            <p:ph type="title"/>
          </p:nvPr>
        </p:nvSpPr>
        <p:spPr>
          <a:xfrm>
            <a:off x="745733" y="0"/>
            <a:ext cx="10515600" cy="1130157"/>
          </a:xfrm>
        </p:spPr>
        <p:txBody>
          <a:bodyPr/>
          <a:lstStyle/>
          <a:p>
            <a:pPr algn="ctr"/>
            <a:r>
              <a:rPr lang="en-US" u="sng" dirty="0"/>
              <a:t>Model Evaluation</a:t>
            </a:r>
            <a:endParaRPr lang="en-NG" u="sng" dirty="0"/>
          </a:p>
        </p:txBody>
      </p:sp>
      <p:pic>
        <p:nvPicPr>
          <p:cNvPr id="6" name="Content Placeholder 5">
            <a:extLst>
              <a:ext uri="{FF2B5EF4-FFF2-40B4-BE49-F238E27FC236}">
                <a16:creationId xmlns:a16="http://schemas.microsoft.com/office/drawing/2014/main" id="{2696CA28-2347-E23C-ED94-AE6CFE006EC6}"/>
              </a:ext>
            </a:extLst>
          </p:cNvPr>
          <p:cNvPicPr>
            <a:picLocks noGrp="1" noChangeAspect="1"/>
          </p:cNvPicPr>
          <p:nvPr>
            <p:ph idx="1"/>
          </p:nvPr>
        </p:nvPicPr>
        <p:blipFill>
          <a:blip r:embed="rId2"/>
          <a:stretch>
            <a:fillRect/>
          </a:stretch>
        </p:blipFill>
        <p:spPr>
          <a:xfrm>
            <a:off x="439979" y="1549025"/>
            <a:ext cx="11517525" cy="4615469"/>
          </a:xfrm>
          <a:effectLst/>
        </p:spPr>
      </p:pic>
    </p:spTree>
    <p:extLst>
      <p:ext uri="{BB962C8B-B14F-4D97-AF65-F5344CB8AC3E}">
        <p14:creationId xmlns:p14="http://schemas.microsoft.com/office/powerpoint/2010/main" val="117042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384-E1EA-E505-0F97-5DEA5D950B98}"/>
              </a:ext>
            </a:extLst>
          </p:cNvPr>
          <p:cNvSpPr>
            <a:spLocks noGrp="1"/>
          </p:cNvSpPr>
          <p:nvPr>
            <p:ph type="title"/>
          </p:nvPr>
        </p:nvSpPr>
        <p:spPr/>
        <p:txBody>
          <a:bodyPr/>
          <a:lstStyle/>
          <a:p>
            <a:pPr algn="ctr"/>
            <a:r>
              <a:rPr lang="en-US" u="sng" dirty="0"/>
              <a:t>Model Evaluation</a:t>
            </a:r>
            <a:br>
              <a:rPr lang="en-US" dirty="0"/>
            </a:br>
            <a:endParaRPr lang="en-NG" dirty="0"/>
          </a:p>
        </p:txBody>
      </p:sp>
      <p:sp>
        <p:nvSpPr>
          <p:cNvPr id="3" name="Content Placeholder 2">
            <a:extLst>
              <a:ext uri="{FF2B5EF4-FFF2-40B4-BE49-F238E27FC236}">
                <a16:creationId xmlns:a16="http://schemas.microsoft.com/office/drawing/2014/main" id="{EC968828-5FBB-2468-5A75-DB4BE5C9484A}"/>
              </a:ext>
            </a:extLst>
          </p:cNvPr>
          <p:cNvSpPr>
            <a:spLocks noGrp="1"/>
          </p:cNvSpPr>
          <p:nvPr>
            <p:ph idx="1"/>
          </p:nvPr>
        </p:nvSpPr>
        <p:spPr/>
        <p:txBody>
          <a:bodyPr>
            <a:normAutofit fontScale="92500" lnSpcReduction="20000"/>
          </a:bodyPr>
          <a:lstStyle/>
          <a:p>
            <a:pPr marL="0" indent="0" algn="l" rtl="0" eaLnBrk="1" latinLnBrk="0" hangingPunct="1">
              <a:spcBef>
                <a:spcPts val="0"/>
              </a:spcBef>
              <a:spcAft>
                <a:spcPts val="0"/>
              </a:spcAft>
              <a:buNone/>
            </a:pPr>
            <a:r>
              <a:rPr lang="en-US" sz="2200" b="1" dirty="0"/>
              <a:t>Insights</a:t>
            </a:r>
            <a:endParaRPr lang="en-NG" sz="2200" b="1" dirty="0">
              <a:effectLst/>
            </a:endParaRPr>
          </a:p>
          <a:p>
            <a:pPr>
              <a:lnSpc>
                <a:spcPct val="200000"/>
              </a:lnSpc>
              <a:spcBef>
                <a:spcPts val="0"/>
              </a:spcBef>
            </a:pPr>
            <a:r>
              <a:rPr lang="en-US" b="0" i="0" kern="1200" dirty="0">
                <a:effectLst/>
                <a:latin typeface="-apple-system"/>
                <a:ea typeface="+mn-ea"/>
                <a:cs typeface="+mn-cs"/>
              </a:rPr>
              <a:t>Gaussian Naïve Bayes and Logistic Regression have the highest f1 score of </a:t>
            </a:r>
            <a:r>
              <a:rPr lang="en-US" b="1" i="0" kern="1200" dirty="0">
                <a:solidFill>
                  <a:srgbClr val="00B050"/>
                </a:solidFill>
                <a:effectLst/>
                <a:latin typeface="-apple-system"/>
                <a:ea typeface="+mn-ea"/>
                <a:cs typeface="+mn-cs"/>
              </a:rPr>
              <a:t>0.59</a:t>
            </a:r>
            <a:r>
              <a:rPr lang="en-US" i="0" kern="1200" dirty="0">
                <a:effectLst/>
                <a:latin typeface="-apple-system"/>
                <a:ea typeface="+mn-ea"/>
                <a:cs typeface="+mn-cs"/>
              </a:rPr>
              <a:t> </a:t>
            </a:r>
            <a:r>
              <a:rPr lang="en-US" b="0" i="0" kern="1200" dirty="0">
                <a:effectLst/>
                <a:latin typeface="-apple-system"/>
                <a:ea typeface="+mn-ea"/>
                <a:cs typeface="+mn-cs"/>
              </a:rPr>
              <a:t>and</a:t>
            </a:r>
            <a:r>
              <a:rPr lang="en-US" b="1" i="0" kern="1200" dirty="0">
                <a:effectLst/>
                <a:latin typeface="-apple-system"/>
                <a:ea typeface="+mn-ea"/>
                <a:cs typeface="+mn-cs"/>
              </a:rPr>
              <a:t> </a:t>
            </a:r>
            <a:r>
              <a:rPr lang="en-US" sz="2200" b="1" i="0" kern="1200" dirty="0">
                <a:solidFill>
                  <a:srgbClr val="00B050"/>
                </a:solidFill>
                <a:effectLst/>
                <a:latin typeface="-apple-system"/>
                <a:ea typeface="+mn-ea"/>
                <a:cs typeface="+mn-cs"/>
              </a:rPr>
              <a:t>0.58 </a:t>
            </a:r>
            <a:r>
              <a:rPr lang="en-US" b="0" i="0" kern="1200" dirty="0">
                <a:effectLst/>
                <a:latin typeface="-apple-system"/>
                <a:ea typeface="+mn-ea"/>
                <a:cs typeface="+mn-cs"/>
              </a:rPr>
              <a:t>respectively which is the harmonic mean of the precision score and the recall score, so they have the best balance in predicting True Positive values from the dataset.</a:t>
            </a:r>
            <a:br>
              <a:rPr lang="en-US" kern="1200" dirty="0">
                <a:effectLst/>
                <a:latin typeface="Calibri" panose="020F0502020204030204" pitchFamily="34" charset="0"/>
                <a:ea typeface="+mn-ea"/>
                <a:cs typeface="+mn-cs"/>
              </a:rPr>
            </a:br>
            <a:endParaRPr lang="en-US" kern="1200" dirty="0">
              <a:effectLst/>
              <a:latin typeface="Calibri" panose="020F0502020204030204" pitchFamily="34" charset="0"/>
              <a:ea typeface="+mn-ea"/>
              <a:cs typeface="+mn-cs"/>
            </a:endParaRPr>
          </a:p>
          <a:p>
            <a:pPr>
              <a:lnSpc>
                <a:spcPct val="200000"/>
              </a:lnSpc>
              <a:spcBef>
                <a:spcPts val="0"/>
              </a:spcBef>
            </a:pPr>
            <a:r>
              <a:rPr lang="en-US" b="0" i="0" kern="1200" dirty="0">
                <a:effectLst/>
                <a:latin typeface="-apple-system"/>
                <a:ea typeface="+mn-ea"/>
                <a:cs typeface="+mn-cs"/>
              </a:rPr>
              <a:t>Logistic Regression and Support Vector Machine have the highest accuracy of </a:t>
            </a:r>
            <a:r>
              <a:rPr lang="en-US" b="1" i="0" kern="1200" dirty="0">
                <a:solidFill>
                  <a:srgbClr val="00B050"/>
                </a:solidFill>
                <a:effectLst/>
                <a:latin typeface="-apple-system"/>
                <a:ea typeface="+mn-ea"/>
                <a:cs typeface="+mn-cs"/>
              </a:rPr>
              <a:t>0.79</a:t>
            </a:r>
            <a:r>
              <a:rPr lang="en-US" b="0" i="0" kern="1200" dirty="0">
                <a:effectLst/>
                <a:latin typeface="-apple-system"/>
                <a:ea typeface="+mn-ea"/>
                <a:cs typeface="+mn-cs"/>
              </a:rPr>
              <a:t> score as it was able to correctly predict the most amongst the models</a:t>
            </a:r>
            <a:endParaRPr lang="en-NG" sz="2400" dirty="0">
              <a:effectLst/>
            </a:endParaRPr>
          </a:p>
          <a:p>
            <a:endParaRPr lang="en-NG" dirty="0"/>
          </a:p>
        </p:txBody>
      </p:sp>
    </p:spTree>
    <p:extLst>
      <p:ext uri="{BB962C8B-B14F-4D97-AF65-F5344CB8AC3E}">
        <p14:creationId xmlns:p14="http://schemas.microsoft.com/office/powerpoint/2010/main" val="169976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DC55-F1BE-264D-0C59-40C581BD781F}"/>
              </a:ext>
            </a:extLst>
          </p:cNvPr>
          <p:cNvSpPr>
            <a:spLocks noGrp="1"/>
          </p:cNvSpPr>
          <p:nvPr>
            <p:ph type="title"/>
          </p:nvPr>
        </p:nvSpPr>
        <p:spPr>
          <a:xfrm>
            <a:off x="838200" y="284069"/>
            <a:ext cx="10515600" cy="1125609"/>
          </a:xfrm>
        </p:spPr>
        <p:txBody>
          <a:bodyPr/>
          <a:lstStyle/>
          <a:p>
            <a:r>
              <a:rPr lang="en-US" u="sng" dirty="0"/>
              <a:t>Model Evaluation (Confusion Matrix)</a:t>
            </a:r>
            <a:endParaRPr lang="en-NG" u="sng" dirty="0"/>
          </a:p>
        </p:txBody>
      </p:sp>
      <p:pic>
        <p:nvPicPr>
          <p:cNvPr id="5" name="Content Placeholder 4">
            <a:extLst>
              <a:ext uri="{FF2B5EF4-FFF2-40B4-BE49-F238E27FC236}">
                <a16:creationId xmlns:a16="http://schemas.microsoft.com/office/drawing/2014/main" id="{C2C1ECF6-A41C-0E77-F23F-90F1DB2E0BFD}"/>
              </a:ext>
            </a:extLst>
          </p:cNvPr>
          <p:cNvPicPr>
            <a:picLocks noGrp="1" noChangeAspect="1"/>
          </p:cNvPicPr>
          <p:nvPr>
            <p:ph idx="1"/>
          </p:nvPr>
        </p:nvPicPr>
        <p:blipFill>
          <a:blip r:embed="rId2"/>
          <a:stretch>
            <a:fillRect/>
          </a:stretch>
        </p:blipFill>
        <p:spPr>
          <a:xfrm>
            <a:off x="945222" y="1437108"/>
            <a:ext cx="5573456" cy="4540922"/>
          </a:xfrm>
        </p:spPr>
      </p:pic>
      <p:sp>
        <p:nvSpPr>
          <p:cNvPr id="6" name="TextBox 5">
            <a:extLst>
              <a:ext uri="{FF2B5EF4-FFF2-40B4-BE49-F238E27FC236}">
                <a16:creationId xmlns:a16="http://schemas.microsoft.com/office/drawing/2014/main" id="{2C62F840-413B-B8D4-2D13-89B374D4A52A}"/>
              </a:ext>
            </a:extLst>
          </p:cNvPr>
          <p:cNvSpPr txBox="1"/>
          <p:nvPr/>
        </p:nvSpPr>
        <p:spPr>
          <a:xfrm>
            <a:off x="7828908" y="1880171"/>
            <a:ext cx="3811712" cy="286232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0" i="0" dirty="0">
                <a:effectLst/>
                <a:latin typeface="-apple-system"/>
              </a:rPr>
              <a:t>From the confusion matrix we can see that Gaussian Naïve Bayes has the most </a:t>
            </a:r>
            <a:r>
              <a:rPr lang="en-US" b="1" i="0" dirty="0">
                <a:effectLst/>
                <a:latin typeface="-apple-system"/>
              </a:rPr>
              <a:t>True Positives </a:t>
            </a:r>
            <a:r>
              <a:rPr lang="en-US" b="0" i="0" dirty="0">
                <a:effectLst/>
                <a:latin typeface="-apple-system"/>
              </a:rPr>
              <a:t>of</a:t>
            </a:r>
            <a:r>
              <a:rPr lang="en-US" b="1" i="0" dirty="0">
                <a:effectLst/>
                <a:latin typeface="-apple-system"/>
              </a:rPr>
              <a:t> </a:t>
            </a:r>
            <a:r>
              <a:rPr lang="en-US" b="1" i="0" dirty="0">
                <a:solidFill>
                  <a:srgbClr val="00B050"/>
                </a:solidFill>
                <a:effectLst/>
                <a:latin typeface="-apple-system"/>
              </a:rPr>
              <a:t>272</a:t>
            </a:r>
            <a:r>
              <a:rPr lang="en-US" b="1" i="0" dirty="0">
                <a:effectLst/>
                <a:latin typeface="-apple-system"/>
              </a:rPr>
              <a:t> </a:t>
            </a:r>
            <a:r>
              <a:rPr lang="en-US" b="0" i="0" dirty="0">
                <a:effectLst/>
                <a:latin typeface="-apple-system"/>
              </a:rPr>
              <a:t>and also the least False Negatives with </a:t>
            </a:r>
            <a:r>
              <a:rPr lang="en-US" b="1" i="0" dirty="0">
                <a:solidFill>
                  <a:srgbClr val="00B050"/>
                </a:solidFill>
                <a:effectLst/>
                <a:latin typeface="-apple-system"/>
              </a:rPr>
              <a:t>103</a:t>
            </a:r>
            <a:r>
              <a:rPr lang="en-US" b="0" i="0" dirty="0">
                <a:effectLst/>
                <a:latin typeface="-apple-system"/>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latin typeface="-apple-system"/>
              </a:rPr>
              <a:t>Random Forest was able to predict the most </a:t>
            </a:r>
            <a:r>
              <a:rPr lang="en-US" b="1" i="0" dirty="0">
                <a:effectLst/>
                <a:latin typeface="-apple-system"/>
              </a:rPr>
              <a:t>True Negatives </a:t>
            </a:r>
            <a:r>
              <a:rPr lang="en-US" b="0" i="0" dirty="0">
                <a:effectLst/>
                <a:latin typeface="-apple-system"/>
              </a:rPr>
              <a:t>with </a:t>
            </a:r>
            <a:r>
              <a:rPr lang="en-US" b="1" i="0" dirty="0">
                <a:solidFill>
                  <a:srgbClr val="00B050"/>
                </a:solidFill>
                <a:effectLst/>
                <a:latin typeface="-apple-system"/>
              </a:rPr>
              <a:t>914</a:t>
            </a:r>
            <a:r>
              <a:rPr lang="en-US" b="0" i="0" dirty="0">
                <a:effectLst/>
                <a:latin typeface="-apple-system"/>
              </a:rPr>
              <a:t>, closely followed by Logistic Regression with </a:t>
            </a:r>
            <a:r>
              <a:rPr lang="en-US" b="1" i="0" dirty="0">
                <a:solidFill>
                  <a:srgbClr val="00B050"/>
                </a:solidFill>
                <a:effectLst/>
                <a:latin typeface="-apple-system"/>
              </a:rPr>
              <a:t>911</a:t>
            </a:r>
            <a:r>
              <a:rPr lang="en-US" b="0" i="0" dirty="0">
                <a:effectLst/>
                <a:latin typeface="-apple-system"/>
              </a:rPr>
              <a:t>.</a:t>
            </a:r>
            <a:endParaRPr lang="en-NG" dirty="0"/>
          </a:p>
        </p:txBody>
      </p:sp>
      <p:cxnSp>
        <p:nvCxnSpPr>
          <p:cNvPr id="10" name="Straight Connector 9">
            <a:extLst>
              <a:ext uri="{FF2B5EF4-FFF2-40B4-BE49-F238E27FC236}">
                <a16:creationId xmlns:a16="http://schemas.microsoft.com/office/drawing/2014/main" id="{0009143E-0191-DE13-E7BA-9C2167F23CD5}"/>
              </a:ext>
            </a:extLst>
          </p:cNvPr>
          <p:cNvCxnSpPr>
            <a:cxnSpLocks/>
          </p:cNvCxnSpPr>
          <p:nvPr/>
        </p:nvCxnSpPr>
        <p:spPr>
          <a:xfrm>
            <a:off x="1068512" y="2774022"/>
            <a:ext cx="521927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E0613A8-8229-8884-561C-F8F6AD646C6E}"/>
              </a:ext>
            </a:extLst>
          </p:cNvPr>
          <p:cNvCxnSpPr>
            <a:cxnSpLocks/>
          </p:cNvCxnSpPr>
          <p:nvPr/>
        </p:nvCxnSpPr>
        <p:spPr>
          <a:xfrm>
            <a:off x="1068512" y="5063446"/>
            <a:ext cx="521927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581BEB0-C56C-6EB6-EBF3-0050584AB723}"/>
              </a:ext>
            </a:extLst>
          </p:cNvPr>
          <p:cNvCxnSpPr>
            <a:cxnSpLocks/>
          </p:cNvCxnSpPr>
          <p:nvPr/>
        </p:nvCxnSpPr>
        <p:spPr>
          <a:xfrm>
            <a:off x="1068512" y="3390100"/>
            <a:ext cx="5219272"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F7C5153-F86A-1714-F769-1944644F4D31}"/>
              </a:ext>
            </a:extLst>
          </p:cNvPr>
          <p:cNvCxnSpPr>
            <a:cxnSpLocks/>
          </p:cNvCxnSpPr>
          <p:nvPr/>
        </p:nvCxnSpPr>
        <p:spPr>
          <a:xfrm>
            <a:off x="1068512" y="4484669"/>
            <a:ext cx="5219272"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0D5E483-96DA-6AF8-D25E-CD598D1C07CC}"/>
              </a:ext>
            </a:extLst>
          </p:cNvPr>
          <p:cNvCxnSpPr>
            <a:cxnSpLocks/>
          </p:cNvCxnSpPr>
          <p:nvPr/>
        </p:nvCxnSpPr>
        <p:spPr>
          <a:xfrm>
            <a:off x="1068512" y="3923015"/>
            <a:ext cx="5219272" cy="0"/>
          </a:xfrm>
          <a:prstGeom prst="line">
            <a:avLst/>
          </a:prstGeom>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08D9B15D-00D6-68F8-B7D6-EB032DC253FE}"/>
              </a:ext>
            </a:extLst>
          </p:cNvPr>
          <p:cNvPicPr>
            <a:picLocks noChangeAspect="1"/>
          </p:cNvPicPr>
          <p:nvPr/>
        </p:nvPicPr>
        <p:blipFill>
          <a:blip r:embed="rId3"/>
          <a:stretch>
            <a:fillRect/>
          </a:stretch>
        </p:blipFill>
        <p:spPr>
          <a:xfrm>
            <a:off x="8366829" y="5539520"/>
            <a:ext cx="1014454" cy="825542"/>
          </a:xfrm>
          <a:prstGeom prst="rect">
            <a:avLst/>
          </a:prstGeom>
        </p:spPr>
      </p:pic>
      <p:pic>
        <p:nvPicPr>
          <p:cNvPr id="23" name="Picture 22">
            <a:extLst>
              <a:ext uri="{FF2B5EF4-FFF2-40B4-BE49-F238E27FC236}">
                <a16:creationId xmlns:a16="http://schemas.microsoft.com/office/drawing/2014/main" id="{3027D35E-6839-B4A2-3BD1-E2BDE3E0EACA}"/>
              </a:ext>
            </a:extLst>
          </p:cNvPr>
          <p:cNvPicPr>
            <a:picLocks noChangeAspect="1"/>
          </p:cNvPicPr>
          <p:nvPr/>
        </p:nvPicPr>
        <p:blipFill>
          <a:blip r:embed="rId4"/>
          <a:stretch>
            <a:fillRect/>
          </a:stretch>
        </p:blipFill>
        <p:spPr>
          <a:xfrm>
            <a:off x="9497324" y="5539520"/>
            <a:ext cx="1770187" cy="825542"/>
          </a:xfrm>
          <a:prstGeom prst="rect">
            <a:avLst/>
          </a:prstGeom>
        </p:spPr>
      </p:pic>
      <p:sp>
        <p:nvSpPr>
          <p:cNvPr id="24" name="Rectangle: Rounded Corners 23">
            <a:extLst>
              <a:ext uri="{FF2B5EF4-FFF2-40B4-BE49-F238E27FC236}">
                <a16:creationId xmlns:a16="http://schemas.microsoft.com/office/drawing/2014/main" id="{7149B7C0-D711-601D-EADB-D93AE03E3F7D}"/>
              </a:ext>
            </a:extLst>
          </p:cNvPr>
          <p:cNvSpPr/>
          <p:nvPr/>
        </p:nvSpPr>
        <p:spPr>
          <a:xfrm>
            <a:off x="8115728" y="5156098"/>
            <a:ext cx="3524892" cy="141783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TextBox 24">
            <a:extLst>
              <a:ext uri="{FF2B5EF4-FFF2-40B4-BE49-F238E27FC236}">
                <a16:creationId xmlns:a16="http://schemas.microsoft.com/office/drawing/2014/main" id="{85EFC918-35FA-1E89-49DE-FD6B698348D0}"/>
              </a:ext>
            </a:extLst>
          </p:cNvPr>
          <p:cNvSpPr txBox="1"/>
          <p:nvPr/>
        </p:nvSpPr>
        <p:spPr>
          <a:xfrm>
            <a:off x="9547487" y="5156098"/>
            <a:ext cx="1024621" cy="369332"/>
          </a:xfrm>
          <a:prstGeom prst="rect">
            <a:avLst/>
          </a:prstGeom>
          <a:noFill/>
        </p:spPr>
        <p:txBody>
          <a:bodyPr wrap="square" rtlCol="0">
            <a:spAutoFit/>
          </a:bodyPr>
          <a:lstStyle/>
          <a:p>
            <a:r>
              <a:rPr lang="en-US" b="1" u="sng" dirty="0"/>
              <a:t>LABELS</a:t>
            </a:r>
            <a:endParaRPr lang="en-NG" b="1" u="sng" dirty="0"/>
          </a:p>
        </p:txBody>
      </p:sp>
    </p:spTree>
    <p:extLst>
      <p:ext uri="{BB962C8B-B14F-4D97-AF65-F5344CB8AC3E}">
        <p14:creationId xmlns:p14="http://schemas.microsoft.com/office/powerpoint/2010/main" val="54096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5356-4D58-F3D9-8C68-EC830D849043}"/>
              </a:ext>
            </a:extLst>
          </p:cNvPr>
          <p:cNvSpPr>
            <a:spLocks noGrp="1"/>
          </p:cNvSpPr>
          <p:nvPr>
            <p:ph type="title"/>
          </p:nvPr>
        </p:nvSpPr>
        <p:spPr/>
        <p:txBody>
          <a:bodyPr/>
          <a:lstStyle/>
          <a:p>
            <a:pPr algn="ctr"/>
            <a:r>
              <a:rPr lang="en-US" dirty="0"/>
              <a:t>Model Selection</a:t>
            </a:r>
            <a:endParaRPr lang="en-NG" dirty="0"/>
          </a:p>
        </p:txBody>
      </p:sp>
      <p:sp>
        <p:nvSpPr>
          <p:cNvPr id="3" name="Content Placeholder 2">
            <a:extLst>
              <a:ext uri="{FF2B5EF4-FFF2-40B4-BE49-F238E27FC236}">
                <a16:creationId xmlns:a16="http://schemas.microsoft.com/office/drawing/2014/main" id="{EFC9E8B3-1A58-B23C-1F34-09266E356580}"/>
              </a:ext>
            </a:extLst>
          </p:cNvPr>
          <p:cNvSpPr>
            <a:spLocks noGrp="1"/>
          </p:cNvSpPr>
          <p:nvPr>
            <p:ph idx="1"/>
          </p:nvPr>
        </p:nvSpPr>
        <p:spPr>
          <a:xfrm>
            <a:off x="1103312" y="1397286"/>
            <a:ext cx="10126342" cy="4851114"/>
          </a:xfrm>
        </p:spPr>
        <p:txBody>
          <a:bodyPr>
            <a:normAutofit/>
          </a:bodyPr>
          <a:lstStyle/>
          <a:p>
            <a:pPr>
              <a:lnSpc>
                <a:spcPct val="150000"/>
              </a:lnSpc>
            </a:pPr>
            <a:r>
              <a:rPr lang="en-US" b="0" i="0" dirty="0">
                <a:effectLst/>
                <a:latin typeface="-apple-system"/>
              </a:rPr>
              <a:t>I would recommend the </a:t>
            </a:r>
            <a:r>
              <a:rPr lang="en-US" i="0" dirty="0">
                <a:solidFill>
                  <a:srgbClr val="00B050"/>
                </a:solidFill>
                <a:effectLst/>
                <a:latin typeface="-apple-system"/>
              </a:rPr>
              <a:t>Gaussian Naïve Bayes </a:t>
            </a:r>
            <a:r>
              <a:rPr lang="en-US" b="0" i="0" dirty="0">
                <a:effectLst/>
                <a:latin typeface="-apple-system"/>
              </a:rPr>
              <a:t>model in prediction. My reasons being that in churn prediction, it is very important to limit your False Negatives, as predicting customers who are leaving is going to incur most cost on the companies behalf as it is more cost effective to retain existing customers, rather than integrating and sourcing for new ones.</a:t>
            </a:r>
          </a:p>
          <a:p>
            <a:pPr marL="0" indent="0">
              <a:lnSpc>
                <a:spcPct val="150000"/>
              </a:lnSpc>
              <a:buNone/>
            </a:pPr>
            <a:endParaRPr lang="en-US" b="0" i="0" dirty="0">
              <a:effectLst/>
              <a:latin typeface="-apple-system"/>
            </a:endParaRPr>
          </a:p>
          <a:p>
            <a:pPr>
              <a:lnSpc>
                <a:spcPct val="150000"/>
              </a:lnSpc>
            </a:pPr>
            <a:r>
              <a:rPr lang="en-US" b="0" i="0" dirty="0">
                <a:effectLst/>
                <a:latin typeface="-apple-system"/>
              </a:rPr>
              <a:t>Since the Naive Bayes has the lowest amount of False Negatives and also has the highest True Positives, it is the best in predicting customers who are not churning and also the best at limiting false predictions for customers who are not churning.</a:t>
            </a:r>
            <a:br>
              <a:rPr lang="en-US" dirty="0"/>
            </a:br>
            <a:r>
              <a:rPr lang="en-US" b="0" i="0" dirty="0">
                <a:effectLst/>
                <a:latin typeface="-apple-system"/>
              </a:rPr>
              <a:t>It also had the highest </a:t>
            </a:r>
            <a:r>
              <a:rPr lang="en-US" b="0" i="0" dirty="0" err="1">
                <a:effectLst/>
                <a:latin typeface="-apple-system"/>
              </a:rPr>
              <a:t>roc_auc</a:t>
            </a:r>
            <a:r>
              <a:rPr lang="en-US" b="0" i="0" dirty="0">
                <a:effectLst/>
                <a:latin typeface="-apple-system"/>
              </a:rPr>
              <a:t> score of </a:t>
            </a:r>
            <a:r>
              <a:rPr lang="en-US" b="1" i="0" dirty="0">
                <a:solidFill>
                  <a:srgbClr val="00B050"/>
                </a:solidFill>
                <a:effectLst/>
                <a:latin typeface="-apple-system"/>
              </a:rPr>
              <a:t>0.73</a:t>
            </a:r>
            <a:endParaRPr lang="en-NG" dirty="0">
              <a:solidFill>
                <a:srgbClr val="00B050"/>
              </a:solidFill>
            </a:endParaRPr>
          </a:p>
        </p:txBody>
      </p:sp>
    </p:spTree>
    <p:extLst>
      <p:ext uri="{BB962C8B-B14F-4D97-AF65-F5344CB8AC3E}">
        <p14:creationId xmlns:p14="http://schemas.microsoft.com/office/powerpoint/2010/main" val="166946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5D0D-ABDB-E973-C2CB-64B7E3BB63EF}"/>
              </a:ext>
            </a:extLst>
          </p:cNvPr>
          <p:cNvSpPr>
            <a:spLocks noGrp="1"/>
          </p:cNvSpPr>
          <p:nvPr>
            <p:ph type="title"/>
          </p:nvPr>
        </p:nvSpPr>
        <p:spPr/>
        <p:txBody>
          <a:bodyPr/>
          <a:lstStyle/>
          <a:p>
            <a:r>
              <a:rPr lang="en-US" dirty="0"/>
              <a:t>Recommendations</a:t>
            </a:r>
            <a:endParaRPr lang="en-NG" dirty="0"/>
          </a:p>
        </p:txBody>
      </p:sp>
      <p:sp>
        <p:nvSpPr>
          <p:cNvPr id="3" name="Content Placeholder 2">
            <a:extLst>
              <a:ext uri="{FF2B5EF4-FFF2-40B4-BE49-F238E27FC236}">
                <a16:creationId xmlns:a16="http://schemas.microsoft.com/office/drawing/2014/main" id="{CDFE99E5-F657-77A0-C8CB-6BC9A08DC8B3}"/>
              </a:ext>
            </a:extLst>
          </p:cNvPr>
          <p:cNvSpPr>
            <a:spLocks noGrp="1"/>
          </p:cNvSpPr>
          <p:nvPr>
            <p:ph idx="1"/>
          </p:nvPr>
        </p:nvSpPr>
        <p:spPr>
          <a:xfrm>
            <a:off x="645130" y="1325366"/>
            <a:ext cx="9404723" cy="4923033"/>
          </a:xfrm>
        </p:spPr>
        <p:txBody>
          <a:bodyPr>
            <a:normAutofit/>
          </a:bodyPr>
          <a:lstStyle/>
          <a:p>
            <a:pPr>
              <a:lnSpc>
                <a:spcPct val="150000"/>
              </a:lnSpc>
            </a:pPr>
            <a:r>
              <a:rPr lang="en-US" dirty="0"/>
              <a:t>Dataset should include more demographic feature of customer to help properly understand the customer base and to also be able to group customers in clusters based on their demographic features.</a:t>
            </a:r>
          </a:p>
          <a:p>
            <a:pPr>
              <a:lnSpc>
                <a:spcPct val="150000"/>
              </a:lnSpc>
            </a:pPr>
            <a:r>
              <a:rPr lang="en-US" dirty="0"/>
              <a:t>Do educational campaigns to enable customers know about the most recent and best technology released by company</a:t>
            </a:r>
          </a:p>
          <a:p>
            <a:pPr>
              <a:lnSpc>
                <a:spcPct val="150000"/>
              </a:lnSpc>
            </a:pPr>
            <a:r>
              <a:rPr lang="en-US" dirty="0"/>
              <a:t>Do campaigns on the benefit of a longer contract to encourage customers to commit more time and money</a:t>
            </a:r>
          </a:p>
          <a:p>
            <a:pPr>
              <a:lnSpc>
                <a:spcPct val="150000"/>
              </a:lnSpc>
            </a:pPr>
            <a:r>
              <a:rPr lang="en-US" dirty="0"/>
              <a:t>Undertake customer surveys to have a good understanding on the satisfaction level of customers.</a:t>
            </a:r>
            <a:endParaRPr lang="en-NG" dirty="0"/>
          </a:p>
        </p:txBody>
      </p:sp>
    </p:spTree>
    <p:extLst>
      <p:ext uri="{BB962C8B-B14F-4D97-AF65-F5344CB8AC3E}">
        <p14:creationId xmlns:p14="http://schemas.microsoft.com/office/powerpoint/2010/main" val="371194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98FB-4D82-EE7A-8FA6-3B3568E44A94}"/>
              </a:ext>
            </a:extLst>
          </p:cNvPr>
          <p:cNvSpPr>
            <a:spLocks noGrp="1"/>
          </p:cNvSpPr>
          <p:nvPr>
            <p:ph type="title"/>
          </p:nvPr>
        </p:nvSpPr>
        <p:spPr>
          <a:xfrm>
            <a:off x="1393638" y="3018360"/>
            <a:ext cx="9404723" cy="821279"/>
          </a:xfrm>
        </p:spPr>
        <p:txBody>
          <a:bodyPr/>
          <a:lstStyle/>
          <a:p>
            <a:pPr algn="ctr"/>
            <a:r>
              <a:rPr lang="en-US" dirty="0"/>
              <a:t>Thank You!!</a:t>
            </a:r>
            <a:endParaRPr lang="en-NG" dirty="0"/>
          </a:p>
        </p:txBody>
      </p:sp>
    </p:spTree>
    <p:extLst>
      <p:ext uri="{BB962C8B-B14F-4D97-AF65-F5344CB8AC3E}">
        <p14:creationId xmlns:p14="http://schemas.microsoft.com/office/powerpoint/2010/main" val="282102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0684-B544-2C70-34A5-21D18185F825}"/>
              </a:ext>
            </a:extLst>
          </p:cNvPr>
          <p:cNvSpPr>
            <a:spLocks noGrp="1"/>
          </p:cNvSpPr>
          <p:nvPr>
            <p:ph type="title"/>
          </p:nvPr>
        </p:nvSpPr>
        <p:spPr/>
        <p:txBody>
          <a:bodyPr/>
          <a:lstStyle/>
          <a:p>
            <a:pPr algn="ctr"/>
            <a:r>
              <a:rPr lang="en-US" u="sng" dirty="0"/>
              <a:t>Problem Statement</a:t>
            </a:r>
            <a:endParaRPr lang="en-NG" u="sng" dirty="0"/>
          </a:p>
        </p:txBody>
      </p:sp>
      <p:sp>
        <p:nvSpPr>
          <p:cNvPr id="3" name="Content Placeholder 2">
            <a:extLst>
              <a:ext uri="{FF2B5EF4-FFF2-40B4-BE49-F238E27FC236}">
                <a16:creationId xmlns:a16="http://schemas.microsoft.com/office/drawing/2014/main" id="{AA88E0AF-F99A-E577-1871-F8CD56249F79}"/>
              </a:ext>
            </a:extLst>
          </p:cNvPr>
          <p:cNvSpPr>
            <a:spLocks noGrp="1"/>
          </p:cNvSpPr>
          <p:nvPr>
            <p:ph idx="1"/>
          </p:nvPr>
        </p:nvSpPr>
        <p:spPr/>
        <p:txBody>
          <a:bodyPr/>
          <a:lstStyle/>
          <a:p>
            <a:pPr>
              <a:lnSpc>
                <a:spcPct val="150000"/>
              </a:lnSpc>
            </a:pPr>
            <a:r>
              <a:rPr lang="en-US" dirty="0" err="1"/>
              <a:t>ConnectTel</a:t>
            </a:r>
            <a:r>
              <a:rPr lang="en-US" dirty="0"/>
              <a:t> Telecom Company faces the pressing need to address customer churn, which poses a significant threat to its business sustainability and growth. The company's current customer retention strategies lack precision and effectiveness, resulting in the loss of valuable customers to competitors.</a:t>
            </a:r>
          </a:p>
          <a:p>
            <a:endParaRPr lang="en-NG" dirty="0"/>
          </a:p>
        </p:txBody>
      </p:sp>
    </p:spTree>
    <p:extLst>
      <p:ext uri="{BB962C8B-B14F-4D97-AF65-F5344CB8AC3E}">
        <p14:creationId xmlns:p14="http://schemas.microsoft.com/office/powerpoint/2010/main" val="122433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3950-0976-D75C-60B1-4F77147080CB}"/>
              </a:ext>
            </a:extLst>
          </p:cNvPr>
          <p:cNvSpPr>
            <a:spLocks noGrp="1"/>
          </p:cNvSpPr>
          <p:nvPr>
            <p:ph type="title"/>
          </p:nvPr>
        </p:nvSpPr>
        <p:spPr>
          <a:xfrm>
            <a:off x="646111" y="452718"/>
            <a:ext cx="11179444" cy="1400530"/>
          </a:xfrm>
        </p:spPr>
        <p:txBody>
          <a:bodyPr/>
          <a:lstStyle/>
          <a:p>
            <a:r>
              <a:rPr lang="en-US" dirty="0"/>
              <a:t>					</a:t>
            </a:r>
            <a:r>
              <a:rPr lang="en-US" u="sng" dirty="0"/>
              <a:t>Project Objectives</a:t>
            </a:r>
            <a:endParaRPr lang="en-NG" u="sng" dirty="0"/>
          </a:p>
        </p:txBody>
      </p:sp>
      <p:sp>
        <p:nvSpPr>
          <p:cNvPr id="3" name="Content Placeholder 2">
            <a:extLst>
              <a:ext uri="{FF2B5EF4-FFF2-40B4-BE49-F238E27FC236}">
                <a16:creationId xmlns:a16="http://schemas.microsoft.com/office/drawing/2014/main" id="{2ABAB1F5-6E3F-3C38-1574-B017691FAE72}"/>
              </a:ext>
            </a:extLst>
          </p:cNvPr>
          <p:cNvSpPr>
            <a:spLocks noGrp="1"/>
          </p:cNvSpPr>
          <p:nvPr>
            <p:ph idx="1"/>
          </p:nvPr>
        </p:nvSpPr>
        <p:spPr>
          <a:xfrm>
            <a:off x="646112" y="1479480"/>
            <a:ext cx="11179444" cy="4768920"/>
          </a:xfrm>
        </p:spPr>
        <p:txBody>
          <a:bodyPr>
            <a:normAutofit/>
          </a:bodyPr>
          <a:lstStyle/>
          <a:p>
            <a:pPr>
              <a:lnSpc>
                <a:spcPct val="150000"/>
              </a:lnSpc>
            </a:pPr>
            <a:r>
              <a:rPr lang="en-US" dirty="0"/>
              <a:t>To overcome this challenge, </a:t>
            </a:r>
            <a:r>
              <a:rPr lang="en-US" dirty="0" err="1"/>
              <a:t>ConnectTel</a:t>
            </a:r>
            <a:r>
              <a:rPr lang="en-US" dirty="0"/>
              <a:t> aims to develop a robust customer churn prediction system for which you have been contacted to handle as a Data Scientist. By leveraging advanced analytics and machine learning techniques on available customer data, the company seeks to accurately forecast customer churn and implement targeted retention initiatives. </a:t>
            </a:r>
          </a:p>
          <a:p>
            <a:pPr>
              <a:lnSpc>
                <a:spcPct val="150000"/>
              </a:lnSpc>
            </a:pPr>
            <a:r>
              <a:rPr lang="en-US" dirty="0"/>
              <a:t>This proactive approach will enable </a:t>
            </a:r>
            <a:r>
              <a:rPr lang="en-US" dirty="0" err="1"/>
              <a:t>ConnectTel</a:t>
            </a:r>
            <a:r>
              <a:rPr lang="en-US" dirty="0"/>
              <a:t> to reduce customer attrition, enhance customer loyalty, and maintain a competitive edge in the highly dynamic and competitive telecommunications industry.</a:t>
            </a:r>
            <a:endParaRPr lang="en-NG" dirty="0"/>
          </a:p>
        </p:txBody>
      </p:sp>
    </p:spTree>
    <p:extLst>
      <p:ext uri="{BB962C8B-B14F-4D97-AF65-F5344CB8AC3E}">
        <p14:creationId xmlns:p14="http://schemas.microsoft.com/office/powerpoint/2010/main" val="285932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446-A687-AF5D-575B-11487C3A91F4}"/>
              </a:ext>
            </a:extLst>
          </p:cNvPr>
          <p:cNvSpPr>
            <a:spLocks noGrp="1"/>
          </p:cNvSpPr>
          <p:nvPr>
            <p:ph type="title"/>
          </p:nvPr>
        </p:nvSpPr>
        <p:spPr/>
        <p:txBody>
          <a:bodyPr/>
          <a:lstStyle/>
          <a:p>
            <a:pPr algn="ctr"/>
            <a:r>
              <a:rPr lang="en-US" u="sng" dirty="0"/>
              <a:t>Importance of Churn Analysis</a:t>
            </a:r>
            <a:endParaRPr lang="en-NG" u="sng" dirty="0"/>
          </a:p>
        </p:txBody>
      </p:sp>
      <p:sp>
        <p:nvSpPr>
          <p:cNvPr id="3" name="Content Placeholder 2">
            <a:extLst>
              <a:ext uri="{FF2B5EF4-FFF2-40B4-BE49-F238E27FC236}">
                <a16:creationId xmlns:a16="http://schemas.microsoft.com/office/drawing/2014/main" id="{3E688A5D-C269-5D3C-7012-FB0D76E40DC5}"/>
              </a:ext>
            </a:extLst>
          </p:cNvPr>
          <p:cNvSpPr>
            <a:spLocks noGrp="1"/>
          </p:cNvSpPr>
          <p:nvPr>
            <p:ph idx="1"/>
          </p:nvPr>
        </p:nvSpPr>
        <p:spPr/>
        <p:txBody>
          <a:bodyPr/>
          <a:lstStyle/>
          <a:p>
            <a:pPr>
              <a:lnSpc>
                <a:spcPct val="150000"/>
              </a:lnSpc>
            </a:pPr>
            <a:r>
              <a:rPr lang="en-US" dirty="0"/>
              <a:t>Retaining customers</a:t>
            </a:r>
          </a:p>
          <a:p>
            <a:pPr>
              <a:lnSpc>
                <a:spcPct val="150000"/>
              </a:lnSpc>
            </a:pPr>
            <a:r>
              <a:rPr lang="en-US" dirty="0"/>
              <a:t>Increasing revenue</a:t>
            </a:r>
          </a:p>
          <a:p>
            <a:pPr>
              <a:lnSpc>
                <a:spcPct val="150000"/>
              </a:lnSpc>
            </a:pPr>
            <a:r>
              <a:rPr lang="en-US" dirty="0"/>
              <a:t>Easier to retain then source for new customers</a:t>
            </a:r>
          </a:p>
          <a:p>
            <a:pPr>
              <a:lnSpc>
                <a:spcPct val="150000"/>
              </a:lnSpc>
            </a:pPr>
            <a:r>
              <a:rPr lang="en-US" dirty="0"/>
              <a:t>Areas to improve to prevent attrition</a:t>
            </a:r>
          </a:p>
          <a:p>
            <a:pPr>
              <a:lnSpc>
                <a:spcPct val="150000"/>
              </a:lnSpc>
            </a:pPr>
            <a:r>
              <a:rPr lang="en-US" dirty="0"/>
              <a:t>Identify Strong areas which encourages customer retention</a:t>
            </a:r>
            <a:endParaRPr lang="en-NG" dirty="0"/>
          </a:p>
        </p:txBody>
      </p:sp>
    </p:spTree>
    <p:extLst>
      <p:ext uri="{BB962C8B-B14F-4D97-AF65-F5344CB8AC3E}">
        <p14:creationId xmlns:p14="http://schemas.microsoft.com/office/powerpoint/2010/main" val="316134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A0CA-476B-0601-2455-0E54966EFE74}"/>
              </a:ext>
            </a:extLst>
          </p:cNvPr>
          <p:cNvSpPr>
            <a:spLocks noGrp="1"/>
          </p:cNvSpPr>
          <p:nvPr>
            <p:ph type="title"/>
          </p:nvPr>
        </p:nvSpPr>
        <p:spPr/>
        <p:txBody>
          <a:bodyPr/>
          <a:lstStyle/>
          <a:p>
            <a:pPr algn="ctr"/>
            <a:r>
              <a:rPr lang="en-US" u="sng" dirty="0"/>
              <a:t>Project Workflow/Overview</a:t>
            </a:r>
            <a:endParaRPr lang="en-NG" u="sng" dirty="0"/>
          </a:p>
        </p:txBody>
      </p:sp>
      <p:sp>
        <p:nvSpPr>
          <p:cNvPr id="9" name="Flowchart: Decision 8">
            <a:extLst>
              <a:ext uri="{FF2B5EF4-FFF2-40B4-BE49-F238E27FC236}">
                <a16:creationId xmlns:a16="http://schemas.microsoft.com/office/drawing/2014/main" id="{76D5A0F0-05CB-9B91-4A12-A7A6D38C9E94}"/>
              </a:ext>
            </a:extLst>
          </p:cNvPr>
          <p:cNvSpPr/>
          <p:nvPr/>
        </p:nvSpPr>
        <p:spPr>
          <a:xfrm>
            <a:off x="9522429" y="2829909"/>
            <a:ext cx="2448673" cy="86426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Selection</a:t>
            </a:r>
            <a:endParaRPr lang="en-NG" dirty="0"/>
          </a:p>
        </p:txBody>
      </p:sp>
      <p:sp>
        <p:nvSpPr>
          <p:cNvPr id="10" name="Flowchart: Preparation 9">
            <a:extLst>
              <a:ext uri="{FF2B5EF4-FFF2-40B4-BE49-F238E27FC236}">
                <a16:creationId xmlns:a16="http://schemas.microsoft.com/office/drawing/2014/main" id="{91BC44DB-B575-3534-F1A0-96228182A5EF}"/>
              </a:ext>
            </a:extLst>
          </p:cNvPr>
          <p:cNvSpPr/>
          <p:nvPr/>
        </p:nvSpPr>
        <p:spPr>
          <a:xfrm>
            <a:off x="171236" y="2835667"/>
            <a:ext cx="1472629" cy="86426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NG" dirty="0"/>
          </a:p>
        </p:txBody>
      </p:sp>
      <p:sp>
        <p:nvSpPr>
          <p:cNvPr id="11" name="Flowchart: Process 10">
            <a:extLst>
              <a:ext uri="{FF2B5EF4-FFF2-40B4-BE49-F238E27FC236}">
                <a16:creationId xmlns:a16="http://schemas.microsoft.com/office/drawing/2014/main" id="{E994CE46-68EB-F22A-4200-4AC130476FB8}"/>
              </a:ext>
            </a:extLst>
          </p:cNvPr>
          <p:cNvSpPr/>
          <p:nvPr/>
        </p:nvSpPr>
        <p:spPr>
          <a:xfrm>
            <a:off x="1768868" y="2829909"/>
            <a:ext cx="1684961" cy="86426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en-NG" dirty="0"/>
          </a:p>
        </p:txBody>
      </p:sp>
      <p:sp>
        <p:nvSpPr>
          <p:cNvPr id="12" name="Flowchart: Process 11">
            <a:extLst>
              <a:ext uri="{FF2B5EF4-FFF2-40B4-BE49-F238E27FC236}">
                <a16:creationId xmlns:a16="http://schemas.microsoft.com/office/drawing/2014/main" id="{0E3F0BD8-A9A8-83EC-8473-2DF2DDEEA925}"/>
              </a:ext>
            </a:extLst>
          </p:cNvPr>
          <p:cNvSpPr/>
          <p:nvPr/>
        </p:nvSpPr>
        <p:spPr>
          <a:xfrm>
            <a:off x="3804863" y="2829909"/>
            <a:ext cx="1832223" cy="86426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NG" dirty="0"/>
          </a:p>
        </p:txBody>
      </p:sp>
      <p:sp>
        <p:nvSpPr>
          <p:cNvPr id="13" name="Flowchart: Process 12">
            <a:extLst>
              <a:ext uri="{FF2B5EF4-FFF2-40B4-BE49-F238E27FC236}">
                <a16:creationId xmlns:a16="http://schemas.microsoft.com/office/drawing/2014/main" id="{69C85025-A294-0AAC-FB72-D48E0F55296E}"/>
              </a:ext>
            </a:extLst>
          </p:cNvPr>
          <p:cNvSpPr/>
          <p:nvPr/>
        </p:nvSpPr>
        <p:spPr>
          <a:xfrm>
            <a:off x="5832295" y="2829909"/>
            <a:ext cx="1684961" cy="86426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NG" dirty="0"/>
          </a:p>
        </p:txBody>
      </p:sp>
      <p:sp>
        <p:nvSpPr>
          <p:cNvPr id="14" name="Flowchart: Process 13">
            <a:extLst>
              <a:ext uri="{FF2B5EF4-FFF2-40B4-BE49-F238E27FC236}">
                <a16:creationId xmlns:a16="http://schemas.microsoft.com/office/drawing/2014/main" id="{F4B1DA28-B198-7956-17C4-2375E78C6607}"/>
              </a:ext>
            </a:extLst>
          </p:cNvPr>
          <p:cNvSpPr/>
          <p:nvPr/>
        </p:nvSpPr>
        <p:spPr>
          <a:xfrm>
            <a:off x="7712465" y="2829909"/>
            <a:ext cx="1684961" cy="8642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Training</a:t>
            </a:r>
            <a:endParaRPr lang="en-NG" dirty="0"/>
          </a:p>
        </p:txBody>
      </p:sp>
      <p:sp>
        <p:nvSpPr>
          <p:cNvPr id="18" name="Flowchart: Process 17">
            <a:extLst>
              <a:ext uri="{FF2B5EF4-FFF2-40B4-BE49-F238E27FC236}">
                <a16:creationId xmlns:a16="http://schemas.microsoft.com/office/drawing/2014/main" id="{F2730507-8EA6-D02B-132B-79C470325E33}"/>
              </a:ext>
            </a:extLst>
          </p:cNvPr>
          <p:cNvSpPr/>
          <p:nvPr/>
        </p:nvSpPr>
        <p:spPr>
          <a:xfrm>
            <a:off x="3804862" y="3986373"/>
            <a:ext cx="1832223" cy="145893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t>Feature Scaling</a:t>
            </a:r>
          </a:p>
          <a:p>
            <a:pPr marL="285750" indent="-285750">
              <a:buFont typeface="Arial" panose="020B0604020202020204" pitchFamily="34" charset="0"/>
              <a:buChar char="•"/>
            </a:pPr>
            <a:r>
              <a:rPr lang="en-US" sz="1100" dirty="0"/>
              <a:t>Feature Encoding</a:t>
            </a:r>
          </a:p>
          <a:p>
            <a:pPr marL="285750" indent="-285750">
              <a:buFont typeface="Arial" panose="020B0604020202020204" pitchFamily="34" charset="0"/>
              <a:buChar char="•"/>
            </a:pPr>
            <a:r>
              <a:rPr lang="en-US" sz="1100" dirty="0"/>
              <a:t>Feature Extraction</a:t>
            </a:r>
          </a:p>
          <a:p>
            <a:pPr marL="285750" indent="-285750">
              <a:buFont typeface="Arial" panose="020B0604020202020204" pitchFamily="34" charset="0"/>
              <a:buChar char="•"/>
            </a:pPr>
            <a:r>
              <a:rPr lang="en-US" sz="1100" dirty="0"/>
              <a:t>Feature Engineering</a:t>
            </a:r>
          </a:p>
          <a:p>
            <a:pPr marL="285750" indent="-285750">
              <a:buFont typeface="Arial" panose="020B0604020202020204" pitchFamily="34" charset="0"/>
              <a:buChar char="•"/>
            </a:pPr>
            <a:r>
              <a:rPr lang="en-US" sz="1100" dirty="0"/>
              <a:t>Feature Selection</a:t>
            </a:r>
            <a:endParaRPr lang="en-NG" sz="1100" dirty="0"/>
          </a:p>
        </p:txBody>
      </p:sp>
      <p:sp>
        <p:nvSpPr>
          <p:cNvPr id="19" name="Flowchart: Connector 18">
            <a:extLst>
              <a:ext uri="{FF2B5EF4-FFF2-40B4-BE49-F238E27FC236}">
                <a16:creationId xmlns:a16="http://schemas.microsoft.com/office/drawing/2014/main" id="{2C5C55A6-020B-21D9-3326-CA5366122850}"/>
              </a:ext>
            </a:extLst>
          </p:cNvPr>
          <p:cNvSpPr/>
          <p:nvPr/>
        </p:nvSpPr>
        <p:spPr>
          <a:xfrm>
            <a:off x="4619944" y="3730133"/>
            <a:ext cx="202057" cy="2202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Flowchart: Connector 19">
            <a:extLst>
              <a:ext uri="{FF2B5EF4-FFF2-40B4-BE49-F238E27FC236}">
                <a16:creationId xmlns:a16="http://schemas.microsoft.com/office/drawing/2014/main" id="{4B313F37-0A09-AFB7-F5AD-9DC965EE02F2}"/>
              </a:ext>
            </a:extLst>
          </p:cNvPr>
          <p:cNvSpPr/>
          <p:nvPr/>
        </p:nvSpPr>
        <p:spPr>
          <a:xfrm>
            <a:off x="4619943" y="2573670"/>
            <a:ext cx="202057" cy="2202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Flowchart: Alternate Process 20">
            <a:extLst>
              <a:ext uri="{FF2B5EF4-FFF2-40B4-BE49-F238E27FC236}">
                <a16:creationId xmlns:a16="http://schemas.microsoft.com/office/drawing/2014/main" id="{6D686763-5BC0-5300-8F35-132812B8851B}"/>
              </a:ext>
            </a:extLst>
          </p:cNvPr>
          <p:cNvSpPr/>
          <p:nvPr/>
        </p:nvSpPr>
        <p:spPr>
          <a:xfrm>
            <a:off x="4095025" y="1987431"/>
            <a:ext cx="1253447" cy="56825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Data Cleaning</a:t>
            </a:r>
            <a:endParaRPr lang="en-NG" sz="1100" dirty="0"/>
          </a:p>
        </p:txBody>
      </p:sp>
      <p:sp>
        <p:nvSpPr>
          <p:cNvPr id="22" name="Flowchart: Connector 21">
            <a:extLst>
              <a:ext uri="{FF2B5EF4-FFF2-40B4-BE49-F238E27FC236}">
                <a16:creationId xmlns:a16="http://schemas.microsoft.com/office/drawing/2014/main" id="{C45B4173-39F7-3692-AF08-AAF96576891F}"/>
              </a:ext>
            </a:extLst>
          </p:cNvPr>
          <p:cNvSpPr/>
          <p:nvPr/>
        </p:nvSpPr>
        <p:spPr>
          <a:xfrm>
            <a:off x="6573746" y="3758387"/>
            <a:ext cx="202057" cy="22028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Left Bracket 24">
            <a:extLst>
              <a:ext uri="{FF2B5EF4-FFF2-40B4-BE49-F238E27FC236}">
                <a16:creationId xmlns:a16="http://schemas.microsoft.com/office/drawing/2014/main" id="{EAF20358-2F6A-A332-96E5-18F9A3F74A6B}"/>
              </a:ext>
            </a:extLst>
          </p:cNvPr>
          <p:cNvSpPr/>
          <p:nvPr/>
        </p:nvSpPr>
        <p:spPr>
          <a:xfrm>
            <a:off x="6096000" y="4119937"/>
            <a:ext cx="109591" cy="73973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G"/>
          </a:p>
        </p:txBody>
      </p:sp>
      <p:sp>
        <p:nvSpPr>
          <p:cNvPr id="26" name="TextBox 25">
            <a:extLst>
              <a:ext uri="{FF2B5EF4-FFF2-40B4-BE49-F238E27FC236}">
                <a16:creationId xmlns:a16="http://schemas.microsoft.com/office/drawing/2014/main" id="{A162F023-B243-5D78-E8F9-15768DB65A50}"/>
              </a:ext>
            </a:extLst>
          </p:cNvPr>
          <p:cNvSpPr txBox="1"/>
          <p:nvPr/>
        </p:nvSpPr>
        <p:spPr>
          <a:xfrm>
            <a:off x="6339155" y="3986373"/>
            <a:ext cx="1178101" cy="307777"/>
          </a:xfrm>
          <a:prstGeom prst="rect">
            <a:avLst/>
          </a:prstGeom>
          <a:noFill/>
        </p:spPr>
        <p:txBody>
          <a:bodyPr wrap="square" rtlCol="0">
            <a:spAutoFit/>
          </a:bodyPr>
          <a:lstStyle/>
          <a:p>
            <a:r>
              <a:rPr lang="en-US" sz="1400" dirty="0"/>
              <a:t>Training Set</a:t>
            </a:r>
            <a:endParaRPr lang="en-NG" sz="1400" dirty="0"/>
          </a:p>
        </p:txBody>
      </p:sp>
      <p:sp>
        <p:nvSpPr>
          <p:cNvPr id="29" name="TextBox 28">
            <a:extLst>
              <a:ext uri="{FF2B5EF4-FFF2-40B4-BE49-F238E27FC236}">
                <a16:creationId xmlns:a16="http://schemas.microsoft.com/office/drawing/2014/main" id="{E6939CDF-8A4D-CF3A-1BE3-093F90FE5204}"/>
              </a:ext>
            </a:extLst>
          </p:cNvPr>
          <p:cNvSpPr txBox="1"/>
          <p:nvPr/>
        </p:nvSpPr>
        <p:spPr>
          <a:xfrm>
            <a:off x="6339155" y="4647903"/>
            <a:ext cx="1178101" cy="307777"/>
          </a:xfrm>
          <a:prstGeom prst="rect">
            <a:avLst/>
          </a:prstGeom>
          <a:noFill/>
        </p:spPr>
        <p:txBody>
          <a:bodyPr wrap="square" rtlCol="0">
            <a:spAutoFit/>
          </a:bodyPr>
          <a:lstStyle/>
          <a:p>
            <a:r>
              <a:rPr lang="en-US" sz="1400" dirty="0"/>
              <a:t>Test Set</a:t>
            </a:r>
            <a:endParaRPr lang="en-NG" sz="1400" dirty="0"/>
          </a:p>
        </p:txBody>
      </p:sp>
    </p:spTree>
    <p:extLst>
      <p:ext uri="{BB962C8B-B14F-4D97-AF65-F5344CB8AC3E}">
        <p14:creationId xmlns:p14="http://schemas.microsoft.com/office/powerpoint/2010/main" val="5939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8" grpId="0" animBg="1"/>
      <p:bldP spid="19" grpId="0" animBg="1"/>
      <p:bldP spid="20" grpId="0" animBg="1"/>
      <p:bldP spid="21" grpId="0" animBg="1"/>
      <p:bldP spid="22" grpId="0" animBg="1"/>
      <p:bldP spid="25" grpId="0" animBg="1"/>
      <p:bldP spid="26"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4BB0-4EFC-5847-184B-6E2CE3BFCF12}"/>
              </a:ext>
            </a:extLst>
          </p:cNvPr>
          <p:cNvSpPr>
            <a:spLocks noGrp="1"/>
          </p:cNvSpPr>
          <p:nvPr>
            <p:ph type="title"/>
          </p:nvPr>
        </p:nvSpPr>
        <p:spPr>
          <a:xfrm>
            <a:off x="118834" y="109644"/>
            <a:ext cx="10966311" cy="1325563"/>
          </a:xfrm>
        </p:spPr>
        <p:txBody>
          <a:bodyPr/>
          <a:lstStyle/>
          <a:p>
            <a:r>
              <a:rPr lang="en-US" dirty="0"/>
              <a:t>			</a:t>
            </a:r>
            <a:r>
              <a:rPr lang="en-US" u="sng" dirty="0"/>
              <a:t>Observations</a:t>
            </a:r>
            <a:endParaRPr lang="en-NG" u="sng" dirty="0"/>
          </a:p>
        </p:txBody>
      </p:sp>
      <p:pic>
        <p:nvPicPr>
          <p:cNvPr id="5" name="Content Placeholder 4">
            <a:extLst>
              <a:ext uri="{FF2B5EF4-FFF2-40B4-BE49-F238E27FC236}">
                <a16:creationId xmlns:a16="http://schemas.microsoft.com/office/drawing/2014/main" id="{5543ECB3-1BE5-38A8-84AE-B38D5E63B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35" y="1435207"/>
            <a:ext cx="8117988" cy="5150528"/>
          </a:xfrm>
          <a:ln w="12700">
            <a:solidFill>
              <a:schemeClr val="tx1"/>
            </a:solidFill>
            <a:prstDash val="sysDot"/>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615446C6-BB52-F6EE-0D12-78BCC7F9F74C}"/>
              </a:ext>
            </a:extLst>
          </p:cNvPr>
          <p:cNvSpPr txBox="1"/>
          <p:nvPr/>
        </p:nvSpPr>
        <p:spPr>
          <a:xfrm>
            <a:off x="9660983" y="2836136"/>
            <a:ext cx="1963220" cy="677108"/>
          </a:xfrm>
          <a:prstGeom prst="rect">
            <a:avLst/>
          </a:prstGeom>
          <a:noFill/>
        </p:spPr>
        <p:txBody>
          <a:bodyPr wrap="square" rtlCol="0">
            <a:spAutoFit/>
          </a:bodyPr>
          <a:lstStyle/>
          <a:p>
            <a:r>
              <a:rPr lang="en-US" dirty="0"/>
              <a:t>Attrition Rate</a:t>
            </a:r>
          </a:p>
          <a:p>
            <a:pPr lvl="1"/>
            <a:r>
              <a:rPr lang="en-US" sz="2000" b="1" dirty="0">
                <a:solidFill>
                  <a:srgbClr val="FF0000"/>
                </a:solidFill>
              </a:rPr>
              <a:t>  27%</a:t>
            </a:r>
          </a:p>
        </p:txBody>
      </p:sp>
      <p:pic>
        <p:nvPicPr>
          <p:cNvPr id="8" name="Picture 7">
            <a:extLst>
              <a:ext uri="{FF2B5EF4-FFF2-40B4-BE49-F238E27FC236}">
                <a16:creationId xmlns:a16="http://schemas.microsoft.com/office/drawing/2014/main" id="{FBDA6429-5542-7EDA-897B-A81DFB069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338" y="2679841"/>
            <a:ext cx="838045" cy="838045"/>
          </a:xfrm>
          <a:prstGeom prst="rect">
            <a:avLst/>
          </a:prstGeom>
        </p:spPr>
      </p:pic>
      <p:pic>
        <p:nvPicPr>
          <p:cNvPr id="12" name="Picture 11">
            <a:extLst>
              <a:ext uri="{FF2B5EF4-FFF2-40B4-BE49-F238E27FC236}">
                <a16:creationId xmlns:a16="http://schemas.microsoft.com/office/drawing/2014/main" id="{F1A5BCD3-D8FC-1634-97A4-B024692E9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889" y="3680939"/>
            <a:ext cx="838046" cy="838045"/>
          </a:xfrm>
          <a:prstGeom prst="rect">
            <a:avLst/>
          </a:prstGeom>
        </p:spPr>
      </p:pic>
      <p:sp>
        <p:nvSpPr>
          <p:cNvPr id="13" name="TextBox 12">
            <a:extLst>
              <a:ext uri="{FF2B5EF4-FFF2-40B4-BE49-F238E27FC236}">
                <a16:creationId xmlns:a16="http://schemas.microsoft.com/office/drawing/2014/main" id="{A4D14013-F4EC-519D-3B04-22936682BD2A}"/>
              </a:ext>
            </a:extLst>
          </p:cNvPr>
          <p:cNvSpPr txBox="1"/>
          <p:nvPr/>
        </p:nvSpPr>
        <p:spPr>
          <a:xfrm>
            <a:off x="9660984" y="3698697"/>
            <a:ext cx="1963220" cy="677108"/>
          </a:xfrm>
          <a:prstGeom prst="rect">
            <a:avLst/>
          </a:prstGeom>
          <a:noFill/>
        </p:spPr>
        <p:txBody>
          <a:bodyPr wrap="square" rtlCol="0">
            <a:spAutoFit/>
          </a:bodyPr>
          <a:lstStyle/>
          <a:p>
            <a:r>
              <a:rPr lang="en-US" dirty="0"/>
              <a:t>Retention Rate</a:t>
            </a:r>
          </a:p>
          <a:p>
            <a:r>
              <a:rPr lang="en-US" sz="2000" b="1" dirty="0">
                <a:solidFill>
                  <a:schemeClr val="accent6"/>
                </a:solidFill>
              </a:rPr>
              <a:t>        </a:t>
            </a:r>
            <a:r>
              <a:rPr lang="en-US" sz="2000" b="1" dirty="0">
                <a:solidFill>
                  <a:srgbClr val="00B050"/>
                </a:solidFill>
              </a:rPr>
              <a:t>73%</a:t>
            </a:r>
            <a:endParaRPr lang="en-NG" sz="2000" b="1" dirty="0">
              <a:solidFill>
                <a:srgbClr val="00B050"/>
              </a:solidFill>
            </a:endParaRPr>
          </a:p>
        </p:txBody>
      </p:sp>
      <p:sp>
        <p:nvSpPr>
          <p:cNvPr id="14" name="Rectangle 13">
            <a:extLst>
              <a:ext uri="{FF2B5EF4-FFF2-40B4-BE49-F238E27FC236}">
                <a16:creationId xmlns:a16="http://schemas.microsoft.com/office/drawing/2014/main" id="{51DDF27D-4982-12DF-E130-69F07A3248F7}"/>
              </a:ext>
            </a:extLst>
          </p:cNvPr>
          <p:cNvSpPr/>
          <p:nvPr/>
        </p:nvSpPr>
        <p:spPr>
          <a:xfrm>
            <a:off x="8650840" y="2630183"/>
            <a:ext cx="2876764" cy="197263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6" name="Straight Connector 15">
            <a:extLst>
              <a:ext uri="{FF2B5EF4-FFF2-40B4-BE49-F238E27FC236}">
                <a16:creationId xmlns:a16="http://schemas.microsoft.com/office/drawing/2014/main" id="{7695B864-C3E2-E837-E99D-AC638C5A6FC3}"/>
              </a:ext>
            </a:extLst>
          </p:cNvPr>
          <p:cNvCxnSpPr>
            <a:cxnSpLocks/>
            <a:stCxn id="14" idx="1"/>
            <a:endCxn id="14" idx="3"/>
          </p:cNvCxnSpPr>
          <p:nvPr/>
        </p:nvCxnSpPr>
        <p:spPr>
          <a:xfrm>
            <a:off x="8650840" y="3616503"/>
            <a:ext cx="2876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57A2D6-C89C-868D-AE7A-1C2DD64ACD52}"/>
              </a:ext>
            </a:extLst>
          </p:cNvPr>
          <p:cNvCxnSpPr>
            <a:cxnSpLocks/>
          </p:cNvCxnSpPr>
          <p:nvPr/>
        </p:nvCxnSpPr>
        <p:spPr>
          <a:xfrm>
            <a:off x="9574934" y="2630183"/>
            <a:ext cx="0" cy="19726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67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9375-A07D-E4A4-9E32-9AF62FA9B670}"/>
              </a:ext>
            </a:extLst>
          </p:cNvPr>
          <p:cNvSpPr>
            <a:spLocks noGrp="1"/>
          </p:cNvSpPr>
          <p:nvPr>
            <p:ph type="title"/>
          </p:nvPr>
        </p:nvSpPr>
        <p:spPr>
          <a:xfrm>
            <a:off x="838200" y="92467"/>
            <a:ext cx="7925656" cy="1156432"/>
          </a:xfrm>
        </p:spPr>
        <p:txBody>
          <a:bodyPr/>
          <a:lstStyle/>
          <a:p>
            <a:pPr algn="ctr"/>
            <a:r>
              <a:rPr lang="en-US" u="sng" dirty="0"/>
              <a:t>Observations Cont.</a:t>
            </a:r>
            <a:endParaRPr lang="en-NG" u="sng" dirty="0"/>
          </a:p>
        </p:txBody>
      </p:sp>
      <p:pic>
        <p:nvPicPr>
          <p:cNvPr id="5" name="Content Placeholder 4">
            <a:extLst>
              <a:ext uri="{FF2B5EF4-FFF2-40B4-BE49-F238E27FC236}">
                <a16:creationId xmlns:a16="http://schemas.microsoft.com/office/drawing/2014/main" id="{7049CCB2-4999-7BF3-C449-6BC3E925B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782" y="1558093"/>
            <a:ext cx="8316074" cy="4934782"/>
          </a:xfr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D13E30F6-CF19-E0B5-E667-77D8EEDCD99A}"/>
              </a:ext>
            </a:extLst>
          </p:cNvPr>
          <p:cNvSpPr txBox="1"/>
          <p:nvPr/>
        </p:nvSpPr>
        <p:spPr>
          <a:xfrm>
            <a:off x="8917969" y="1558093"/>
            <a:ext cx="3102795" cy="4801314"/>
          </a:xfrm>
          <a:prstGeom prst="rect">
            <a:avLst/>
          </a:prstGeom>
          <a:noFill/>
        </p:spPr>
        <p:txBody>
          <a:bodyPr wrap="square" rtlCol="0">
            <a:spAutoFit/>
          </a:bodyPr>
          <a:lstStyle/>
          <a:p>
            <a:pPr algn="l"/>
            <a:r>
              <a:rPr lang="en-US" b="1" i="0" dirty="0">
                <a:effectLst/>
                <a:latin typeface="-apple-system"/>
              </a:rPr>
              <a:t>	</a:t>
            </a:r>
            <a:r>
              <a:rPr lang="en-US" b="1" i="0" u="sng" dirty="0" err="1">
                <a:effectLst/>
                <a:latin typeface="-apple-system"/>
              </a:rPr>
              <a:t>TotalCharges</a:t>
            </a:r>
            <a:endParaRPr lang="en-US" b="1" i="0" u="sng" dirty="0">
              <a:effectLst/>
              <a:latin typeface="-apple-system"/>
            </a:endParaRPr>
          </a:p>
          <a:p>
            <a:pPr marL="285750" indent="-285750" algn="l">
              <a:buFont typeface="Arial" panose="020B0604020202020204" pitchFamily="34" charset="0"/>
              <a:buChar char="•"/>
            </a:pPr>
            <a:r>
              <a:rPr lang="en-US" b="0" i="0" dirty="0">
                <a:effectLst/>
                <a:latin typeface="-apple-system"/>
              </a:rPr>
              <a:t>Customers with a higher average </a:t>
            </a:r>
            <a:r>
              <a:rPr lang="en-US" b="0" i="0" dirty="0" err="1">
                <a:effectLst/>
                <a:latin typeface="-apple-system"/>
              </a:rPr>
              <a:t>TotalCharges</a:t>
            </a:r>
            <a:r>
              <a:rPr lang="en-US" b="0" i="0" dirty="0">
                <a:effectLst/>
                <a:latin typeface="-apple-system"/>
              </a:rPr>
              <a:t> churn </a:t>
            </a:r>
            <a:r>
              <a:rPr lang="en-US" b="0" i="0" dirty="0" err="1">
                <a:effectLst/>
                <a:latin typeface="-apple-system"/>
              </a:rPr>
              <a:t>signifcantly</a:t>
            </a:r>
            <a:r>
              <a:rPr lang="en-US" b="0" i="0" dirty="0">
                <a:effectLst/>
                <a:latin typeface="-apple-system"/>
              </a:rPr>
              <a:t> less likely.</a:t>
            </a:r>
          </a:p>
          <a:p>
            <a:pPr algn="l">
              <a:buFont typeface="Arial" panose="020B0604020202020204" pitchFamily="34" charset="0"/>
              <a:buChar char="•"/>
            </a:pPr>
            <a:endParaRPr lang="en-US" b="0" i="0" dirty="0">
              <a:effectLst/>
              <a:latin typeface="-apple-system"/>
            </a:endParaRPr>
          </a:p>
          <a:p>
            <a:pPr algn="l"/>
            <a:r>
              <a:rPr lang="en-US" b="1" i="0" dirty="0">
                <a:effectLst/>
                <a:latin typeface="-apple-system"/>
              </a:rPr>
              <a:t>	</a:t>
            </a:r>
            <a:r>
              <a:rPr lang="en-US" b="1" i="0" u="sng" dirty="0" err="1">
                <a:effectLst/>
                <a:latin typeface="-apple-system"/>
              </a:rPr>
              <a:t>MonthlyCharges</a:t>
            </a:r>
            <a:endParaRPr lang="en-US" b="1" i="0" u="sng" dirty="0">
              <a:effectLst/>
              <a:latin typeface="-apple-system"/>
            </a:endParaRPr>
          </a:p>
          <a:p>
            <a:pPr marL="285750" indent="-285750" algn="l">
              <a:buFont typeface="Arial" panose="020B0604020202020204" pitchFamily="34" charset="0"/>
              <a:buChar char="•"/>
            </a:pPr>
            <a:r>
              <a:rPr lang="en-US" b="0" i="0" dirty="0">
                <a:effectLst/>
                <a:latin typeface="-apple-system"/>
              </a:rPr>
              <a:t>Here, customers with more charges churn more than.</a:t>
            </a:r>
          </a:p>
          <a:p>
            <a:pPr algn="l">
              <a:buFont typeface="Arial" panose="020B0604020202020204" pitchFamily="34" charset="0"/>
              <a:buChar char="•"/>
            </a:pPr>
            <a:endParaRPr lang="en-US" b="0" i="0" dirty="0">
              <a:effectLst/>
              <a:latin typeface="-apple-system"/>
            </a:endParaRPr>
          </a:p>
          <a:p>
            <a:pPr marL="285750" indent="-285750" algn="l">
              <a:buFont typeface="Arial" panose="020B0604020202020204" pitchFamily="34" charset="0"/>
              <a:buChar char="•"/>
            </a:pPr>
            <a:r>
              <a:rPr lang="en-US" b="0" i="0" dirty="0">
                <a:effectLst/>
                <a:latin typeface="-apple-system"/>
              </a:rPr>
              <a:t>The reason would be because month-to-month contracts have the highest churn rate amongst contract types, therefore their </a:t>
            </a:r>
            <a:r>
              <a:rPr lang="en-US" dirty="0" err="1">
                <a:latin typeface="-apple-system"/>
              </a:rPr>
              <a:t>M</a:t>
            </a:r>
            <a:r>
              <a:rPr lang="en-US" b="0" i="0" dirty="0" err="1">
                <a:effectLst/>
                <a:latin typeface="-apple-system"/>
              </a:rPr>
              <a:t>onthlyCharges</a:t>
            </a:r>
            <a:r>
              <a:rPr lang="en-US" b="0" i="0" dirty="0">
                <a:effectLst/>
                <a:latin typeface="-apple-system"/>
              </a:rPr>
              <a:t> would be more than</a:t>
            </a:r>
          </a:p>
          <a:p>
            <a:endParaRPr lang="en-NG" dirty="0"/>
          </a:p>
        </p:txBody>
      </p:sp>
    </p:spTree>
    <p:extLst>
      <p:ext uri="{BB962C8B-B14F-4D97-AF65-F5344CB8AC3E}">
        <p14:creationId xmlns:p14="http://schemas.microsoft.com/office/powerpoint/2010/main" val="135436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6B28-C76C-B13D-19F3-4A291885FC2D}"/>
              </a:ext>
            </a:extLst>
          </p:cNvPr>
          <p:cNvSpPr>
            <a:spLocks noGrp="1"/>
          </p:cNvSpPr>
          <p:nvPr>
            <p:ph type="title"/>
          </p:nvPr>
        </p:nvSpPr>
        <p:spPr>
          <a:xfrm>
            <a:off x="226031" y="24779"/>
            <a:ext cx="10161142" cy="795854"/>
          </a:xfrm>
        </p:spPr>
        <p:txBody>
          <a:bodyPr/>
          <a:lstStyle/>
          <a:p>
            <a:r>
              <a:rPr lang="en-US" sz="4000" u="sng" dirty="0"/>
              <a:t>Observations Cont. (Payment Method)</a:t>
            </a:r>
            <a:endParaRPr lang="en-NG" sz="4000" u="sng" dirty="0"/>
          </a:p>
        </p:txBody>
      </p:sp>
      <p:pic>
        <p:nvPicPr>
          <p:cNvPr id="9" name="Picture 8">
            <a:extLst>
              <a:ext uri="{FF2B5EF4-FFF2-40B4-BE49-F238E27FC236}">
                <a16:creationId xmlns:a16="http://schemas.microsoft.com/office/drawing/2014/main" id="{EC958268-4CA1-B646-5087-7E34135B6C1C}"/>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100" y="1306001"/>
            <a:ext cx="6280869" cy="5053702"/>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a:extLst>
              <a:ext uri="{FF2B5EF4-FFF2-40B4-BE49-F238E27FC236}">
                <a16:creationId xmlns:a16="http://schemas.microsoft.com/office/drawing/2014/main" id="{2897E9D4-8BBC-7865-141F-0FC5BE8D47B4}"/>
              </a:ext>
            </a:extLst>
          </p:cNvPr>
          <p:cNvSpPr txBox="1"/>
          <p:nvPr/>
        </p:nvSpPr>
        <p:spPr>
          <a:xfrm>
            <a:off x="390417" y="987501"/>
            <a:ext cx="4602823" cy="5450851"/>
          </a:xfrm>
          <a:prstGeom prst="rect">
            <a:avLst/>
          </a:prstGeom>
          <a:noFill/>
        </p:spPr>
        <p:txBody>
          <a:bodyPr wrap="square" rtlCol="0">
            <a:spAutoFit/>
          </a:bodyPr>
          <a:lstStyle/>
          <a:p>
            <a:pPr algn="l">
              <a:lnSpc>
                <a:spcPct val="150000"/>
              </a:lnSpc>
            </a:pPr>
            <a:r>
              <a:rPr lang="en-US" b="1" i="0" dirty="0">
                <a:effectLst/>
                <a:latin typeface="-apple-system"/>
              </a:rPr>
              <a:t>Payment Method</a:t>
            </a:r>
          </a:p>
          <a:p>
            <a:pPr marL="285750" indent="-285750" algn="l">
              <a:lnSpc>
                <a:spcPct val="150000"/>
              </a:lnSpc>
              <a:buFont typeface="Arial" panose="020B0604020202020204" pitchFamily="34" charset="0"/>
              <a:buChar char="•"/>
            </a:pPr>
            <a:r>
              <a:rPr lang="en-US" b="0" i="0" dirty="0">
                <a:effectLst/>
                <a:latin typeface="-apple-system"/>
              </a:rPr>
              <a:t>About a 45% churn rate for Electronic Check customers</a:t>
            </a:r>
          </a:p>
          <a:p>
            <a:pPr marL="285750" indent="-285750" algn="l">
              <a:lnSpc>
                <a:spcPct val="150000"/>
              </a:lnSpc>
              <a:buFont typeface="Arial" panose="020B0604020202020204" pitchFamily="34" charset="0"/>
              <a:buChar char="•"/>
            </a:pPr>
            <a:r>
              <a:rPr lang="en-US" b="0" i="0" dirty="0">
                <a:effectLst/>
                <a:latin typeface="-apple-system"/>
              </a:rPr>
              <a:t>This is more than double the rate compared to the others</a:t>
            </a:r>
          </a:p>
          <a:p>
            <a:pPr marL="285750" indent="-285750" algn="l">
              <a:lnSpc>
                <a:spcPct val="150000"/>
              </a:lnSpc>
              <a:buFont typeface="Arial" panose="020B0604020202020204" pitchFamily="34" charset="0"/>
              <a:buChar char="•"/>
            </a:pPr>
            <a:r>
              <a:rPr lang="en-US" b="0" i="0" dirty="0">
                <a:effectLst/>
                <a:latin typeface="-apple-system"/>
              </a:rPr>
              <a:t>Mailed Check-19%, Bank Transfer-17% and Credit-Card-15%</a:t>
            </a:r>
          </a:p>
          <a:p>
            <a:pPr marL="285750" indent="-285750" algn="l">
              <a:lnSpc>
                <a:spcPct val="150000"/>
              </a:lnSpc>
              <a:buFont typeface="Arial" panose="020B0604020202020204" pitchFamily="34" charset="0"/>
              <a:buChar char="•"/>
            </a:pPr>
            <a:r>
              <a:rPr lang="en-US" b="0" i="0" dirty="0">
                <a:effectLst/>
                <a:latin typeface="-apple-system"/>
              </a:rPr>
              <a:t>The transactions with the automatic payments have the lowest rates</a:t>
            </a:r>
          </a:p>
          <a:p>
            <a:pPr marL="285750" indent="-285750" algn="l">
              <a:lnSpc>
                <a:spcPct val="150000"/>
              </a:lnSpc>
              <a:buFont typeface="Arial" panose="020B0604020202020204" pitchFamily="34" charset="0"/>
              <a:buChar char="•"/>
            </a:pPr>
            <a:r>
              <a:rPr lang="en-US" b="0" i="0" dirty="0">
                <a:effectLst/>
                <a:latin typeface="-apple-system"/>
              </a:rPr>
              <a:t>Electronic Check having the highest rates could suggest the numerous steps in sending e-checks are tiring for the customers.</a:t>
            </a:r>
          </a:p>
        </p:txBody>
      </p:sp>
    </p:spTree>
    <p:extLst>
      <p:ext uri="{BB962C8B-B14F-4D97-AF65-F5344CB8AC3E}">
        <p14:creationId xmlns:p14="http://schemas.microsoft.com/office/powerpoint/2010/main" val="397711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6B28-C76C-B13D-19F3-4A291885FC2D}"/>
              </a:ext>
            </a:extLst>
          </p:cNvPr>
          <p:cNvSpPr>
            <a:spLocks noGrp="1"/>
          </p:cNvSpPr>
          <p:nvPr>
            <p:ph type="title"/>
          </p:nvPr>
        </p:nvSpPr>
        <p:spPr>
          <a:xfrm>
            <a:off x="226031" y="24779"/>
            <a:ext cx="10161142" cy="795854"/>
          </a:xfrm>
        </p:spPr>
        <p:txBody>
          <a:bodyPr/>
          <a:lstStyle/>
          <a:p>
            <a:r>
              <a:rPr lang="en-US" sz="4000" u="sng" dirty="0"/>
              <a:t>Observations Cont. (Contract Type)</a:t>
            </a:r>
            <a:endParaRPr lang="en-NG" sz="4000" u="sng" dirty="0"/>
          </a:p>
        </p:txBody>
      </p:sp>
      <p:sp>
        <p:nvSpPr>
          <p:cNvPr id="6" name="TextBox 5">
            <a:extLst>
              <a:ext uri="{FF2B5EF4-FFF2-40B4-BE49-F238E27FC236}">
                <a16:creationId xmlns:a16="http://schemas.microsoft.com/office/drawing/2014/main" id="{2897E9D4-8BBC-7865-141F-0FC5BE8D47B4}"/>
              </a:ext>
            </a:extLst>
          </p:cNvPr>
          <p:cNvSpPr txBox="1"/>
          <p:nvPr/>
        </p:nvSpPr>
        <p:spPr>
          <a:xfrm>
            <a:off x="242792" y="1128789"/>
            <a:ext cx="4602823" cy="3650358"/>
          </a:xfrm>
          <a:prstGeom prst="rect">
            <a:avLst/>
          </a:prstGeom>
          <a:noFill/>
        </p:spPr>
        <p:txBody>
          <a:bodyPr wrap="square" rtlCol="0">
            <a:spAutoFit/>
          </a:bodyPr>
          <a:lstStyle/>
          <a:p>
            <a:pPr algn="l"/>
            <a:r>
              <a:rPr lang="en-US" b="1" i="0" dirty="0">
                <a:effectLst/>
                <a:latin typeface="-apple-system"/>
              </a:rPr>
              <a:t>Contract</a:t>
            </a:r>
          </a:p>
          <a:p>
            <a:pPr marL="285750" indent="-285750" algn="l">
              <a:lnSpc>
                <a:spcPct val="150000"/>
              </a:lnSpc>
              <a:buFont typeface="Arial" panose="020B0604020202020204" pitchFamily="34" charset="0"/>
              <a:buChar char="•"/>
            </a:pPr>
            <a:r>
              <a:rPr lang="en-US" b="0" i="0" dirty="0">
                <a:effectLst/>
                <a:latin typeface="-apple-system"/>
              </a:rPr>
              <a:t>Month-to-Month contracts have the highest rate of churn at 43%</a:t>
            </a:r>
          </a:p>
          <a:p>
            <a:pPr marL="285750" indent="-285750" algn="l">
              <a:lnSpc>
                <a:spcPct val="150000"/>
              </a:lnSpc>
              <a:buFont typeface="Arial" panose="020B0604020202020204" pitchFamily="34" charset="0"/>
              <a:buChar char="•"/>
            </a:pPr>
            <a:r>
              <a:rPr lang="en-US" b="0" i="0" dirty="0">
                <a:effectLst/>
                <a:latin typeface="-apple-system"/>
              </a:rPr>
              <a:t>One-year contracts had 10%</a:t>
            </a:r>
          </a:p>
          <a:p>
            <a:pPr marL="285750" indent="-285750" algn="l">
              <a:lnSpc>
                <a:spcPct val="150000"/>
              </a:lnSpc>
              <a:buFont typeface="Arial" panose="020B0604020202020204" pitchFamily="34" charset="0"/>
              <a:buChar char="•"/>
            </a:pPr>
            <a:r>
              <a:rPr lang="en-US" b="0" i="0" dirty="0">
                <a:effectLst/>
                <a:latin typeface="-apple-system"/>
              </a:rPr>
              <a:t>Whilst 2-year contracts had the lowest with under 5%</a:t>
            </a:r>
          </a:p>
          <a:p>
            <a:pPr marL="285750" indent="-285750" algn="l">
              <a:lnSpc>
                <a:spcPct val="150000"/>
              </a:lnSpc>
              <a:buFont typeface="Arial" panose="020B0604020202020204" pitchFamily="34" charset="0"/>
              <a:buChar char="•"/>
            </a:pPr>
            <a:r>
              <a:rPr lang="en-US" b="0" i="0" dirty="0">
                <a:effectLst/>
                <a:latin typeface="-apple-system"/>
              </a:rPr>
              <a:t>The longer your contract the more less likely to churn the customer is</a:t>
            </a:r>
          </a:p>
          <a:p>
            <a:pPr algn="l">
              <a:lnSpc>
                <a:spcPct val="150000"/>
              </a:lnSpc>
            </a:pPr>
            <a:endParaRPr lang="en-US" b="0" i="0" dirty="0">
              <a:effectLst/>
              <a:latin typeface="-apple-system"/>
            </a:endParaRPr>
          </a:p>
        </p:txBody>
      </p:sp>
      <p:pic>
        <p:nvPicPr>
          <p:cNvPr id="7" name="Picture 6">
            <a:extLst>
              <a:ext uri="{FF2B5EF4-FFF2-40B4-BE49-F238E27FC236}">
                <a16:creationId xmlns:a16="http://schemas.microsoft.com/office/drawing/2014/main" id="{10E391AE-2A41-E5C9-B07B-E25430CD17BC}"/>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749" y="1128789"/>
            <a:ext cx="6774459" cy="545085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797077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TotalTime>
  <Words>823</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Century Gothic</vt:lpstr>
      <vt:lpstr>Wingdings 3</vt:lpstr>
      <vt:lpstr>Ion</vt:lpstr>
      <vt:lpstr>CONNECTTEL CUSTOMER CHURN  PREDICTION</vt:lpstr>
      <vt:lpstr>Problem Statement</vt:lpstr>
      <vt:lpstr>     Project Objectives</vt:lpstr>
      <vt:lpstr>Importance of Churn Analysis</vt:lpstr>
      <vt:lpstr>Project Workflow/Overview</vt:lpstr>
      <vt:lpstr>   Observations</vt:lpstr>
      <vt:lpstr>Observations Cont.</vt:lpstr>
      <vt:lpstr>Observations Cont. (Payment Method)</vt:lpstr>
      <vt:lpstr>Observations Cont. (Contract Type)</vt:lpstr>
      <vt:lpstr>Observations Cont. (Tenure)</vt:lpstr>
      <vt:lpstr>Observations Cont. (Gender)</vt:lpstr>
      <vt:lpstr>Models Tested and Trained </vt:lpstr>
      <vt:lpstr>Model Evaluation</vt:lpstr>
      <vt:lpstr>Model Evaluation </vt:lpstr>
      <vt:lpstr>Model Evaluation (Confusion Matrix)</vt:lpstr>
      <vt:lpstr>Model Selection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CONNECTTEL CUSTOMER CHURN  PREDICTION</dc:title>
  <dc:creator>Kuro Doumu</dc:creator>
  <cp:lastModifiedBy>Kuro Doumu</cp:lastModifiedBy>
  <cp:revision>1</cp:revision>
  <dcterms:created xsi:type="dcterms:W3CDTF">2024-04-19T11:01:22Z</dcterms:created>
  <dcterms:modified xsi:type="dcterms:W3CDTF">2024-04-19T14:34:33Z</dcterms:modified>
</cp:coreProperties>
</file>