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C426E-E8FD-4543-85C4-0FDC0EF522EA}" type="doc">
      <dgm:prSet loTypeId="urn:microsoft.com/office/officeart/2005/8/layout/chevron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CE98A98-F70F-4CE3-A45E-692874413F26}">
      <dgm:prSet/>
      <dgm:spPr/>
      <dgm:t>
        <a:bodyPr/>
        <a:lstStyle/>
        <a:p>
          <a:r>
            <a:rPr kumimoji="1" lang="en-US" dirty="0"/>
            <a:t>IT</a:t>
          </a:r>
          <a:r>
            <a:rPr kumimoji="1" lang="ja-JP" dirty="0"/>
            <a:t>の世界</a:t>
          </a:r>
          <a:r>
            <a:rPr kumimoji="1" lang="ja-JP" altLang="en-US" dirty="0"/>
            <a:t>に</a:t>
          </a:r>
          <a:endParaRPr kumimoji="1" lang="en-US" altLang="ja-JP" dirty="0"/>
        </a:p>
        <a:p>
          <a:r>
            <a:rPr kumimoji="1" lang="ja-JP" altLang="en-US" dirty="0"/>
            <a:t>いるかた</a:t>
          </a:r>
          <a:endParaRPr lang="en-US" dirty="0"/>
        </a:p>
      </dgm:t>
    </dgm:pt>
    <dgm:pt modelId="{107218BA-63E6-4250-A48C-343E95FA2EA7}" type="parTrans" cxnId="{259F5F78-7529-4600-80D3-DFE69FB24A28}">
      <dgm:prSet/>
      <dgm:spPr/>
      <dgm:t>
        <a:bodyPr/>
        <a:lstStyle/>
        <a:p>
          <a:endParaRPr lang="en-US"/>
        </a:p>
      </dgm:t>
    </dgm:pt>
    <dgm:pt modelId="{96AFDB2D-1D09-43F3-BA14-27A5E545C063}" type="sibTrans" cxnId="{259F5F78-7529-4600-80D3-DFE69FB24A28}">
      <dgm:prSet/>
      <dgm:spPr/>
      <dgm:t>
        <a:bodyPr/>
        <a:lstStyle/>
        <a:p>
          <a:endParaRPr lang="en-US"/>
        </a:p>
      </dgm:t>
    </dgm:pt>
    <dgm:pt modelId="{E823DE1A-8E9A-448F-9517-8A01801AFDA9}">
      <dgm:prSet/>
      <dgm:spPr/>
      <dgm:t>
        <a:bodyPr/>
        <a:lstStyle/>
        <a:p>
          <a:r>
            <a:rPr kumimoji="1" lang="ja-JP"/>
            <a:t>ビックデータの処理に困っている人</a:t>
          </a:r>
          <a:endParaRPr lang="en-US"/>
        </a:p>
      </dgm:t>
    </dgm:pt>
    <dgm:pt modelId="{F80B5EC2-6505-4E27-9BDA-91CF90DB1415}" type="parTrans" cxnId="{BF4412F9-5545-4E8C-A609-B857DDC1917D}">
      <dgm:prSet/>
      <dgm:spPr/>
      <dgm:t>
        <a:bodyPr/>
        <a:lstStyle/>
        <a:p>
          <a:endParaRPr lang="en-US"/>
        </a:p>
      </dgm:t>
    </dgm:pt>
    <dgm:pt modelId="{9C5A56DE-E73C-4395-B134-A6F800DCFF14}" type="sibTrans" cxnId="{BF4412F9-5545-4E8C-A609-B857DDC1917D}">
      <dgm:prSet/>
      <dgm:spPr/>
      <dgm:t>
        <a:bodyPr/>
        <a:lstStyle/>
        <a:p>
          <a:endParaRPr lang="en-US"/>
        </a:p>
      </dgm:t>
    </dgm:pt>
    <dgm:pt modelId="{268CEF76-32C1-4F5D-84CA-A75C8B3DC4EF}" type="pres">
      <dgm:prSet presAssocID="{1FEC426E-E8FD-4543-85C4-0FDC0EF522EA}" presName="Name0" presStyleCnt="0">
        <dgm:presLayoutVars>
          <dgm:dir/>
          <dgm:animLvl val="lvl"/>
          <dgm:resizeHandles val="exact"/>
        </dgm:presLayoutVars>
      </dgm:prSet>
      <dgm:spPr/>
    </dgm:pt>
    <dgm:pt modelId="{AC30AB6D-2247-4F87-8365-90B915AE979E}" type="pres">
      <dgm:prSet presAssocID="{FCE98A98-F70F-4CE3-A45E-692874413F26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2545633-9AA4-465E-A157-BC0D9434A50F}" type="pres">
      <dgm:prSet presAssocID="{96AFDB2D-1D09-43F3-BA14-27A5E545C063}" presName="parTxOnlySpace" presStyleCnt="0"/>
      <dgm:spPr/>
    </dgm:pt>
    <dgm:pt modelId="{3460C1AC-84AC-410C-8720-F1B8211B294D}" type="pres">
      <dgm:prSet presAssocID="{E823DE1A-8E9A-448F-9517-8A01801AF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2266011-BC7D-43E1-A564-0CE5FF619CE9}" type="presOf" srcId="{E823DE1A-8E9A-448F-9517-8A01801AFDA9}" destId="{3460C1AC-84AC-410C-8720-F1B8211B294D}" srcOrd="0" destOrd="0" presId="urn:microsoft.com/office/officeart/2005/8/layout/chevron1"/>
    <dgm:cxn modelId="{224F5044-ECBE-4E64-ABD1-0E64DDD98905}" type="presOf" srcId="{1FEC426E-E8FD-4543-85C4-0FDC0EF522EA}" destId="{268CEF76-32C1-4F5D-84CA-A75C8B3DC4EF}" srcOrd="0" destOrd="0" presId="urn:microsoft.com/office/officeart/2005/8/layout/chevron1"/>
    <dgm:cxn modelId="{259F5F78-7529-4600-80D3-DFE69FB24A28}" srcId="{1FEC426E-E8FD-4543-85C4-0FDC0EF522EA}" destId="{FCE98A98-F70F-4CE3-A45E-692874413F26}" srcOrd="0" destOrd="0" parTransId="{107218BA-63E6-4250-A48C-343E95FA2EA7}" sibTransId="{96AFDB2D-1D09-43F3-BA14-27A5E545C063}"/>
    <dgm:cxn modelId="{7C606EBD-CB00-40F6-9620-6293A151D473}" type="presOf" srcId="{FCE98A98-F70F-4CE3-A45E-692874413F26}" destId="{AC30AB6D-2247-4F87-8365-90B915AE979E}" srcOrd="0" destOrd="0" presId="urn:microsoft.com/office/officeart/2005/8/layout/chevron1"/>
    <dgm:cxn modelId="{BF4412F9-5545-4E8C-A609-B857DDC1917D}" srcId="{1FEC426E-E8FD-4543-85C4-0FDC0EF522EA}" destId="{E823DE1A-8E9A-448F-9517-8A01801AFDA9}" srcOrd="1" destOrd="0" parTransId="{F80B5EC2-6505-4E27-9BDA-91CF90DB1415}" sibTransId="{9C5A56DE-E73C-4395-B134-A6F800DCFF14}"/>
    <dgm:cxn modelId="{3A0E05B0-8208-4B89-B751-C090C3DDE679}" type="presParOf" srcId="{268CEF76-32C1-4F5D-84CA-A75C8B3DC4EF}" destId="{AC30AB6D-2247-4F87-8365-90B915AE979E}" srcOrd="0" destOrd="0" presId="urn:microsoft.com/office/officeart/2005/8/layout/chevron1"/>
    <dgm:cxn modelId="{E995A23A-AE76-48C8-8E56-7E433E7E08DC}" type="presParOf" srcId="{268CEF76-32C1-4F5D-84CA-A75C8B3DC4EF}" destId="{D2545633-9AA4-465E-A157-BC0D9434A50F}" srcOrd="1" destOrd="0" presId="urn:microsoft.com/office/officeart/2005/8/layout/chevron1"/>
    <dgm:cxn modelId="{E5C1AD76-3530-430D-AE1D-B0D64D207838}" type="presParOf" srcId="{268CEF76-32C1-4F5D-84CA-A75C8B3DC4EF}" destId="{3460C1AC-84AC-410C-8720-F1B8211B294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0AB6D-2247-4F87-8365-90B915AE979E}">
      <dsp:nvSpPr>
        <dsp:cNvPr id="0" name=""/>
        <dsp:cNvSpPr/>
      </dsp:nvSpPr>
      <dsp:spPr>
        <a:xfrm>
          <a:off x="9576" y="557273"/>
          <a:ext cx="5724325" cy="228973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 dirty="0"/>
            <a:t>IT</a:t>
          </a:r>
          <a:r>
            <a:rPr kumimoji="1" lang="ja-JP" sz="3200" kern="1200" dirty="0"/>
            <a:t>の世界</a:t>
          </a:r>
          <a:r>
            <a:rPr kumimoji="1" lang="ja-JP" altLang="en-US" sz="3200" kern="1200" dirty="0"/>
            <a:t>に</a:t>
          </a:r>
          <a:endParaRPr kumimoji="1" lang="en-US" altLang="ja-JP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kern="1200" dirty="0"/>
            <a:t>いるかた</a:t>
          </a:r>
          <a:endParaRPr lang="en-US" sz="3200" kern="1200" dirty="0"/>
        </a:p>
      </dsp:txBody>
      <dsp:txXfrm>
        <a:off x="1154441" y="557273"/>
        <a:ext cx="3434595" cy="2289730"/>
      </dsp:txXfrm>
    </dsp:sp>
    <dsp:sp modelId="{3460C1AC-84AC-410C-8720-F1B8211B294D}">
      <dsp:nvSpPr>
        <dsp:cNvPr id="0" name=""/>
        <dsp:cNvSpPr/>
      </dsp:nvSpPr>
      <dsp:spPr>
        <a:xfrm>
          <a:off x="5161468" y="557273"/>
          <a:ext cx="5724325" cy="228973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/>
            <a:t>ビックデータの処理に困っている人</a:t>
          </a:r>
          <a:endParaRPr lang="en-US" sz="3200" kern="1200"/>
        </a:p>
      </dsp:txBody>
      <dsp:txXfrm>
        <a:off x="6306333" y="557273"/>
        <a:ext cx="3434595" cy="228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59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49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17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41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05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90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24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69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17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75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45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66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1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9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7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97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8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85230C-A895-4F19-85DC-FCDBD399C086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41A8-80FB-4A22-8B91-10581745F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76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5DF95-2D64-42FB-AE0A-62AA3645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46" y="1853683"/>
            <a:ext cx="6347637" cy="830997"/>
          </a:xfrm>
        </p:spPr>
        <p:txBody>
          <a:bodyPr/>
          <a:lstStyle/>
          <a:p>
            <a:pPr algn="ctr"/>
            <a:r>
              <a:rPr kumimoji="1" lang="ja-JP" altLang="en-US" sz="5400" dirty="0"/>
              <a:t>効果測定第</a:t>
            </a:r>
            <a:r>
              <a:rPr kumimoji="1" lang="en-US" altLang="ja-JP" sz="5400" dirty="0"/>
              <a:t>2</a:t>
            </a:r>
            <a:r>
              <a:rPr kumimoji="1" lang="ja-JP" altLang="en-US" sz="5400" dirty="0"/>
              <a:t>回発表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7D28BD-2861-4489-A514-43A503840AD7}"/>
              </a:ext>
            </a:extLst>
          </p:cNvPr>
          <p:cNvSpPr txBox="1"/>
          <p:nvPr/>
        </p:nvSpPr>
        <p:spPr>
          <a:xfrm>
            <a:off x="8745280" y="5661878"/>
            <a:ext cx="3365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黒崎　輝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6666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FA9036-DD6E-45F6-A4EC-B27D9B43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>
                <a:solidFill>
                  <a:srgbClr val="EBEBEB"/>
                </a:solidFill>
              </a:rPr>
              <a:t>WordCloud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テキスト ボックス 2">
            <a:extLst>
              <a:ext uri="{FF2B5EF4-FFF2-40B4-BE49-F238E27FC236}">
                <a16:creationId xmlns:a16="http://schemas.microsoft.com/office/drawing/2014/main" id="{A293E503-2D59-48BE-A004-7CF8FB160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32865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6818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25830-2021-4EBD-A5F4-F441FDF5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860475" cy="812556"/>
          </a:xfrm>
        </p:spPr>
        <p:txBody>
          <a:bodyPr/>
          <a:lstStyle/>
          <a:p>
            <a:r>
              <a:rPr kumimoji="1" lang="ja-JP" altLang="en-US" dirty="0"/>
              <a:t>この技術をどう活用するか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D0C92F-9F24-43A1-B961-D712BC87CA62}"/>
              </a:ext>
            </a:extLst>
          </p:cNvPr>
          <p:cNvSpPr txBox="1"/>
          <p:nvPr/>
        </p:nvSpPr>
        <p:spPr>
          <a:xfrm>
            <a:off x="154309" y="1650853"/>
            <a:ext cx="118833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例：</a:t>
            </a:r>
            <a:r>
              <a:rPr kumimoji="1" lang="en-US" altLang="ja-JP" sz="4400" dirty="0"/>
              <a:t>SNS</a:t>
            </a:r>
            <a:r>
              <a:rPr kumimoji="1" lang="ja-JP" altLang="en-US" sz="4400" dirty="0"/>
              <a:t>なので情報を集めたものはいいものの</a:t>
            </a:r>
            <a:endParaRPr kumimoji="1" lang="en-US" altLang="ja-JP" sz="4400" dirty="0"/>
          </a:p>
          <a:p>
            <a:r>
              <a:rPr kumimoji="1" lang="ja-JP" altLang="en-US" sz="4400" dirty="0"/>
              <a:t>膨大な量に困ってしまうとき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728E9A-8A5C-4F8B-B1FD-0D4C0C794BAB}"/>
              </a:ext>
            </a:extLst>
          </p:cNvPr>
          <p:cNvSpPr txBox="1"/>
          <p:nvPr/>
        </p:nvSpPr>
        <p:spPr>
          <a:xfrm>
            <a:off x="1903228" y="5411450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今まで見えていなかったものが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見えるようになる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7CC72D-4AF1-4ABF-99FB-F1C7138142C8}"/>
              </a:ext>
            </a:extLst>
          </p:cNvPr>
          <p:cNvSpPr txBox="1"/>
          <p:nvPr/>
        </p:nvSpPr>
        <p:spPr>
          <a:xfrm>
            <a:off x="1489610" y="4383998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市場のニーズをつかめるようになる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9F95206A-E71F-42CD-9CDF-D7D2E4BAED9C}"/>
              </a:ext>
            </a:extLst>
          </p:cNvPr>
          <p:cNvSpPr/>
          <p:nvPr/>
        </p:nvSpPr>
        <p:spPr>
          <a:xfrm>
            <a:off x="5493476" y="3097403"/>
            <a:ext cx="903768" cy="1041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532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6EA2C-A6B3-499F-8F8A-E91509D6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72" y="537779"/>
            <a:ext cx="8763703" cy="748761"/>
          </a:xfrm>
        </p:spPr>
        <p:txBody>
          <a:bodyPr/>
          <a:lstStyle/>
          <a:p>
            <a:r>
              <a:rPr kumimoji="1" lang="ja-JP" altLang="en-US" dirty="0"/>
              <a:t>難しかったところ、工夫したところ</a:t>
            </a:r>
          </a:p>
        </p:txBody>
      </p:sp>
      <p:pic>
        <p:nvPicPr>
          <p:cNvPr id="10" name="図 9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F274CC62-FDB2-46B0-962C-D4D980B4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60" y="3441938"/>
            <a:ext cx="7306299" cy="3271397"/>
          </a:xfrm>
          <a:prstGeom prst="rect">
            <a:avLst/>
          </a:prstGeom>
        </p:spPr>
      </p:pic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5DD19365-7E12-4A2F-B5A2-AC7DEBC34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2" y="1383027"/>
            <a:ext cx="742101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4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7891D-4459-4A90-B751-584B5676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364508" cy="711848"/>
          </a:xfrm>
        </p:spPr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pic>
        <p:nvPicPr>
          <p:cNvPr id="4" name="図 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B3DC335-C50E-4583-8B42-43CE1AEA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00" y="298712"/>
            <a:ext cx="6770643" cy="337897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E7CB7B-AA87-4BC4-A9BF-3AC75A7887AB}"/>
              </a:ext>
            </a:extLst>
          </p:cNvPr>
          <p:cNvSpPr txBox="1"/>
          <p:nvPr/>
        </p:nvSpPr>
        <p:spPr>
          <a:xfrm>
            <a:off x="2335932" y="160347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この結果からわかること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50373D-2827-4EE5-A8E7-2AA7E936E1AC}"/>
              </a:ext>
            </a:extLst>
          </p:cNvPr>
          <p:cNvSpPr txBox="1"/>
          <p:nvPr/>
        </p:nvSpPr>
        <p:spPr>
          <a:xfrm>
            <a:off x="925353" y="3899803"/>
            <a:ext cx="103412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このアンケート結果を見てみると施設が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充実していることが読み取れる</a:t>
            </a:r>
          </a:p>
        </p:txBody>
      </p:sp>
    </p:spTree>
    <p:extLst>
      <p:ext uri="{BB962C8B-B14F-4D97-AF65-F5344CB8AC3E}">
        <p14:creationId xmlns:p14="http://schemas.microsoft.com/office/powerpoint/2010/main" val="7118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3712F-B4DD-40E4-91F6-A070C3CF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29" y="697267"/>
            <a:ext cx="7424001" cy="844454"/>
          </a:xfrm>
        </p:spPr>
        <p:txBody>
          <a:bodyPr/>
          <a:lstStyle/>
          <a:p>
            <a:r>
              <a:rPr kumimoji="1" lang="ja-JP" altLang="en-US" dirty="0"/>
              <a:t>自分なりにやってみたところ</a:t>
            </a:r>
          </a:p>
        </p:txBody>
      </p:sp>
      <p:pic>
        <p:nvPicPr>
          <p:cNvPr id="14" name="図 13" descr="ホワイトボード が含まれている画像&#10;&#10;自動的に生成された説明">
            <a:extLst>
              <a:ext uri="{FF2B5EF4-FFF2-40B4-BE49-F238E27FC236}">
                <a16:creationId xmlns:a16="http://schemas.microsoft.com/office/drawing/2014/main" id="{B8BC37AF-FD12-4C4C-B9BE-D42C08BE0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9" y="1541721"/>
            <a:ext cx="6719777" cy="3391673"/>
          </a:xfrm>
          <a:prstGeom prst="rect">
            <a:avLst/>
          </a:prstGeom>
        </p:spPr>
      </p:pic>
      <p:pic>
        <p:nvPicPr>
          <p:cNvPr id="8" name="図 7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C3CDF936-DC10-4B33-884B-C1C95AC2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78" y="2344837"/>
            <a:ext cx="534427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99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イオン</vt:lpstr>
      <vt:lpstr>効果測定第2回発表</vt:lpstr>
      <vt:lpstr>WordCloud</vt:lpstr>
      <vt:lpstr>この技術をどう活用するか</vt:lpstr>
      <vt:lpstr>難しかったところ、工夫したところ</vt:lpstr>
      <vt:lpstr>実行結果</vt:lpstr>
      <vt:lpstr>自分なりにやってみたところ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効果測定第2回発表</dc:title>
  <dc:creator>黒崎　輝</dc:creator>
  <cp:lastModifiedBy>黒崎　輝</cp:lastModifiedBy>
  <cp:revision>2</cp:revision>
  <dcterms:created xsi:type="dcterms:W3CDTF">2022-02-10T01:46:22Z</dcterms:created>
  <dcterms:modified xsi:type="dcterms:W3CDTF">2022-02-10T02:23:32Z</dcterms:modified>
</cp:coreProperties>
</file>