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C8E3-C410-4039-8F3D-18DB4C61F33E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3FB2-3F31-446E-9BD0-935FD966B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29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C8E3-C410-4039-8F3D-18DB4C61F33E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3FB2-3F31-446E-9BD0-935FD966B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03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C8E3-C410-4039-8F3D-18DB4C61F33E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3FB2-3F31-446E-9BD0-935FD966B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58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68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52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C8E3-C410-4039-8F3D-18DB4C61F33E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3FB2-3F31-446E-9BD0-935FD966B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2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C8E3-C410-4039-8F3D-18DB4C61F33E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3FB2-3F31-446E-9BD0-935FD966B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2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C8E3-C410-4039-8F3D-18DB4C61F33E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3FB2-3F31-446E-9BD0-935FD966B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59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C8E3-C410-4039-8F3D-18DB4C61F33E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3FB2-3F31-446E-9BD0-935FD966B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73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C8E3-C410-4039-8F3D-18DB4C61F33E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3FB2-3F31-446E-9BD0-935FD966B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68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C8E3-C410-4039-8F3D-18DB4C61F33E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3FB2-3F31-446E-9BD0-935FD966B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83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C8E3-C410-4039-8F3D-18DB4C61F33E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3FB2-3F31-446E-9BD0-935FD966B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20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C8E3-C410-4039-8F3D-18DB4C61F33E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3FB2-3F31-446E-9BD0-935FD966B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46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5C8E3-C410-4039-8F3D-18DB4C61F33E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F3FB2-3F31-446E-9BD0-935FD966B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7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回帰と分類</a:t>
            </a:r>
            <a:r>
              <a:rPr lang="ja-JP" altLang="en-US" dirty="0"/>
              <a:t>のちがい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5597"/>
              </p:ext>
            </p:extLst>
          </p:nvPr>
        </p:nvGraphicFramePr>
        <p:xfrm>
          <a:off x="133507" y="621696"/>
          <a:ext cx="11924985" cy="62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10">
                  <a:extLst>
                    <a:ext uri="{9D8B030D-6E8A-4147-A177-3AD203B41FA5}">
                      <a16:colId xmlns:a16="http://schemas.microsoft.com/office/drawing/2014/main" val="185311710"/>
                    </a:ext>
                  </a:extLst>
                </a:gridCol>
                <a:gridCol w="5566126">
                  <a:extLst>
                    <a:ext uri="{9D8B030D-6E8A-4147-A177-3AD203B41FA5}">
                      <a16:colId xmlns:a16="http://schemas.microsoft.com/office/drawing/2014/main" val="2019569952"/>
                    </a:ext>
                  </a:extLst>
                </a:gridCol>
                <a:gridCol w="5970049">
                  <a:extLst>
                    <a:ext uri="{9D8B030D-6E8A-4147-A177-3AD203B41FA5}">
                      <a16:colId xmlns:a16="http://schemas.microsoft.com/office/drawing/2014/main" val="1509277245"/>
                    </a:ext>
                  </a:extLst>
                </a:gridCol>
              </a:tblGrid>
              <a:tr h="434956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回帰（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Regression</a:t>
                      </a:r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分類（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Classify</a:t>
                      </a:r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55057"/>
                  </a:ext>
                </a:extLst>
              </a:tr>
              <a:tr h="420672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値を予測するもの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グループ分け（カテゴライズ／カテゴリ分け）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70740"/>
                  </a:ext>
                </a:extLst>
              </a:tr>
              <a:tr h="420672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広告予算の増加に伴う、商品の売り上げ金額予測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メールがスパムかスパムではないかを判断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89704"/>
                  </a:ext>
                </a:extLst>
              </a:tr>
              <a:tr h="521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1" lang="en-US" altLang="ja-JP" sz="1800" baseline="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kumimoji="1" lang="ja-JP" altLang="en-US" sz="1800" baseline="0" dirty="0" smtClean="0">
                          <a:solidFill>
                            <a:schemeClr val="tx1"/>
                          </a:solidFill>
                        </a:rPr>
                        <a:t>１</a:t>
                      </a:r>
                      <a:r>
                        <a:rPr kumimoji="1" lang="en-US" altLang="ja-JP" sz="1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kumimoji="1" lang="ja-JP" altLang="en-US" sz="1800" baseline="0" dirty="0" smtClean="0">
                          <a:solidFill>
                            <a:schemeClr val="tx1"/>
                          </a:solidFill>
                        </a:rPr>
                        <a:t>それぞれの機械学習モデルが回帰か分類かを答えましょう</a:t>
                      </a:r>
                      <a:r>
                        <a:rPr kumimoji="1" lang="en-US" altLang="ja-JP" sz="1800" baseline="0" dirty="0" smtClean="0">
                          <a:solidFill>
                            <a:schemeClr val="tx1"/>
                          </a:solidFill>
                        </a:rPr>
                        <a:t>】</a:t>
                      </a: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519468"/>
                  </a:ext>
                </a:extLst>
              </a:tr>
              <a:tr h="521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1" lang="ja-JP" altLang="en-US" sz="1800" baseline="0" dirty="0" smtClean="0">
                          <a:solidFill>
                            <a:schemeClr val="tx1"/>
                          </a:solidFill>
                        </a:rPr>
                        <a:t>① 身長と胸囲から、足のサイズ（</a:t>
                      </a:r>
                      <a:r>
                        <a:rPr kumimoji="1" lang="en-US" altLang="ja-JP" sz="1800" baseline="0" dirty="0" smtClean="0">
                          <a:solidFill>
                            <a:schemeClr val="tx1"/>
                          </a:solidFill>
                        </a:rPr>
                        <a:t>cm</a:t>
                      </a:r>
                      <a:r>
                        <a:rPr kumimoji="1" lang="ja-JP" altLang="en-US" sz="1800" baseline="0" dirty="0" smtClean="0">
                          <a:solidFill>
                            <a:schemeClr val="tx1"/>
                          </a:solidFill>
                        </a:rPr>
                        <a:t>）を予測する</a:t>
                      </a:r>
                      <a:endParaRPr kumimoji="1" lang="en-US" altLang="ja-JP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665"/>
                  </a:ext>
                </a:extLst>
              </a:tr>
              <a:tr h="521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1" lang="ja-JP" altLang="en-US" sz="1800" baseline="0" dirty="0" smtClean="0">
                          <a:solidFill>
                            <a:schemeClr val="tx1"/>
                          </a:solidFill>
                        </a:rPr>
                        <a:t>② 尻尾の長さ、耳の大きさから、オスかメスかを判断する</a:t>
                      </a:r>
                      <a:endParaRPr kumimoji="1" lang="en-US" altLang="ja-JP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27930"/>
                  </a:ext>
                </a:extLst>
              </a:tr>
              <a:tr h="521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1" lang="ja-JP" altLang="en-US" sz="1800" baseline="0" dirty="0" smtClean="0">
                          <a:solidFill>
                            <a:schemeClr val="tx1"/>
                          </a:solidFill>
                        </a:rPr>
                        <a:t>③ 気温、気圧、降水量から、桜の開花日を予測する。</a:t>
                      </a:r>
                      <a:endParaRPr kumimoji="1" lang="en-US" altLang="ja-JP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95752"/>
                  </a:ext>
                </a:extLst>
              </a:tr>
              <a:tr h="521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ja-JP" dirty="0" smtClean="0"/>
                        <a:t>【</a:t>
                      </a:r>
                      <a:r>
                        <a:rPr lang="ja-JP" altLang="en-US" dirty="0" smtClean="0"/>
                        <a:t>２</a:t>
                      </a:r>
                      <a:r>
                        <a:rPr lang="en-US" altLang="ja-JP" dirty="0" smtClean="0"/>
                        <a:t>.</a:t>
                      </a:r>
                      <a:r>
                        <a:rPr lang="ja-JP" altLang="en-US" dirty="0" smtClean="0"/>
                        <a:t>以下の空欄に当てはまる語句を記載してください</a:t>
                      </a:r>
                      <a:r>
                        <a:rPr lang="en-US" altLang="ja-JP" dirty="0" smtClean="0"/>
                        <a:t>】</a:t>
                      </a:r>
                      <a:endParaRPr lang="ja-JP" altLang="en-US" dirty="0"/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34261"/>
                  </a:ext>
                </a:extLst>
              </a:tr>
              <a:tr h="521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ja-JP" altLang="en-US" dirty="0" smtClean="0"/>
                        <a:t>材質、重さ、翼の長さから紙飛行機の飛距離を予測する。</a:t>
                      </a:r>
                      <a:endParaRPr lang="ja-JP" altLang="en-US" dirty="0"/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22650"/>
                  </a:ext>
                </a:extLst>
              </a:tr>
              <a:tr h="521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ja-JP" altLang="en-US" dirty="0" smtClean="0"/>
                        <a:t>①このモデルの目的変数はどれか</a:t>
                      </a:r>
                      <a:endParaRPr lang="ja-JP" altLang="en-US" dirty="0"/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19126"/>
                  </a:ext>
                </a:extLst>
              </a:tr>
              <a:tr h="521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ja-JP" altLang="en-US" dirty="0" smtClean="0"/>
                        <a:t>②このモデルの説明変数はどれか</a:t>
                      </a:r>
                      <a:endParaRPr lang="ja-JP" altLang="en-US" dirty="0"/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289660"/>
                  </a:ext>
                </a:extLst>
              </a:tr>
              <a:tr h="521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6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4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35"/>
            <a:ext cx="6305550" cy="581977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563245" y="330405"/>
            <a:ext cx="5290705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以下</a:t>
            </a:r>
            <a:r>
              <a:rPr lang="ja-JP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の空欄に当てはまる内容を</a:t>
            </a:r>
            <a:r>
              <a:rPr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記載して</a:t>
            </a:r>
            <a:r>
              <a:rPr lang="ja-JP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ください。</a:t>
            </a:r>
            <a:endParaRPr lang="en-US" altLang="ja-JP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749935" y="872180"/>
            <a:ext cx="510401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左記の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「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都道府県別医療施設に従事する人口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万人当たりの医師数」の箱</a:t>
            </a:r>
            <a:r>
              <a:rPr lang="ja-JP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ひげ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図の、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年度のデータの最大値は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[  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   ]</a:t>
            </a:r>
            <a:r>
              <a:rPr lang="ja-JP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最小値は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[  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   ]</a:t>
            </a:r>
            <a:r>
              <a:rPr lang="ja-JP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中央値は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[  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   ]</a:t>
            </a:r>
            <a:r>
              <a:rPr lang="ja-JP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のマーク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で記載されている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245.0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平均値で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ある。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この箱</a:t>
            </a:r>
            <a:r>
              <a:rPr lang="ja-JP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ひげ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図より、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年度よりも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年度のほうが医師の数が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[  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④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   ]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していることがわかる。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年度データ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261.7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は、データの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[   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⑤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   ]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を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198.0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[  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⑥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   ]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を表している。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52821"/>
              </p:ext>
            </p:extLst>
          </p:nvPr>
        </p:nvGraphicFramePr>
        <p:xfrm>
          <a:off x="6903257" y="4780133"/>
          <a:ext cx="4451927" cy="1986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1927">
                  <a:extLst>
                    <a:ext uri="{9D8B030D-6E8A-4147-A177-3AD203B41FA5}">
                      <a16:colId xmlns:a16="http://schemas.microsoft.com/office/drawing/2014/main" val="103296510"/>
                    </a:ext>
                  </a:extLst>
                </a:gridCol>
              </a:tblGrid>
              <a:tr h="331071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①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351757"/>
                  </a:ext>
                </a:extLst>
              </a:tr>
              <a:tr h="331071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②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80898"/>
                  </a:ext>
                </a:extLst>
              </a:tr>
              <a:tr h="331071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③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0264"/>
                  </a:ext>
                </a:extLst>
              </a:tr>
              <a:tr h="331071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④  </a:t>
                      </a:r>
                      <a:r>
                        <a:rPr kumimoji="1" lang="en-US" altLang="ja-JP" sz="1050" dirty="0" smtClean="0"/>
                        <a:t>※</a:t>
                      </a:r>
                      <a:r>
                        <a:rPr kumimoji="1" lang="ja-JP" altLang="en-US" sz="1050" dirty="0" smtClean="0"/>
                        <a:t> 増加 </a:t>
                      </a:r>
                      <a:r>
                        <a:rPr kumimoji="1" lang="en-US" altLang="ja-JP" sz="1050" dirty="0" smtClean="0"/>
                        <a:t>or </a:t>
                      </a:r>
                      <a:r>
                        <a:rPr kumimoji="1" lang="ja-JP" altLang="en-US" sz="1050" dirty="0" smtClean="0"/>
                        <a:t>減少のどちらかで解答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4105"/>
                  </a:ext>
                </a:extLst>
              </a:tr>
              <a:tr h="331071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⑤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98937"/>
                  </a:ext>
                </a:extLst>
              </a:tr>
              <a:tr h="331071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⑥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12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6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rgbClr val="031223"/>
      </a:dk1>
      <a:lt1>
        <a:srgbClr val="FFFFFF"/>
      </a:lt1>
      <a:dk2>
        <a:srgbClr val="0071BC"/>
      </a:dk2>
      <a:lt2>
        <a:srgbClr val="E2F1FA"/>
      </a:lt2>
      <a:accent1>
        <a:srgbClr val="072F59"/>
      </a:accent1>
      <a:accent2>
        <a:srgbClr val="519EEF"/>
      </a:accent2>
      <a:accent3>
        <a:srgbClr val="D5B9FF"/>
      </a:accent3>
      <a:accent4>
        <a:srgbClr val="FF9696"/>
      </a:accent4>
      <a:accent5>
        <a:srgbClr val="EAEAEA"/>
      </a:accent5>
      <a:accent6>
        <a:srgbClr val="B9D8F8"/>
      </a:accent6>
      <a:hlink>
        <a:srgbClr val="03E2ED"/>
      </a:hlink>
      <a:folHlink>
        <a:srgbClr val="02959C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42572BD3545284CA8A8AAD5733B065C" ma:contentTypeVersion="2" ma:contentTypeDescription="新しいドキュメントを作成します。" ma:contentTypeScope="" ma:versionID="17fb527fc10a858a82326c4a47ced277">
  <xsd:schema xmlns:xsd="http://www.w3.org/2001/XMLSchema" xmlns:xs="http://www.w3.org/2001/XMLSchema" xmlns:p="http://schemas.microsoft.com/office/2006/metadata/properties" xmlns:ns2="3b564eba-d386-4700-952d-9e1c1bd70ae3" targetNamespace="http://schemas.microsoft.com/office/2006/metadata/properties" ma:root="true" ma:fieldsID="dabcc05a15cd5ff7e4f7ed079587a3bd" ns2:_="">
    <xsd:import namespace="3b564eba-d386-4700-952d-9e1c1bd70a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564eba-d386-4700-952d-9e1c1bd70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231666-CB35-4CC8-856F-B17538783C02}"/>
</file>

<file path=customXml/itemProps2.xml><?xml version="1.0" encoding="utf-8"?>
<ds:datastoreItem xmlns:ds="http://schemas.openxmlformats.org/officeDocument/2006/customXml" ds:itemID="{A9EA5622-6179-4B35-B572-EDC01BB03B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56D7E5-955E-4E69-8B3D-CC476B3444AC}">
  <ds:schemaRefs>
    <ds:schemaRef ds:uri="http://schemas.microsoft.com/office/2006/documentManagement/types"/>
    <ds:schemaRef ds:uri="http://purl.org/dc/terms/"/>
    <ds:schemaRef ds:uri="1a084613-b250-4be8-ae0c-386d9e62b50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04e9fbc2-4d5e-463a-a274-cee4d3b8c65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296</Words>
  <Application>Microsoft Office PowerPoint</Application>
  <PresentationFormat>ワイド画面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回帰と分類のちがい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有田 聖美</dc:creator>
  <cp:lastModifiedBy>聖美 有田</cp:lastModifiedBy>
  <cp:revision>9</cp:revision>
  <cp:lastPrinted>2022-01-13T23:47:09Z</cp:lastPrinted>
  <dcterms:created xsi:type="dcterms:W3CDTF">2022-01-12T23:51:50Z</dcterms:created>
  <dcterms:modified xsi:type="dcterms:W3CDTF">2022-01-13T23:47:19Z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0x010100642572BD3545284CA8A8AAD5733B065C</vt:lpwstr>
  </property>
</Properties>
</file>