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7" r:id="rId5"/>
    <p:sldId id="260" r:id="rId6"/>
    <p:sldId id="262" r:id="rId7"/>
    <p:sldId id="263" r:id="rId8"/>
    <p:sldId id="279" r:id="rId9"/>
    <p:sldId id="264" r:id="rId10"/>
    <p:sldId id="265" r:id="rId11"/>
    <p:sldId id="280" r:id="rId12"/>
    <p:sldId id="268" r:id="rId13"/>
    <p:sldId id="269" r:id="rId14"/>
    <p:sldId id="270" r:id="rId15"/>
    <p:sldId id="276" r:id="rId16"/>
    <p:sldId id="271" r:id="rId17"/>
    <p:sldId id="272" r:id="rId18"/>
    <p:sldId id="274" r:id="rId19"/>
    <p:sldId id="275" r:id="rId20"/>
    <p:sldId id="273" r:id="rId21"/>
    <p:sldId id="277" r:id="rId22"/>
    <p:sldId id="278" r:id="rId23"/>
    <p:sldId id="266" r:id="rId24"/>
    <p:sldId id="284" r:id="rId25"/>
    <p:sldId id="282"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E7637-5361-4C42-94AD-0B8D3A69399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4310153-63EF-473B-8296-1E95A786F52E}">
      <dgm:prSet/>
      <dgm:spPr/>
      <dgm:t>
        <a:bodyPr/>
        <a:lstStyle/>
        <a:p>
          <a:r>
            <a:rPr kumimoji="1" lang="ja-JP"/>
            <a:t>画像認識</a:t>
          </a:r>
          <a:endParaRPr lang="en-US"/>
        </a:p>
      </dgm:t>
    </dgm:pt>
    <dgm:pt modelId="{8E475CF3-6D57-4BE2-AD2A-D59DED14C74C}" type="parTrans" cxnId="{0DF79E79-B054-48C5-A86A-976D0E78B4CF}">
      <dgm:prSet/>
      <dgm:spPr/>
      <dgm:t>
        <a:bodyPr/>
        <a:lstStyle/>
        <a:p>
          <a:endParaRPr lang="en-US"/>
        </a:p>
      </dgm:t>
    </dgm:pt>
    <dgm:pt modelId="{6960E49C-F922-4401-ACEF-0EF4F6A5391D}" type="sibTrans" cxnId="{0DF79E79-B054-48C5-A86A-976D0E78B4CF}">
      <dgm:prSet/>
      <dgm:spPr/>
      <dgm:t>
        <a:bodyPr/>
        <a:lstStyle/>
        <a:p>
          <a:endParaRPr lang="en-US"/>
        </a:p>
      </dgm:t>
    </dgm:pt>
    <dgm:pt modelId="{0CB6DD60-7650-48F7-8180-886CFA561F19}">
      <dgm:prSet/>
      <dgm:spPr/>
      <dgm:t>
        <a:bodyPr/>
        <a:lstStyle/>
        <a:p>
          <a:r>
            <a:rPr kumimoji="1" lang="ja-JP"/>
            <a:t>音声認識</a:t>
          </a:r>
          <a:endParaRPr lang="en-US"/>
        </a:p>
      </dgm:t>
    </dgm:pt>
    <dgm:pt modelId="{5BDD028B-6060-4559-9563-84B8A1310518}" type="parTrans" cxnId="{B52AB5BC-C4EC-4D48-8863-9B56A0E92F66}">
      <dgm:prSet/>
      <dgm:spPr/>
      <dgm:t>
        <a:bodyPr/>
        <a:lstStyle/>
        <a:p>
          <a:endParaRPr lang="en-US"/>
        </a:p>
      </dgm:t>
    </dgm:pt>
    <dgm:pt modelId="{031DE855-77C5-42CA-891D-4D8EC256EA88}" type="sibTrans" cxnId="{B52AB5BC-C4EC-4D48-8863-9B56A0E92F66}">
      <dgm:prSet/>
      <dgm:spPr/>
      <dgm:t>
        <a:bodyPr/>
        <a:lstStyle/>
        <a:p>
          <a:endParaRPr lang="en-US"/>
        </a:p>
      </dgm:t>
    </dgm:pt>
    <dgm:pt modelId="{88F22E8F-6A5E-4642-85C8-F0C1A56CEAB9}">
      <dgm:prSet/>
      <dgm:spPr/>
      <dgm:t>
        <a:bodyPr/>
        <a:lstStyle/>
        <a:p>
          <a:r>
            <a:rPr kumimoji="1" lang="ja-JP"/>
            <a:t>自然言語処理</a:t>
          </a:r>
          <a:endParaRPr lang="en-US"/>
        </a:p>
      </dgm:t>
    </dgm:pt>
    <dgm:pt modelId="{3234D94A-0CA4-4606-A5F3-0CB9D6FB3119}" type="parTrans" cxnId="{880FA8A2-B472-4551-A2E1-C9D0BD3F99A0}">
      <dgm:prSet/>
      <dgm:spPr/>
      <dgm:t>
        <a:bodyPr/>
        <a:lstStyle/>
        <a:p>
          <a:endParaRPr lang="en-US"/>
        </a:p>
      </dgm:t>
    </dgm:pt>
    <dgm:pt modelId="{CC38C578-5EF8-4DF5-BCCE-8F142E8D6FA9}" type="sibTrans" cxnId="{880FA8A2-B472-4551-A2E1-C9D0BD3F99A0}">
      <dgm:prSet/>
      <dgm:spPr/>
      <dgm:t>
        <a:bodyPr/>
        <a:lstStyle/>
        <a:p>
          <a:endParaRPr lang="en-US"/>
        </a:p>
      </dgm:t>
    </dgm:pt>
    <dgm:pt modelId="{89DF24CF-BB3F-42F7-8806-DD78462745F5}">
      <dgm:prSet/>
      <dgm:spPr/>
      <dgm:t>
        <a:bodyPr/>
        <a:lstStyle/>
        <a:p>
          <a:r>
            <a:rPr kumimoji="1" lang="ja-JP"/>
            <a:t>ロボットによる異常検知</a:t>
          </a:r>
          <a:endParaRPr lang="en-US"/>
        </a:p>
      </dgm:t>
    </dgm:pt>
    <dgm:pt modelId="{076EF5C9-F896-4F83-858C-815AA10BE326}" type="parTrans" cxnId="{5C0C5535-4DCF-4C60-8FA3-0A5A8D899829}">
      <dgm:prSet/>
      <dgm:spPr/>
      <dgm:t>
        <a:bodyPr/>
        <a:lstStyle/>
        <a:p>
          <a:endParaRPr lang="en-US"/>
        </a:p>
      </dgm:t>
    </dgm:pt>
    <dgm:pt modelId="{C0F3CF88-A08D-4A23-A9D9-31DB5B836034}" type="sibTrans" cxnId="{5C0C5535-4DCF-4C60-8FA3-0A5A8D899829}">
      <dgm:prSet/>
      <dgm:spPr/>
      <dgm:t>
        <a:bodyPr/>
        <a:lstStyle/>
        <a:p>
          <a:endParaRPr lang="en-US"/>
        </a:p>
      </dgm:t>
    </dgm:pt>
    <dgm:pt modelId="{A9B14943-4B3C-4EC0-8F44-86F758F536CE}" type="pres">
      <dgm:prSet presAssocID="{6ACE7637-5361-4C42-94AD-0B8D3A69399E}" presName="vert0" presStyleCnt="0">
        <dgm:presLayoutVars>
          <dgm:dir/>
          <dgm:animOne val="branch"/>
          <dgm:animLvl val="lvl"/>
        </dgm:presLayoutVars>
      </dgm:prSet>
      <dgm:spPr/>
    </dgm:pt>
    <dgm:pt modelId="{15A5825C-5DE8-4AE6-B3DF-D0CA91459579}" type="pres">
      <dgm:prSet presAssocID="{C4310153-63EF-473B-8296-1E95A786F52E}" presName="thickLine" presStyleLbl="alignNode1" presStyleIdx="0" presStyleCnt="4"/>
      <dgm:spPr/>
    </dgm:pt>
    <dgm:pt modelId="{CDECEF1B-4E49-45DA-972A-0B77A57785DF}" type="pres">
      <dgm:prSet presAssocID="{C4310153-63EF-473B-8296-1E95A786F52E}" presName="horz1" presStyleCnt="0"/>
      <dgm:spPr/>
    </dgm:pt>
    <dgm:pt modelId="{89A1182B-1B8F-4A3B-8706-54A8EE295517}" type="pres">
      <dgm:prSet presAssocID="{C4310153-63EF-473B-8296-1E95A786F52E}" presName="tx1" presStyleLbl="revTx" presStyleIdx="0" presStyleCnt="4"/>
      <dgm:spPr/>
    </dgm:pt>
    <dgm:pt modelId="{05EEF712-037A-4ED0-9C86-52F6BC8F3FB0}" type="pres">
      <dgm:prSet presAssocID="{C4310153-63EF-473B-8296-1E95A786F52E}" presName="vert1" presStyleCnt="0"/>
      <dgm:spPr/>
    </dgm:pt>
    <dgm:pt modelId="{0F4E5965-A46B-441D-A172-FA9AE5E9199F}" type="pres">
      <dgm:prSet presAssocID="{0CB6DD60-7650-48F7-8180-886CFA561F19}" presName="thickLine" presStyleLbl="alignNode1" presStyleIdx="1" presStyleCnt="4"/>
      <dgm:spPr/>
    </dgm:pt>
    <dgm:pt modelId="{E2466500-B921-4FB5-9B23-B192AFB03326}" type="pres">
      <dgm:prSet presAssocID="{0CB6DD60-7650-48F7-8180-886CFA561F19}" presName="horz1" presStyleCnt="0"/>
      <dgm:spPr/>
    </dgm:pt>
    <dgm:pt modelId="{36A89319-0CD7-4CE3-9CFE-28A2DA5C590F}" type="pres">
      <dgm:prSet presAssocID="{0CB6DD60-7650-48F7-8180-886CFA561F19}" presName="tx1" presStyleLbl="revTx" presStyleIdx="1" presStyleCnt="4"/>
      <dgm:spPr/>
    </dgm:pt>
    <dgm:pt modelId="{39808B86-ACD8-4480-B566-158D6F15D076}" type="pres">
      <dgm:prSet presAssocID="{0CB6DD60-7650-48F7-8180-886CFA561F19}" presName="vert1" presStyleCnt="0"/>
      <dgm:spPr/>
    </dgm:pt>
    <dgm:pt modelId="{E31841DC-216C-4705-BD79-140DD86B7DD6}" type="pres">
      <dgm:prSet presAssocID="{88F22E8F-6A5E-4642-85C8-F0C1A56CEAB9}" presName="thickLine" presStyleLbl="alignNode1" presStyleIdx="2" presStyleCnt="4"/>
      <dgm:spPr/>
    </dgm:pt>
    <dgm:pt modelId="{DA591062-EB6F-403C-A865-AFC61D211ECE}" type="pres">
      <dgm:prSet presAssocID="{88F22E8F-6A5E-4642-85C8-F0C1A56CEAB9}" presName="horz1" presStyleCnt="0"/>
      <dgm:spPr/>
    </dgm:pt>
    <dgm:pt modelId="{97FD3D54-696B-4C92-9C14-72059A86DF11}" type="pres">
      <dgm:prSet presAssocID="{88F22E8F-6A5E-4642-85C8-F0C1A56CEAB9}" presName="tx1" presStyleLbl="revTx" presStyleIdx="2" presStyleCnt="4"/>
      <dgm:spPr/>
    </dgm:pt>
    <dgm:pt modelId="{F61A6CD4-23E5-4469-995A-F2011FFCB878}" type="pres">
      <dgm:prSet presAssocID="{88F22E8F-6A5E-4642-85C8-F0C1A56CEAB9}" presName="vert1" presStyleCnt="0"/>
      <dgm:spPr/>
    </dgm:pt>
    <dgm:pt modelId="{AB53D0EB-E461-46D0-9576-89DC9DCEF73B}" type="pres">
      <dgm:prSet presAssocID="{89DF24CF-BB3F-42F7-8806-DD78462745F5}" presName="thickLine" presStyleLbl="alignNode1" presStyleIdx="3" presStyleCnt="4"/>
      <dgm:spPr/>
    </dgm:pt>
    <dgm:pt modelId="{77C82553-7ADC-4252-A177-84C55D4E627F}" type="pres">
      <dgm:prSet presAssocID="{89DF24CF-BB3F-42F7-8806-DD78462745F5}" presName="horz1" presStyleCnt="0"/>
      <dgm:spPr/>
    </dgm:pt>
    <dgm:pt modelId="{C6C415A5-E09E-48C7-8DCD-7155C2B5F2F6}" type="pres">
      <dgm:prSet presAssocID="{89DF24CF-BB3F-42F7-8806-DD78462745F5}" presName="tx1" presStyleLbl="revTx" presStyleIdx="3" presStyleCnt="4"/>
      <dgm:spPr/>
    </dgm:pt>
    <dgm:pt modelId="{E8A90F8A-0F7F-465C-9112-B785D28D82C3}" type="pres">
      <dgm:prSet presAssocID="{89DF24CF-BB3F-42F7-8806-DD78462745F5}" presName="vert1" presStyleCnt="0"/>
      <dgm:spPr/>
    </dgm:pt>
  </dgm:ptLst>
  <dgm:cxnLst>
    <dgm:cxn modelId="{748DDA03-E3DA-4DEB-A46F-DBA7C276F3EF}" type="presOf" srcId="{0CB6DD60-7650-48F7-8180-886CFA561F19}" destId="{36A89319-0CD7-4CE3-9CFE-28A2DA5C590F}" srcOrd="0" destOrd="0" presId="urn:microsoft.com/office/officeart/2008/layout/LinedList"/>
    <dgm:cxn modelId="{5C0C5535-4DCF-4C60-8FA3-0A5A8D899829}" srcId="{6ACE7637-5361-4C42-94AD-0B8D3A69399E}" destId="{89DF24CF-BB3F-42F7-8806-DD78462745F5}" srcOrd="3" destOrd="0" parTransId="{076EF5C9-F896-4F83-858C-815AA10BE326}" sibTransId="{C0F3CF88-A08D-4A23-A9D9-31DB5B836034}"/>
    <dgm:cxn modelId="{6186CB4A-E077-4821-B4C9-8459CF4D7062}" type="presOf" srcId="{C4310153-63EF-473B-8296-1E95A786F52E}" destId="{89A1182B-1B8F-4A3B-8706-54A8EE295517}" srcOrd="0" destOrd="0" presId="urn:microsoft.com/office/officeart/2008/layout/LinedList"/>
    <dgm:cxn modelId="{0DF79E79-B054-48C5-A86A-976D0E78B4CF}" srcId="{6ACE7637-5361-4C42-94AD-0B8D3A69399E}" destId="{C4310153-63EF-473B-8296-1E95A786F52E}" srcOrd="0" destOrd="0" parTransId="{8E475CF3-6D57-4BE2-AD2A-D59DED14C74C}" sibTransId="{6960E49C-F922-4401-ACEF-0EF4F6A5391D}"/>
    <dgm:cxn modelId="{4F8FE98C-51CE-4E18-A59B-3D144858403B}" type="presOf" srcId="{6ACE7637-5361-4C42-94AD-0B8D3A69399E}" destId="{A9B14943-4B3C-4EC0-8F44-86F758F536CE}" srcOrd="0" destOrd="0" presId="urn:microsoft.com/office/officeart/2008/layout/LinedList"/>
    <dgm:cxn modelId="{880FA8A2-B472-4551-A2E1-C9D0BD3F99A0}" srcId="{6ACE7637-5361-4C42-94AD-0B8D3A69399E}" destId="{88F22E8F-6A5E-4642-85C8-F0C1A56CEAB9}" srcOrd="2" destOrd="0" parTransId="{3234D94A-0CA4-4606-A5F3-0CB9D6FB3119}" sibTransId="{CC38C578-5EF8-4DF5-BCCE-8F142E8D6FA9}"/>
    <dgm:cxn modelId="{A219B7A2-C400-46D7-A532-6055310BA22F}" type="presOf" srcId="{89DF24CF-BB3F-42F7-8806-DD78462745F5}" destId="{C6C415A5-E09E-48C7-8DCD-7155C2B5F2F6}" srcOrd="0" destOrd="0" presId="urn:microsoft.com/office/officeart/2008/layout/LinedList"/>
    <dgm:cxn modelId="{B52AB5BC-C4EC-4D48-8863-9B56A0E92F66}" srcId="{6ACE7637-5361-4C42-94AD-0B8D3A69399E}" destId="{0CB6DD60-7650-48F7-8180-886CFA561F19}" srcOrd="1" destOrd="0" parTransId="{5BDD028B-6060-4559-9563-84B8A1310518}" sibTransId="{031DE855-77C5-42CA-891D-4D8EC256EA88}"/>
    <dgm:cxn modelId="{38CCA8EA-72DA-450A-B0C1-A76B1C81A9D5}" type="presOf" srcId="{88F22E8F-6A5E-4642-85C8-F0C1A56CEAB9}" destId="{97FD3D54-696B-4C92-9C14-72059A86DF11}" srcOrd="0" destOrd="0" presId="urn:microsoft.com/office/officeart/2008/layout/LinedList"/>
    <dgm:cxn modelId="{D3F9345E-44D1-4D3B-815C-220974E8797E}" type="presParOf" srcId="{A9B14943-4B3C-4EC0-8F44-86F758F536CE}" destId="{15A5825C-5DE8-4AE6-B3DF-D0CA91459579}" srcOrd="0" destOrd="0" presId="urn:microsoft.com/office/officeart/2008/layout/LinedList"/>
    <dgm:cxn modelId="{782D36A2-C052-4F95-B896-88C43C7CA93E}" type="presParOf" srcId="{A9B14943-4B3C-4EC0-8F44-86F758F536CE}" destId="{CDECEF1B-4E49-45DA-972A-0B77A57785DF}" srcOrd="1" destOrd="0" presId="urn:microsoft.com/office/officeart/2008/layout/LinedList"/>
    <dgm:cxn modelId="{0E66F793-C846-45E1-8D05-D8564D470301}" type="presParOf" srcId="{CDECEF1B-4E49-45DA-972A-0B77A57785DF}" destId="{89A1182B-1B8F-4A3B-8706-54A8EE295517}" srcOrd="0" destOrd="0" presId="urn:microsoft.com/office/officeart/2008/layout/LinedList"/>
    <dgm:cxn modelId="{A899B8A2-1190-40B1-AFDE-C14E026572F9}" type="presParOf" srcId="{CDECEF1B-4E49-45DA-972A-0B77A57785DF}" destId="{05EEF712-037A-4ED0-9C86-52F6BC8F3FB0}" srcOrd="1" destOrd="0" presId="urn:microsoft.com/office/officeart/2008/layout/LinedList"/>
    <dgm:cxn modelId="{68D3EDFD-FFBC-4FC4-8B12-A00F2B40E4D9}" type="presParOf" srcId="{A9B14943-4B3C-4EC0-8F44-86F758F536CE}" destId="{0F4E5965-A46B-441D-A172-FA9AE5E9199F}" srcOrd="2" destOrd="0" presId="urn:microsoft.com/office/officeart/2008/layout/LinedList"/>
    <dgm:cxn modelId="{3952AD61-6D6B-4DDA-9D9A-314FF381374A}" type="presParOf" srcId="{A9B14943-4B3C-4EC0-8F44-86F758F536CE}" destId="{E2466500-B921-4FB5-9B23-B192AFB03326}" srcOrd="3" destOrd="0" presId="urn:microsoft.com/office/officeart/2008/layout/LinedList"/>
    <dgm:cxn modelId="{9F48BAE3-9DA3-4A8E-BAB9-3199424DE332}" type="presParOf" srcId="{E2466500-B921-4FB5-9B23-B192AFB03326}" destId="{36A89319-0CD7-4CE3-9CFE-28A2DA5C590F}" srcOrd="0" destOrd="0" presId="urn:microsoft.com/office/officeart/2008/layout/LinedList"/>
    <dgm:cxn modelId="{0D7FD29B-0BB6-497C-A603-CDAC54CE4D3E}" type="presParOf" srcId="{E2466500-B921-4FB5-9B23-B192AFB03326}" destId="{39808B86-ACD8-4480-B566-158D6F15D076}" srcOrd="1" destOrd="0" presId="urn:microsoft.com/office/officeart/2008/layout/LinedList"/>
    <dgm:cxn modelId="{9655A8B0-A127-4778-A715-14D872CE3110}" type="presParOf" srcId="{A9B14943-4B3C-4EC0-8F44-86F758F536CE}" destId="{E31841DC-216C-4705-BD79-140DD86B7DD6}" srcOrd="4" destOrd="0" presId="urn:microsoft.com/office/officeart/2008/layout/LinedList"/>
    <dgm:cxn modelId="{C4C74D9A-F104-4148-B5B1-E7EF69762971}" type="presParOf" srcId="{A9B14943-4B3C-4EC0-8F44-86F758F536CE}" destId="{DA591062-EB6F-403C-A865-AFC61D211ECE}" srcOrd="5" destOrd="0" presId="urn:microsoft.com/office/officeart/2008/layout/LinedList"/>
    <dgm:cxn modelId="{A33A5BC0-7376-4899-9872-192CE794BB17}" type="presParOf" srcId="{DA591062-EB6F-403C-A865-AFC61D211ECE}" destId="{97FD3D54-696B-4C92-9C14-72059A86DF11}" srcOrd="0" destOrd="0" presId="urn:microsoft.com/office/officeart/2008/layout/LinedList"/>
    <dgm:cxn modelId="{786C8A61-75D7-4ABE-9A30-7BD970876553}" type="presParOf" srcId="{DA591062-EB6F-403C-A865-AFC61D211ECE}" destId="{F61A6CD4-23E5-4469-995A-F2011FFCB878}" srcOrd="1" destOrd="0" presId="urn:microsoft.com/office/officeart/2008/layout/LinedList"/>
    <dgm:cxn modelId="{FF8BE850-A1A0-40FB-8CAC-755F29C40BD4}" type="presParOf" srcId="{A9B14943-4B3C-4EC0-8F44-86F758F536CE}" destId="{AB53D0EB-E461-46D0-9576-89DC9DCEF73B}" srcOrd="6" destOrd="0" presId="urn:microsoft.com/office/officeart/2008/layout/LinedList"/>
    <dgm:cxn modelId="{D9EFA3B8-0E6B-4AB4-90EA-ECECAF73B77B}" type="presParOf" srcId="{A9B14943-4B3C-4EC0-8F44-86F758F536CE}" destId="{77C82553-7ADC-4252-A177-84C55D4E627F}" srcOrd="7" destOrd="0" presId="urn:microsoft.com/office/officeart/2008/layout/LinedList"/>
    <dgm:cxn modelId="{0692387C-3950-4C6B-ABAB-FE72988B53BB}" type="presParOf" srcId="{77C82553-7ADC-4252-A177-84C55D4E627F}" destId="{C6C415A5-E09E-48C7-8DCD-7155C2B5F2F6}" srcOrd="0" destOrd="0" presId="urn:microsoft.com/office/officeart/2008/layout/LinedList"/>
    <dgm:cxn modelId="{73773800-B976-4469-A923-23C8FBAFF905}" type="presParOf" srcId="{77C82553-7ADC-4252-A177-84C55D4E627F}" destId="{E8A90F8A-0F7F-465C-9112-B785D28D82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21EDF8-13E4-47C8-948A-75094F92F26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8EC1EE7-2EB2-4621-B064-D69FA6CF8910}">
      <dgm:prSet/>
      <dgm:spPr/>
      <dgm:t>
        <a:bodyPr/>
        <a:lstStyle/>
        <a:p>
          <a:r>
            <a:rPr kumimoji="1" lang="en-US" altLang="ja-JP" dirty="0"/>
            <a:t>Numpy</a:t>
          </a:r>
          <a:r>
            <a:rPr kumimoji="1" lang="ja-JP" altLang="en-US" dirty="0"/>
            <a:t>とは</a:t>
          </a:r>
          <a:r>
            <a:rPr kumimoji="1" lang="en-US" altLang="ja-JP" dirty="0"/>
            <a:t>Python</a:t>
          </a:r>
          <a:r>
            <a:rPr kumimoji="1" lang="ja-JP" altLang="en-US" dirty="0"/>
            <a:t>の拡張機能であり演算機能が充実しているライブラリのことである。</a:t>
          </a:r>
          <a:endParaRPr kumimoji="1" lang="en-US" altLang="ja-JP" dirty="0"/>
        </a:p>
      </dgm:t>
    </dgm:pt>
    <dgm:pt modelId="{5A1E28B0-4F58-4816-AE96-FD988C44AEE6}" type="parTrans" cxnId="{EDFFD1B7-87A8-496B-838F-9B5AB0690796}">
      <dgm:prSet/>
      <dgm:spPr/>
      <dgm:t>
        <a:bodyPr/>
        <a:lstStyle/>
        <a:p>
          <a:endParaRPr lang="en-US"/>
        </a:p>
      </dgm:t>
    </dgm:pt>
    <dgm:pt modelId="{A97625D2-4B22-4EA8-BB14-5EDC494FCABB}" type="sibTrans" cxnId="{EDFFD1B7-87A8-496B-838F-9B5AB0690796}">
      <dgm:prSet/>
      <dgm:spPr/>
      <dgm:t>
        <a:bodyPr/>
        <a:lstStyle/>
        <a:p>
          <a:endParaRPr lang="en-US"/>
        </a:p>
      </dgm:t>
    </dgm:pt>
    <dgm:pt modelId="{78F73A61-91DF-4F94-AEFE-0DDA765A41E6}">
      <dgm:prSet custT="1"/>
      <dgm:spPr/>
      <dgm:t>
        <a:bodyPr/>
        <a:lstStyle/>
        <a:p>
          <a:r>
            <a:rPr kumimoji="1" lang="ja-JP" sz="3100" dirty="0"/>
            <a:t>ディープラーニングでは配列やベクトルを使用するため、演算機能が充実している</a:t>
          </a:r>
          <a:r>
            <a:rPr kumimoji="1" lang="en-US" sz="3100" dirty="0"/>
            <a:t>Numpy</a:t>
          </a:r>
          <a:r>
            <a:rPr kumimoji="1" lang="ja-JP" sz="3100" dirty="0"/>
            <a:t>が必要不可欠で</a:t>
          </a:r>
          <a:r>
            <a:rPr kumimoji="1" lang="ja-JP" altLang="en-US" sz="3100" dirty="0"/>
            <a:t>ある</a:t>
          </a:r>
          <a:r>
            <a:rPr kumimoji="1" lang="ja-JP" sz="3100" dirty="0"/>
            <a:t>。</a:t>
          </a:r>
          <a:r>
            <a:rPr kumimoji="1" lang="ja-JP" altLang="en-US" sz="3100" dirty="0"/>
            <a:t>また行列積をする際に非常に便利である。</a:t>
          </a:r>
          <a:endParaRPr lang="en-US" sz="4400" b="1" i="1" dirty="0">
            <a:solidFill>
              <a:srgbClr val="FF0000"/>
            </a:solidFill>
          </a:endParaRPr>
        </a:p>
      </dgm:t>
    </dgm:pt>
    <dgm:pt modelId="{A4C58C80-0E63-4D19-BB3D-0F715C5DE490}" type="parTrans" cxnId="{B376435C-3A0D-43DC-8BE9-C8196A10DBF2}">
      <dgm:prSet/>
      <dgm:spPr/>
      <dgm:t>
        <a:bodyPr/>
        <a:lstStyle/>
        <a:p>
          <a:endParaRPr lang="en-US"/>
        </a:p>
      </dgm:t>
    </dgm:pt>
    <dgm:pt modelId="{00C93C72-9BB5-49D5-A4A9-FFD2B0A7B97C}" type="sibTrans" cxnId="{B376435C-3A0D-43DC-8BE9-C8196A10DBF2}">
      <dgm:prSet/>
      <dgm:spPr/>
      <dgm:t>
        <a:bodyPr/>
        <a:lstStyle/>
        <a:p>
          <a:endParaRPr lang="en-US"/>
        </a:p>
      </dgm:t>
    </dgm:pt>
    <dgm:pt modelId="{A6BA6903-1449-4CF0-B596-41E0B644E7DD}" type="pres">
      <dgm:prSet presAssocID="{C621EDF8-13E4-47C8-948A-75094F92F266}" presName="vert0" presStyleCnt="0">
        <dgm:presLayoutVars>
          <dgm:dir/>
          <dgm:animOne val="branch"/>
          <dgm:animLvl val="lvl"/>
        </dgm:presLayoutVars>
      </dgm:prSet>
      <dgm:spPr/>
    </dgm:pt>
    <dgm:pt modelId="{4BD896D6-731B-46F7-84E3-BF45DF38C923}" type="pres">
      <dgm:prSet presAssocID="{C8EC1EE7-2EB2-4621-B064-D69FA6CF8910}" presName="thickLine" presStyleLbl="alignNode1" presStyleIdx="0" presStyleCnt="2"/>
      <dgm:spPr/>
    </dgm:pt>
    <dgm:pt modelId="{D0384C69-2F3D-485D-8C81-BC12187852C9}" type="pres">
      <dgm:prSet presAssocID="{C8EC1EE7-2EB2-4621-B064-D69FA6CF8910}" presName="horz1" presStyleCnt="0"/>
      <dgm:spPr/>
    </dgm:pt>
    <dgm:pt modelId="{65DA0902-4870-4453-92B9-A6AC2E7AB0D4}" type="pres">
      <dgm:prSet presAssocID="{C8EC1EE7-2EB2-4621-B064-D69FA6CF8910}" presName="tx1" presStyleLbl="revTx" presStyleIdx="0" presStyleCnt="2"/>
      <dgm:spPr/>
    </dgm:pt>
    <dgm:pt modelId="{F50CE0DE-E0A0-4B27-A982-ABC40232116D}" type="pres">
      <dgm:prSet presAssocID="{C8EC1EE7-2EB2-4621-B064-D69FA6CF8910}" presName="vert1" presStyleCnt="0"/>
      <dgm:spPr/>
    </dgm:pt>
    <dgm:pt modelId="{8BF344D7-18F1-41E4-AC36-299E4A3EBBA8}" type="pres">
      <dgm:prSet presAssocID="{78F73A61-91DF-4F94-AEFE-0DDA765A41E6}" presName="thickLine" presStyleLbl="alignNode1" presStyleIdx="1" presStyleCnt="2"/>
      <dgm:spPr/>
    </dgm:pt>
    <dgm:pt modelId="{54FA3B9C-FF8D-458A-AE0B-6450D42980C3}" type="pres">
      <dgm:prSet presAssocID="{78F73A61-91DF-4F94-AEFE-0DDA765A41E6}" presName="horz1" presStyleCnt="0"/>
      <dgm:spPr/>
    </dgm:pt>
    <dgm:pt modelId="{963E8AD0-CF14-4DB3-A916-BA311434F105}" type="pres">
      <dgm:prSet presAssocID="{78F73A61-91DF-4F94-AEFE-0DDA765A41E6}" presName="tx1" presStyleLbl="revTx" presStyleIdx="1" presStyleCnt="2"/>
      <dgm:spPr/>
    </dgm:pt>
    <dgm:pt modelId="{57706166-4925-429E-B875-95AECCB744CD}" type="pres">
      <dgm:prSet presAssocID="{78F73A61-91DF-4F94-AEFE-0DDA765A41E6}" presName="vert1" presStyleCnt="0"/>
      <dgm:spPr/>
    </dgm:pt>
  </dgm:ptLst>
  <dgm:cxnLst>
    <dgm:cxn modelId="{B376435C-3A0D-43DC-8BE9-C8196A10DBF2}" srcId="{C621EDF8-13E4-47C8-948A-75094F92F266}" destId="{78F73A61-91DF-4F94-AEFE-0DDA765A41E6}" srcOrd="1" destOrd="0" parTransId="{A4C58C80-0E63-4D19-BB3D-0F715C5DE490}" sibTransId="{00C93C72-9BB5-49D5-A4A9-FFD2B0A7B97C}"/>
    <dgm:cxn modelId="{CD1BC558-0B99-4C38-B7AA-901DF5D2BF8D}" type="presOf" srcId="{78F73A61-91DF-4F94-AEFE-0DDA765A41E6}" destId="{963E8AD0-CF14-4DB3-A916-BA311434F105}" srcOrd="0" destOrd="0" presId="urn:microsoft.com/office/officeart/2008/layout/LinedList"/>
    <dgm:cxn modelId="{EFAB5079-0112-4885-9506-522AA063CDDE}" type="presOf" srcId="{C621EDF8-13E4-47C8-948A-75094F92F266}" destId="{A6BA6903-1449-4CF0-B596-41E0B644E7DD}" srcOrd="0" destOrd="0" presId="urn:microsoft.com/office/officeart/2008/layout/LinedList"/>
    <dgm:cxn modelId="{EDFFD1B7-87A8-496B-838F-9B5AB0690796}" srcId="{C621EDF8-13E4-47C8-948A-75094F92F266}" destId="{C8EC1EE7-2EB2-4621-B064-D69FA6CF8910}" srcOrd="0" destOrd="0" parTransId="{5A1E28B0-4F58-4816-AE96-FD988C44AEE6}" sibTransId="{A97625D2-4B22-4EA8-BB14-5EDC494FCABB}"/>
    <dgm:cxn modelId="{FB524AF1-4E4D-401C-A353-26A4ADBBB319}" type="presOf" srcId="{C8EC1EE7-2EB2-4621-B064-D69FA6CF8910}" destId="{65DA0902-4870-4453-92B9-A6AC2E7AB0D4}" srcOrd="0" destOrd="0" presId="urn:microsoft.com/office/officeart/2008/layout/LinedList"/>
    <dgm:cxn modelId="{BD82AA3E-A538-441D-BA43-FAADA6D16810}" type="presParOf" srcId="{A6BA6903-1449-4CF0-B596-41E0B644E7DD}" destId="{4BD896D6-731B-46F7-84E3-BF45DF38C923}" srcOrd="0" destOrd="0" presId="urn:microsoft.com/office/officeart/2008/layout/LinedList"/>
    <dgm:cxn modelId="{29B4F25B-9C8E-4E21-B098-63AED00CBA52}" type="presParOf" srcId="{A6BA6903-1449-4CF0-B596-41E0B644E7DD}" destId="{D0384C69-2F3D-485D-8C81-BC12187852C9}" srcOrd="1" destOrd="0" presId="urn:microsoft.com/office/officeart/2008/layout/LinedList"/>
    <dgm:cxn modelId="{DE27626D-5985-45F2-9DA6-5D2EBA2DA08E}" type="presParOf" srcId="{D0384C69-2F3D-485D-8C81-BC12187852C9}" destId="{65DA0902-4870-4453-92B9-A6AC2E7AB0D4}" srcOrd="0" destOrd="0" presId="urn:microsoft.com/office/officeart/2008/layout/LinedList"/>
    <dgm:cxn modelId="{361E0C03-141F-44E3-A4F9-03173C405107}" type="presParOf" srcId="{D0384C69-2F3D-485D-8C81-BC12187852C9}" destId="{F50CE0DE-E0A0-4B27-A982-ABC40232116D}" srcOrd="1" destOrd="0" presId="urn:microsoft.com/office/officeart/2008/layout/LinedList"/>
    <dgm:cxn modelId="{1D0A87D7-CAEF-4A02-A1F4-394312A18E02}" type="presParOf" srcId="{A6BA6903-1449-4CF0-B596-41E0B644E7DD}" destId="{8BF344D7-18F1-41E4-AC36-299E4A3EBBA8}" srcOrd="2" destOrd="0" presId="urn:microsoft.com/office/officeart/2008/layout/LinedList"/>
    <dgm:cxn modelId="{7B3DF59E-B239-42CC-92E6-F371212BBAE3}" type="presParOf" srcId="{A6BA6903-1449-4CF0-B596-41E0B644E7DD}" destId="{54FA3B9C-FF8D-458A-AE0B-6450D42980C3}" srcOrd="3" destOrd="0" presId="urn:microsoft.com/office/officeart/2008/layout/LinedList"/>
    <dgm:cxn modelId="{3C8CD0DA-8A41-4D1F-B932-0C872BB9EE64}" type="presParOf" srcId="{54FA3B9C-FF8D-458A-AE0B-6450D42980C3}" destId="{963E8AD0-CF14-4DB3-A916-BA311434F105}" srcOrd="0" destOrd="0" presId="urn:microsoft.com/office/officeart/2008/layout/LinedList"/>
    <dgm:cxn modelId="{47DAF715-ADFD-42D7-B7E9-A79DDCEFF104}" type="presParOf" srcId="{54FA3B9C-FF8D-458A-AE0B-6450D42980C3}" destId="{57706166-4925-429E-B875-95AECCB744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D2AAD3-763E-43DF-A9B4-A789346D4565}"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4C87538F-9597-4D6E-9EF8-6018341F5ABD}">
      <dgm:prSet/>
      <dgm:spPr/>
      <dgm:t>
        <a:bodyPr/>
        <a:lstStyle/>
        <a:p>
          <a:pPr algn="ctr"/>
          <a:r>
            <a:rPr kumimoji="1" lang="ja-JP" dirty="0"/>
            <a:t>損失関数：予測したデータと正解データとの誤差を求めるために使われる関数のことであり、バックプロパゲーションに用いられる。</a:t>
          </a:r>
          <a:endParaRPr lang="en-US" dirty="0"/>
        </a:p>
      </dgm:t>
    </dgm:pt>
    <dgm:pt modelId="{2C07D072-6F12-41B1-8CE5-6EE9AEB34272}" type="parTrans" cxnId="{02968EBE-6189-4B48-9E80-8FA03C71A721}">
      <dgm:prSet/>
      <dgm:spPr/>
      <dgm:t>
        <a:bodyPr/>
        <a:lstStyle/>
        <a:p>
          <a:endParaRPr lang="en-US"/>
        </a:p>
      </dgm:t>
    </dgm:pt>
    <dgm:pt modelId="{A2793AAC-4863-4290-B613-118C47DFDC89}" type="sibTrans" cxnId="{02968EBE-6189-4B48-9E80-8FA03C71A721}">
      <dgm:prSet/>
      <dgm:spPr/>
      <dgm:t>
        <a:bodyPr/>
        <a:lstStyle/>
        <a:p>
          <a:endParaRPr lang="en-US"/>
        </a:p>
      </dgm:t>
    </dgm:pt>
    <dgm:pt modelId="{C7385C04-EEB8-4C12-B8F4-E995ADBC742A}">
      <dgm:prSet custT="1"/>
      <dgm:spPr/>
      <dgm:t>
        <a:bodyPr/>
        <a:lstStyle/>
        <a:p>
          <a:pPr algn="ctr"/>
          <a:r>
            <a:rPr kumimoji="1" lang="ja-JP" sz="3600" dirty="0"/>
            <a:t>分類には交差エントロピー誤差</a:t>
          </a:r>
          <a:endParaRPr lang="en-US" sz="3600" dirty="0"/>
        </a:p>
      </dgm:t>
    </dgm:pt>
    <dgm:pt modelId="{0DC941A1-3AA8-488B-861B-46ADEF8E9C5E}" type="parTrans" cxnId="{D0936CBA-A01F-4D64-B7B1-41504BD9D60A}">
      <dgm:prSet/>
      <dgm:spPr/>
      <dgm:t>
        <a:bodyPr/>
        <a:lstStyle/>
        <a:p>
          <a:endParaRPr lang="en-US"/>
        </a:p>
      </dgm:t>
    </dgm:pt>
    <dgm:pt modelId="{3F7C0D11-9801-4326-AB36-085DCD5920D3}" type="sibTrans" cxnId="{D0936CBA-A01F-4D64-B7B1-41504BD9D60A}">
      <dgm:prSet/>
      <dgm:spPr/>
      <dgm:t>
        <a:bodyPr/>
        <a:lstStyle/>
        <a:p>
          <a:endParaRPr lang="en-US"/>
        </a:p>
      </dgm:t>
    </dgm:pt>
    <dgm:pt modelId="{769A4E52-D0C8-4FD1-922D-F53FEAC27EE4}">
      <dgm:prSet custT="1"/>
      <dgm:spPr/>
      <dgm:t>
        <a:bodyPr/>
        <a:lstStyle/>
        <a:p>
          <a:pPr algn="ctr"/>
          <a:r>
            <a:rPr kumimoji="1" lang="ja-JP" sz="3600" dirty="0"/>
            <a:t>回帰には二乗和誤差</a:t>
          </a:r>
          <a:endParaRPr lang="en-US" sz="3600" dirty="0"/>
        </a:p>
      </dgm:t>
    </dgm:pt>
    <dgm:pt modelId="{7734556C-1E3D-47E7-9176-A109A31CAD18}" type="sibTrans" cxnId="{C768084A-ED78-49A7-9739-DDE874632851}">
      <dgm:prSet/>
      <dgm:spPr/>
      <dgm:t>
        <a:bodyPr/>
        <a:lstStyle/>
        <a:p>
          <a:endParaRPr lang="en-US"/>
        </a:p>
      </dgm:t>
    </dgm:pt>
    <dgm:pt modelId="{534B9537-5A96-45BA-9A01-DAF69F510AD3}" type="parTrans" cxnId="{C768084A-ED78-49A7-9739-DDE874632851}">
      <dgm:prSet/>
      <dgm:spPr/>
      <dgm:t>
        <a:bodyPr/>
        <a:lstStyle/>
        <a:p>
          <a:endParaRPr lang="en-US"/>
        </a:p>
      </dgm:t>
    </dgm:pt>
    <dgm:pt modelId="{AE806E97-16F7-4792-A313-4B6F42C0649D}" type="pres">
      <dgm:prSet presAssocID="{03D2AAD3-763E-43DF-A9B4-A789346D4565}" presName="linear" presStyleCnt="0">
        <dgm:presLayoutVars>
          <dgm:animLvl val="lvl"/>
          <dgm:resizeHandles val="exact"/>
        </dgm:presLayoutVars>
      </dgm:prSet>
      <dgm:spPr/>
    </dgm:pt>
    <dgm:pt modelId="{2CFC7277-F211-4FD5-94CA-7419232B313B}" type="pres">
      <dgm:prSet presAssocID="{4C87538F-9597-4D6E-9EF8-6018341F5ABD}" presName="parentText" presStyleLbl="node1" presStyleIdx="0" presStyleCnt="3" custLinFactNeighborX="-19938" custLinFactNeighborY="6881">
        <dgm:presLayoutVars>
          <dgm:chMax val="0"/>
          <dgm:bulletEnabled val="1"/>
        </dgm:presLayoutVars>
      </dgm:prSet>
      <dgm:spPr/>
    </dgm:pt>
    <dgm:pt modelId="{2A956178-DEFE-41A2-94F2-6170F52A8684}" type="pres">
      <dgm:prSet presAssocID="{A2793AAC-4863-4290-B613-118C47DFDC89}" presName="spacer" presStyleCnt="0"/>
      <dgm:spPr/>
    </dgm:pt>
    <dgm:pt modelId="{6BD57269-B69E-45EF-8EEF-21711C660F09}" type="pres">
      <dgm:prSet presAssocID="{C7385C04-EEB8-4C12-B8F4-E995ADBC742A}" presName="parentText" presStyleLbl="node1" presStyleIdx="1" presStyleCnt="3">
        <dgm:presLayoutVars>
          <dgm:chMax val="0"/>
          <dgm:bulletEnabled val="1"/>
        </dgm:presLayoutVars>
      </dgm:prSet>
      <dgm:spPr/>
    </dgm:pt>
    <dgm:pt modelId="{DC9B4C6D-DEDB-4F2D-AEA5-29230AD9D43A}" type="pres">
      <dgm:prSet presAssocID="{3F7C0D11-9801-4326-AB36-085DCD5920D3}" presName="spacer" presStyleCnt="0"/>
      <dgm:spPr/>
    </dgm:pt>
    <dgm:pt modelId="{542526B9-21A1-4E61-8C10-612D82CD6DD8}" type="pres">
      <dgm:prSet presAssocID="{769A4E52-D0C8-4FD1-922D-F53FEAC27EE4}" presName="parentText" presStyleLbl="node1" presStyleIdx="2" presStyleCnt="3">
        <dgm:presLayoutVars>
          <dgm:chMax val="0"/>
          <dgm:bulletEnabled val="1"/>
        </dgm:presLayoutVars>
      </dgm:prSet>
      <dgm:spPr/>
    </dgm:pt>
  </dgm:ptLst>
  <dgm:cxnLst>
    <dgm:cxn modelId="{C768084A-ED78-49A7-9739-DDE874632851}" srcId="{03D2AAD3-763E-43DF-A9B4-A789346D4565}" destId="{769A4E52-D0C8-4FD1-922D-F53FEAC27EE4}" srcOrd="2" destOrd="0" parTransId="{534B9537-5A96-45BA-9A01-DAF69F510AD3}" sibTransId="{7734556C-1E3D-47E7-9176-A109A31CAD18}"/>
    <dgm:cxn modelId="{BF44B555-AC8E-4F68-90BD-7CF1DF80AA23}" type="presOf" srcId="{C7385C04-EEB8-4C12-B8F4-E995ADBC742A}" destId="{6BD57269-B69E-45EF-8EEF-21711C660F09}" srcOrd="0" destOrd="0" presId="urn:microsoft.com/office/officeart/2005/8/layout/vList2"/>
    <dgm:cxn modelId="{C5EE2279-3455-40FC-9728-E1E40B376E7A}" type="presOf" srcId="{769A4E52-D0C8-4FD1-922D-F53FEAC27EE4}" destId="{542526B9-21A1-4E61-8C10-612D82CD6DD8}" srcOrd="0" destOrd="0" presId="urn:microsoft.com/office/officeart/2005/8/layout/vList2"/>
    <dgm:cxn modelId="{56624AA8-1291-4ACD-B647-85969320D820}" type="presOf" srcId="{4C87538F-9597-4D6E-9EF8-6018341F5ABD}" destId="{2CFC7277-F211-4FD5-94CA-7419232B313B}" srcOrd="0" destOrd="0" presId="urn:microsoft.com/office/officeart/2005/8/layout/vList2"/>
    <dgm:cxn modelId="{D0936CBA-A01F-4D64-B7B1-41504BD9D60A}" srcId="{03D2AAD3-763E-43DF-A9B4-A789346D4565}" destId="{C7385C04-EEB8-4C12-B8F4-E995ADBC742A}" srcOrd="1" destOrd="0" parTransId="{0DC941A1-3AA8-488B-861B-46ADEF8E9C5E}" sibTransId="{3F7C0D11-9801-4326-AB36-085DCD5920D3}"/>
    <dgm:cxn modelId="{02968EBE-6189-4B48-9E80-8FA03C71A721}" srcId="{03D2AAD3-763E-43DF-A9B4-A789346D4565}" destId="{4C87538F-9597-4D6E-9EF8-6018341F5ABD}" srcOrd="0" destOrd="0" parTransId="{2C07D072-6F12-41B1-8CE5-6EE9AEB34272}" sibTransId="{A2793AAC-4863-4290-B613-118C47DFDC89}"/>
    <dgm:cxn modelId="{237EDED4-B0F4-4F25-9ABE-9258C0107A35}" type="presOf" srcId="{03D2AAD3-763E-43DF-A9B4-A789346D4565}" destId="{AE806E97-16F7-4792-A313-4B6F42C0649D}" srcOrd="0" destOrd="0" presId="urn:microsoft.com/office/officeart/2005/8/layout/vList2"/>
    <dgm:cxn modelId="{9AFFD194-E30B-4968-96C9-4FBFAAF731E5}" type="presParOf" srcId="{AE806E97-16F7-4792-A313-4B6F42C0649D}" destId="{2CFC7277-F211-4FD5-94CA-7419232B313B}" srcOrd="0" destOrd="0" presId="urn:microsoft.com/office/officeart/2005/8/layout/vList2"/>
    <dgm:cxn modelId="{31B7E1B3-CFF6-494D-BED9-1318FD140181}" type="presParOf" srcId="{AE806E97-16F7-4792-A313-4B6F42C0649D}" destId="{2A956178-DEFE-41A2-94F2-6170F52A8684}" srcOrd="1" destOrd="0" presId="urn:microsoft.com/office/officeart/2005/8/layout/vList2"/>
    <dgm:cxn modelId="{22D11E25-441B-493D-A656-91539212DC4D}" type="presParOf" srcId="{AE806E97-16F7-4792-A313-4B6F42C0649D}" destId="{6BD57269-B69E-45EF-8EEF-21711C660F09}" srcOrd="2" destOrd="0" presId="urn:microsoft.com/office/officeart/2005/8/layout/vList2"/>
    <dgm:cxn modelId="{820F2D99-44A0-4783-A408-1146F093C634}" type="presParOf" srcId="{AE806E97-16F7-4792-A313-4B6F42C0649D}" destId="{DC9B4C6D-DEDB-4F2D-AEA5-29230AD9D43A}" srcOrd="3" destOrd="0" presId="urn:microsoft.com/office/officeart/2005/8/layout/vList2"/>
    <dgm:cxn modelId="{8BFD637B-65EE-47A3-B1BB-A9B95EEFD379}" type="presParOf" srcId="{AE806E97-16F7-4792-A313-4B6F42C0649D}" destId="{542526B9-21A1-4E61-8C10-612D82CD6D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CA9DB-C0B8-4AD1-802B-1F5A4BD829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28A3E81-F044-43F8-AC98-887DBD54A7B2}">
      <dgm:prSet custT="1"/>
      <dgm:spPr/>
      <dgm:t>
        <a:bodyPr/>
        <a:lstStyle/>
        <a:p>
          <a:r>
            <a:rPr kumimoji="1" lang="ja-JP" sz="4400" dirty="0"/>
            <a:t>画像はピクセルが集まってできたものである</a:t>
          </a:r>
          <a:endParaRPr lang="en-US" sz="4400" dirty="0"/>
        </a:p>
      </dgm:t>
    </dgm:pt>
    <dgm:pt modelId="{DF172916-7C4A-4C99-A70F-09897C66CBAD}" type="parTrans" cxnId="{EA757EBF-7728-4E39-8F9E-CB351F017C6E}">
      <dgm:prSet/>
      <dgm:spPr/>
      <dgm:t>
        <a:bodyPr/>
        <a:lstStyle/>
        <a:p>
          <a:endParaRPr lang="en-US"/>
        </a:p>
      </dgm:t>
    </dgm:pt>
    <dgm:pt modelId="{A4C42877-FB2E-49C7-B3DD-779EF80064DD}" type="sibTrans" cxnId="{EA757EBF-7728-4E39-8F9E-CB351F017C6E}">
      <dgm:prSet/>
      <dgm:spPr/>
      <dgm:t>
        <a:bodyPr/>
        <a:lstStyle/>
        <a:p>
          <a:endParaRPr lang="en-US"/>
        </a:p>
      </dgm:t>
    </dgm:pt>
    <dgm:pt modelId="{48C5A141-9EE5-4D8E-869F-F005EE015DA3}">
      <dgm:prSet custT="1"/>
      <dgm:spPr/>
      <dgm:t>
        <a:bodyPr/>
        <a:lstStyle/>
        <a:p>
          <a:r>
            <a:rPr kumimoji="1" lang="ja-JP" sz="4000" dirty="0"/>
            <a:t>画像には局所性というものがある。</a:t>
          </a:r>
          <a:endParaRPr lang="en-US" sz="4000" dirty="0"/>
        </a:p>
      </dgm:t>
    </dgm:pt>
    <dgm:pt modelId="{DEFF2068-9B7B-4E37-9C42-BB699E9C3268}" type="parTrans" cxnId="{C1CB9554-658C-4C07-9EC6-462E6D5EAC4D}">
      <dgm:prSet/>
      <dgm:spPr/>
      <dgm:t>
        <a:bodyPr/>
        <a:lstStyle/>
        <a:p>
          <a:endParaRPr lang="en-US"/>
        </a:p>
      </dgm:t>
    </dgm:pt>
    <dgm:pt modelId="{EFC993FB-4EBB-4AE0-8FDE-60FC79C7EE1B}" type="sibTrans" cxnId="{C1CB9554-658C-4C07-9EC6-462E6D5EAC4D}">
      <dgm:prSet/>
      <dgm:spPr/>
      <dgm:t>
        <a:bodyPr/>
        <a:lstStyle/>
        <a:p>
          <a:endParaRPr lang="en-US"/>
        </a:p>
      </dgm:t>
    </dgm:pt>
    <dgm:pt modelId="{835FD3C4-ED90-4BBE-8ED1-15DEA8AC2404}">
      <dgm:prSet custT="1"/>
      <dgm:spPr/>
      <dgm:t>
        <a:bodyPr/>
        <a:lstStyle/>
        <a:p>
          <a:r>
            <a:rPr lang="ja-JP" sz="3200" dirty="0"/>
            <a:t>局所性とは各ピクセルが近くのピクセルと似たような色になる可能性が高いなどといった画像の特徴のようなものです。</a:t>
          </a:r>
          <a:endParaRPr lang="en-US" sz="3200" dirty="0"/>
        </a:p>
      </dgm:t>
    </dgm:pt>
    <dgm:pt modelId="{2425F082-FFEF-4113-B654-F3A01005F81F}" type="parTrans" cxnId="{3895A258-A392-4ABE-A675-54F01B26D28B}">
      <dgm:prSet/>
      <dgm:spPr/>
      <dgm:t>
        <a:bodyPr/>
        <a:lstStyle/>
        <a:p>
          <a:endParaRPr lang="en-US"/>
        </a:p>
      </dgm:t>
    </dgm:pt>
    <dgm:pt modelId="{482BB5B6-FFA9-4DBB-A548-B7318C5A6A76}" type="sibTrans" cxnId="{3895A258-A392-4ABE-A675-54F01B26D28B}">
      <dgm:prSet/>
      <dgm:spPr/>
      <dgm:t>
        <a:bodyPr/>
        <a:lstStyle/>
        <a:p>
          <a:endParaRPr lang="en-US"/>
        </a:p>
      </dgm:t>
    </dgm:pt>
    <dgm:pt modelId="{54BD6EF9-6F2D-40A7-B249-62D00612F0B1}" type="pres">
      <dgm:prSet presAssocID="{D60CA9DB-C0B8-4AD1-802B-1F5A4BD82934}" presName="vert0" presStyleCnt="0">
        <dgm:presLayoutVars>
          <dgm:dir/>
          <dgm:animOne val="branch"/>
          <dgm:animLvl val="lvl"/>
        </dgm:presLayoutVars>
      </dgm:prSet>
      <dgm:spPr/>
    </dgm:pt>
    <dgm:pt modelId="{84E87BAF-37E6-473D-8658-1D2BE3466A20}" type="pres">
      <dgm:prSet presAssocID="{928A3E81-F044-43F8-AC98-887DBD54A7B2}" presName="thickLine" presStyleLbl="alignNode1" presStyleIdx="0" presStyleCnt="3"/>
      <dgm:spPr/>
    </dgm:pt>
    <dgm:pt modelId="{08821C41-5429-409F-824F-512E7E4998C9}" type="pres">
      <dgm:prSet presAssocID="{928A3E81-F044-43F8-AC98-887DBD54A7B2}" presName="horz1" presStyleCnt="0"/>
      <dgm:spPr/>
    </dgm:pt>
    <dgm:pt modelId="{4586ADA2-578C-4464-BA36-E6B1513823CD}" type="pres">
      <dgm:prSet presAssocID="{928A3E81-F044-43F8-AC98-887DBD54A7B2}" presName="tx1" presStyleLbl="revTx" presStyleIdx="0" presStyleCnt="3"/>
      <dgm:spPr/>
    </dgm:pt>
    <dgm:pt modelId="{673CF58C-BC5F-4DC3-88C9-B954536B8386}" type="pres">
      <dgm:prSet presAssocID="{928A3E81-F044-43F8-AC98-887DBD54A7B2}" presName="vert1" presStyleCnt="0"/>
      <dgm:spPr/>
    </dgm:pt>
    <dgm:pt modelId="{AE368C0A-CF18-4144-AB4D-391D0E885DBD}" type="pres">
      <dgm:prSet presAssocID="{48C5A141-9EE5-4D8E-869F-F005EE015DA3}" presName="thickLine" presStyleLbl="alignNode1" presStyleIdx="1" presStyleCnt="3"/>
      <dgm:spPr/>
    </dgm:pt>
    <dgm:pt modelId="{C8EF0D71-09B9-4611-8976-D9587B5B686A}" type="pres">
      <dgm:prSet presAssocID="{48C5A141-9EE5-4D8E-869F-F005EE015DA3}" presName="horz1" presStyleCnt="0"/>
      <dgm:spPr/>
    </dgm:pt>
    <dgm:pt modelId="{29DB564B-3672-4999-AB05-F3C1025C9B15}" type="pres">
      <dgm:prSet presAssocID="{48C5A141-9EE5-4D8E-869F-F005EE015DA3}" presName="tx1" presStyleLbl="revTx" presStyleIdx="1" presStyleCnt="3"/>
      <dgm:spPr/>
    </dgm:pt>
    <dgm:pt modelId="{8C3CD43B-E666-4A99-9A4D-26F4B20D21FB}" type="pres">
      <dgm:prSet presAssocID="{48C5A141-9EE5-4D8E-869F-F005EE015DA3}" presName="vert1" presStyleCnt="0"/>
      <dgm:spPr/>
    </dgm:pt>
    <dgm:pt modelId="{5B170BA5-7155-4B24-8558-8866BAA58445}" type="pres">
      <dgm:prSet presAssocID="{835FD3C4-ED90-4BBE-8ED1-15DEA8AC2404}" presName="thickLine" presStyleLbl="alignNode1" presStyleIdx="2" presStyleCnt="3"/>
      <dgm:spPr/>
    </dgm:pt>
    <dgm:pt modelId="{47DB260D-E83A-42B2-AB13-65097111007C}" type="pres">
      <dgm:prSet presAssocID="{835FD3C4-ED90-4BBE-8ED1-15DEA8AC2404}" presName="horz1" presStyleCnt="0"/>
      <dgm:spPr/>
    </dgm:pt>
    <dgm:pt modelId="{195DB14B-766D-441D-9ABD-8A401C55D053}" type="pres">
      <dgm:prSet presAssocID="{835FD3C4-ED90-4BBE-8ED1-15DEA8AC2404}" presName="tx1" presStyleLbl="revTx" presStyleIdx="2" presStyleCnt="3"/>
      <dgm:spPr/>
    </dgm:pt>
    <dgm:pt modelId="{B888087A-5CDC-484D-AF7E-48BEBCB7D8C5}" type="pres">
      <dgm:prSet presAssocID="{835FD3C4-ED90-4BBE-8ED1-15DEA8AC2404}" presName="vert1" presStyleCnt="0"/>
      <dgm:spPr/>
    </dgm:pt>
  </dgm:ptLst>
  <dgm:cxnLst>
    <dgm:cxn modelId="{279AC222-C48E-4C2E-BFEF-620664975EBD}" type="presOf" srcId="{928A3E81-F044-43F8-AC98-887DBD54A7B2}" destId="{4586ADA2-578C-4464-BA36-E6B1513823CD}" srcOrd="0" destOrd="0" presId="urn:microsoft.com/office/officeart/2008/layout/LinedList"/>
    <dgm:cxn modelId="{C1CB9554-658C-4C07-9EC6-462E6D5EAC4D}" srcId="{D60CA9DB-C0B8-4AD1-802B-1F5A4BD82934}" destId="{48C5A141-9EE5-4D8E-869F-F005EE015DA3}" srcOrd="1" destOrd="0" parTransId="{DEFF2068-9B7B-4E37-9C42-BB699E9C3268}" sibTransId="{EFC993FB-4EBB-4AE0-8FDE-60FC79C7EE1B}"/>
    <dgm:cxn modelId="{3895A258-A392-4ABE-A675-54F01B26D28B}" srcId="{D60CA9DB-C0B8-4AD1-802B-1F5A4BD82934}" destId="{835FD3C4-ED90-4BBE-8ED1-15DEA8AC2404}" srcOrd="2" destOrd="0" parTransId="{2425F082-FFEF-4113-B654-F3A01005F81F}" sibTransId="{482BB5B6-FFA9-4DBB-A548-B7318C5A6A76}"/>
    <dgm:cxn modelId="{E1B4948D-30FD-4168-9787-604766DC0D8B}" type="presOf" srcId="{835FD3C4-ED90-4BBE-8ED1-15DEA8AC2404}" destId="{195DB14B-766D-441D-9ABD-8A401C55D053}" srcOrd="0" destOrd="0" presId="urn:microsoft.com/office/officeart/2008/layout/LinedList"/>
    <dgm:cxn modelId="{98605492-4629-492D-804E-42BD17331F6E}" type="presOf" srcId="{48C5A141-9EE5-4D8E-869F-F005EE015DA3}" destId="{29DB564B-3672-4999-AB05-F3C1025C9B15}" srcOrd="0" destOrd="0" presId="urn:microsoft.com/office/officeart/2008/layout/LinedList"/>
    <dgm:cxn modelId="{EA757EBF-7728-4E39-8F9E-CB351F017C6E}" srcId="{D60CA9DB-C0B8-4AD1-802B-1F5A4BD82934}" destId="{928A3E81-F044-43F8-AC98-887DBD54A7B2}" srcOrd="0" destOrd="0" parTransId="{DF172916-7C4A-4C99-A70F-09897C66CBAD}" sibTransId="{A4C42877-FB2E-49C7-B3DD-779EF80064DD}"/>
    <dgm:cxn modelId="{A62DB0D0-A655-482A-B430-60C553C9655D}" type="presOf" srcId="{D60CA9DB-C0B8-4AD1-802B-1F5A4BD82934}" destId="{54BD6EF9-6F2D-40A7-B249-62D00612F0B1}" srcOrd="0" destOrd="0" presId="urn:microsoft.com/office/officeart/2008/layout/LinedList"/>
    <dgm:cxn modelId="{32AF742A-6BCE-4C22-9AFC-982E3815F2BC}" type="presParOf" srcId="{54BD6EF9-6F2D-40A7-B249-62D00612F0B1}" destId="{84E87BAF-37E6-473D-8658-1D2BE3466A20}" srcOrd="0" destOrd="0" presId="urn:microsoft.com/office/officeart/2008/layout/LinedList"/>
    <dgm:cxn modelId="{1957EE99-A109-441A-9764-F98BE3564908}" type="presParOf" srcId="{54BD6EF9-6F2D-40A7-B249-62D00612F0B1}" destId="{08821C41-5429-409F-824F-512E7E4998C9}" srcOrd="1" destOrd="0" presId="urn:microsoft.com/office/officeart/2008/layout/LinedList"/>
    <dgm:cxn modelId="{478B25EA-FA0B-4FF6-921A-DCA6BDCE9F61}" type="presParOf" srcId="{08821C41-5429-409F-824F-512E7E4998C9}" destId="{4586ADA2-578C-4464-BA36-E6B1513823CD}" srcOrd="0" destOrd="0" presId="urn:microsoft.com/office/officeart/2008/layout/LinedList"/>
    <dgm:cxn modelId="{F307C53F-F3ED-495D-B5EB-FA100812146E}" type="presParOf" srcId="{08821C41-5429-409F-824F-512E7E4998C9}" destId="{673CF58C-BC5F-4DC3-88C9-B954536B8386}" srcOrd="1" destOrd="0" presId="urn:microsoft.com/office/officeart/2008/layout/LinedList"/>
    <dgm:cxn modelId="{A0362ADD-4396-43DC-83E2-45D645021F6A}" type="presParOf" srcId="{54BD6EF9-6F2D-40A7-B249-62D00612F0B1}" destId="{AE368C0A-CF18-4144-AB4D-391D0E885DBD}" srcOrd="2" destOrd="0" presId="urn:microsoft.com/office/officeart/2008/layout/LinedList"/>
    <dgm:cxn modelId="{6F318330-6C6B-4FA2-B8C6-10AD3AA2435E}" type="presParOf" srcId="{54BD6EF9-6F2D-40A7-B249-62D00612F0B1}" destId="{C8EF0D71-09B9-4611-8976-D9587B5B686A}" srcOrd="3" destOrd="0" presId="urn:microsoft.com/office/officeart/2008/layout/LinedList"/>
    <dgm:cxn modelId="{097BF4BB-18EB-4BBD-AB7F-17FC4EAD2B73}" type="presParOf" srcId="{C8EF0D71-09B9-4611-8976-D9587B5B686A}" destId="{29DB564B-3672-4999-AB05-F3C1025C9B15}" srcOrd="0" destOrd="0" presId="urn:microsoft.com/office/officeart/2008/layout/LinedList"/>
    <dgm:cxn modelId="{7CD6C1B8-E275-45A9-A02E-E26202CC9577}" type="presParOf" srcId="{C8EF0D71-09B9-4611-8976-D9587B5B686A}" destId="{8C3CD43B-E666-4A99-9A4D-26F4B20D21FB}" srcOrd="1" destOrd="0" presId="urn:microsoft.com/office/officeart/2008/layout/LinedList"/>
    <dgm:cxn modelId="{364CE7A4-5EB1-4501-AAD7-37B8467BED32}" type="presParOf" srcId="{54BD6EF9-6F2D-40A7-B249-62D00612F0B1}" destId="{5B170BA5-7155-4B24-8558-8866BAA58445}" srcOrd="4" destOrd="0" presId="urn:microsoft.com/office/officeart/2008/layout/LinedList"/>
    <dgm:cxn modelId="{EBAAE44D-229D-4E2F-B730-00756C0DDE3C}" type="presParOf" srcId="{54BD6EF9-6F2D-40A7-B249-62D00612F0B1}" destId="{47DB260D-E83A-42B2-AB13-65097111007C}" srcOrd="5" destOrd="0" presId="urn:microsoft.com/office/officeart/2008/layout/LinedList"/>
    <dgm:cxn modelId="{BB669D72-4AC1-4D78-BB64-8FE9059F4F1C}" type="presParOf" srcId="{47DB260D-E83A-42B2-AB13-65097111007C}" destId="{195DB14B-766D-441D-9ABD-8A401C55D053}" srcOrd="0" destOrd="0" presId="urn:microsoft.com/office/officeart/2008/layout/LinedList"/>
    <dgm:cxn modelId="{4B419916-9799-4B18-BE71-9C0B93EBE00D}" type="presParOf" srcId="{47DB260D-E83A-42B2-AB13-65097111007C}" destId="{B888087A-5CDC-484D-AF7E-48BEBCB7D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8EBB81-F431-4D65-843A-DB1A0FB3CE8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A512CDE-52C5-4332-AA1B-9276B02AE542}">
      <dgm:prSet/>
      <dgm:spPr/>
      <dgm:t>
        <a:bodyPr/>
        <a:lstStyle/>
        <a:p>
          <a:r>
            <a:rPr kumimoji="1" lang="ja-JP" dirty="0"/>
            <a:t>がんの画像診断</a:t>
          </a:r>
          <a:endParaRPr lang="en-US" dirty="0"/>
        </a:p>
      </dgm:t>
    </dgm:pt>
    <dgm:pt modelId="{94FF38CA-1F07-4A99-8000-032D2A65DECB}" type="parTrans" cxnId="{A2C1F994-2FFB-4780-8426-EF4A9712AF64}">
      <dgm:prSet/>
      <dgm:spPr/>
      <dgm:t>
        <a:bodyPr/>
        <a:lstStyle/>
        <a:p>
          <a:endParaRPr lang="en-US"/>
        </a:p>
      </dgm:t>
    </dgm:pt>
    <dgm:pt modelId="{853915B7-C358-42A2-BA7C-8B02DC27E5E4}" type="sibTrans" cxnId="{A2C1F994-2FFB-4780-8426-EF4A9712AF64}">
      <dgm:prSet/>
      <dgm:spPr/>
      <dgm:t>
        <a:bodyPr/>
        <a:lstStyle/>
        <a:p>
          <a:endParaRPr lang="en-US"/>
        </a:p>
      </dgm:t>
    </dgm:pt>
    <dgm:pt modelId="{1B3F3298-D819-4CCD-9F17-21DA9AA24033}">
      <dgm:prSet/>
      <dgm:spPr/>
      <dgm:t>
        <a:bodyPr/>
        <a:lstStyle/>
        <a:p>
          <a:r>
            <a:rPr kumimoji="1" lang="en-US"/>
            <a:t>AI</a:t>
          </a:r>
          <a:r>
            <a:rPr kumimoji="1" lang="ja-JP"/>
            <a:t>のべりすと</a:t>
          </a:r>
          <a:endParaRPr lang="en-US"/>
        </a:p>
      </dgm:t>
    </dgm:pt>
    <dgm:pt modelId="{79450CE1-4C5E-4421-99B4-D32A09551EC0}" type="parTrans" cxnId="{E103012A-1AF9-4FCD-831C-62118876A78C}">
      <dgm:prSet/>
      <dgm:spPr/>
      <dgm:t>
        <a:bodyPr/>
        <a:lstStyle/>
        <a:p>
          <a:endParaRPr lang="en-US"/>
        </a:p>
      </dgm:t>
    </dgm:pt>
    <dgm:pt modelId="{C9E14E26-C2F5-40A1-B06F-2C2D6769D44F}" type="sibTrans" cxnId="{E103012A-1AF9-4FCD-831C-62118876A78C}">
      <dgm:prSet/>
      <dgm:spPr/>
      <dgm:t>
        <a:bodyPr/>
        <a:lstStyle/>
        <a:p>
          <a:endParaRPr lang="en-US"/>
        </a:p>
      </dgm:t>
    </dgm:pt>
    <dgm:pt modelId="{AA5FFA5A-DA1D-4BD9-81E2-4244C96ECFCE}">
      <dgm:prSet/>
      <dgm:spPr/>
      <dgm:t>
        <a:bodyPr/>
        <a:lstStyle/>
        <a:p>
          <a:r>
            <a:rPr kumimoji="1" lang="ja-JP" b="0" i="0" dirty="0"/>
            <a:t>自動緊急</a:t>
          </a:r>
          <a:endParaRPr kumimoji="1" lang="en-US" altLang="ja-JP" b="0" i="0" dirty="0"/>
        </a:p>
        <a:p>
          <a:r>
            <a:rPr kumimoji="1" lang="ja-JP" b="0" i="0" dirty="0"/>
            <a:t>ブレーキ</a:t>
          </a:r>
          <a:endParaRPr lang="en-US" dirty="0"/>
        </a:p>
      </dgm:t>
    </dgm:pt>
    <dgm:pt modelId="{F53AF2BD-7266-44B7-AFF2-9FACE95BADCC}" type="parTrans" cxnId="{61354D61-7EF0-4966-912E-43D9375CC511}">
      <dgm:prSet/>
      <dgm:spPr/>
      <dgm:t>
        <a:bodyPr/>
        <a:lstStyle/>
        <a:p>
          <a:endParaRPr lang="en-US"/>
        </a:p>
      </dgm:t>
    </dgm:pt>
    <dgm:pt modelId="{56A58015-3AC2-4354-9EE6-D2BDD30888B8}" type="sibTrans" cxnId="{61354D61-7EF0-4966-912E-43D9375CC511}">
      <dgm:prSet/>
      <dgm:spPr/>
      <dgm:t>
        <a:bodyPr/>
        <a:lstStyle/>
        <a:p>
          <a:endParaRPr lang="en-US"/>
        </a:p>
      </dgm:t>
    </dgm:pt>
    <dgm:pt modelId="{28339766-749D-4777-BED3-FF09294A3571}" type="pres">
      <dgm:prSet presAssocID="{9E8EBB81-F431-4D65-843A-DB1A0FB3CE86}" presName="hierChild1" presStyleCnt="0">
        <dgm:presLayoutVars>
          <dgm:chPref val="1"/>
          <dgm:dir/>
          <dgm:animOne val="branch"/>
          <dgm:animLvl val="lvl"/>
          <dgm:resizeHandles/>
        </dgm:presLayoutVars>
      </dgm:prSet>
      <dgm:spPr/>
    </dgm:pt>
    <dgm:pt modelId="{C3D3D023-FE59-4CEA-8EE4-187C7B66A51F}" type="pres">
      <dgm:prSet presAssocID="{CA512CDE-52C5-4332-AA1B-9276B02AE542}" presName="hierRoot1" presStyleCnt="0"/>
      <dgm:spPr/>
    </dgm:pt>
    <dgm:pt modelId="{EC7CF1A3-97DD-45C9-909B-92B9495E2E8F}" type="pres">
      <dgm:prSet presAssocID="{CA512CDE-52C5-4332-AA1B-9276B02AE542}" presName="composite" presStyleCnt="0"/>
      <dgm:spPr/>
    </dgm:pt>
    <dgm:pt modelId="{B303B40A-347D-4687-ACBC-42FA7CF40A20}" type="pres">
      <dgm:prSet presAssocID="{CA512CDE-52C5-4332-AA1B-9276B02AE542}" presName="background" presStyleLbl="node0" presStyleIdx="0" presStyleCnt="3"/>
      <dgm:spPr/>
    </dgm:pt>
    <dgm:pt modelId="{5FD62F91-FA34-4F79-8923-9B1518F85DA5}" type="pres">
      <dgm:prSet presAssocID="{CA512CDE-52C5-4332-AA1B-9276B02AE542}" presName="text" presStyleLbl="fgAcc0" presStyleIdx="0" presStyleCnt="3" custScaleX="110206">
        <dgm:presLayoutVars>
          <dgm:chPref val="3"/>
        </dgm:presLayoutVars>
      </dgm:prSet>
      <dgm:spPr/>
    </dgm:pt>
    <dgm:pt modelId="{0CDD86F1-CDFB-4FA5-841B-F13B927ACB5B}" type="pres">
      <dgm:prSet presAssocID="{CA512CDE-52C5-4332-AA1B-9276B02AE542}" presName="hierChild2" presStyleCnt="0"/>
      <dgm:spPr/>
    </dgm:pt>
    <dgm:pt modelId="{69882A2B-AAC6-46B5-A48C-84FA2E581F8E}" type="pres">
      <dgm:prSet presAssocID="{1B3F3298-D819-4CCD-9F17-21DA9AA24033}" presName="hierRoot1" presStyleCnt="0"/>
      <dgm:spPr/>
    </dgm:pt>
    <dgm:pt modelId="{D27A1507-CFA6-4841-8771-9E91AC0B27BD}" type="pres">
      <dgm:prSet presAssocID="{1B3F3298-D819-4CCD-9F17-21DA9AA24033}" presName="composite" presStyleCnt="0"/>
      <dgm:spPr/>
    </dgm:pt>
    <dgm:pt modelId="{C44BC228-010A-40D1-B81F-552CA1BFC700}" type="pres">
      <dgm:prSet presAssocID="{1B3F3298-D819-4CCD-9F17-21DA9AA24033}" presName="background" presStyleLbl="node0" presStyleIdx="1" presStyleCnt="3"/>
      <dgm:spPr/>
    </dgm:pt>
    <dgm:pt modelId="{DC71489A-373D-4688-ABF1-88CB81AE9B0B}" type="pres">
      <dgm:prSet presAssocID="{1B3F3298-D819-4CCD-9F17-21DA9AA24033}" presName="text" presStyleLbl="fgAcc0" presStyleIdx="1" presStyleCnt="3" custScaleX="99380">
        <dgm:presLayoutVars>
          <dgm:chPref val="3"/>
        </dgm:presLayoutVars>
      </dgm:prSet>
      <dgm:spPr/>
    </dgm:pt>
    <dgm:pt modelId="{F2490FB0-B941-4F6F-875D-C51937451290}" type="pres">
      <dgm:prSet presAssocID="{1B3F3298-D819-4CCD-9F17-21DA9AA24033}" presName="hierChild2" presStyleCnt="0"/>
      <dgm:spPr/>
    </dgm:pt>
    <dgm:pt modelId="{035C2EC9-D6EF-4ECA-841A-46F929260904}" type="pres">
      <dgm:prSet presAssocID="{AA5FFA5A-DA1D-4BD9-81E2-4244C96ECFCE}" presName="hierRoot1" presStyleCnt="0"/>
      <dgm:spPr/>
    </dgm:pt>
    <dgm:pt modelId="{B84D0995-F7D1-4241-84AD-A3B4532676FB}" type="pres">
      <dgm:prSet presAssocID="{AA5FFA5A-DA1D-4BD9-81E2-4244C96ECFCE}" presName="composite" presStyleCnt="0"/>
      <dgm:spPr/>
    </dgm:pt>
    <dgm:pt modelId="{F135C139-48B7-4750-8B05-16252128C57F}" type="pres">
      <dgm:prSet presAssocID="{AA5FFA5A-DA1D-4BD9-81E2-4244C96ECFCE}" presName="background" presStyleLbl="node0" presStyleIdx="2" presStyleCnt="3"/>
      <dgm:spPr/>
    </dgm:pt>
    <dgm:pt modelId="{10F7374A-CF33-456E-8056-CF7EAE62ACFA}" type="pres">
      <dgm:prSet presAssocID="{AA5FFA5A-DA1D-4BD9-81E2-4244C96ECFCE}" presName="text" presStyleLbl="fgAcc0" presStyleIdx="2" presStyleCnt="3">
        <dgm:presLayoutVars>
          <dgm:chPref val="3"/>
        </dgm:presLayoutVars>
      </dgm:prSet>
      <dgm:spPr/>
    </dgm:pt>
    <dgm:pt modelId="{C0EA4ADB-B74B-409C-828C-2B72ED52FA4F}" type="pres">
      <dgm:prSet presAssocID="{AA5FFA5A-DA1D-4BD9-81E2-4244C96ECFCE}" presName="hierChild2" presStyleCnt="0"/>
      <dgm:spPr/>
    </dgm:pt>
  </dgm:ptLst>
  <dgm:cxnLst>
    <dgm:cxn modelId="{986DBE13-9F78-4187-8C20-2338AFD7BEA3}" type="presOf" srcId="{1B3F3298-D819-4CCD-9F17-21DA9AA24033}" destId="{DC71489A-373D-4688-ABF1-88CB81AE9B0B}" srcOrd="0" destOrd="0" presId="urn:microsoft.com/office/officeart/2005/8/layout/hierarchy1"/>
    <dgm:cxn modelId="{E103012A-1AF9-4FCD-831C-62118876A78C}" srcId="{9E8EBB81-F431-4D65-843A-DB1A0FB3CE86}" destId="{1B3F3298-D819-4CCD-9F17-21DA9AA24033}" srcOrd="1" destOrd="0" parTransId="{79450CE1-4C5E-4421-99B4-D32A09551EC0}" sibTransId="{C9E14E26-C2F5-40A1-B06F-2C2D6769D44F}"/>
    <dgm:cxn modelId="{23590E5F-3543-490A-9ACB-82199678E203}" type="presOf" srcId="{CA512CDE-52C5-4332-AA1B-9276B02AE542}" destId="{5FD62F91-FA34-4F79-8923-9B1518F85DA5}" srcOrd="0" destOrd="0" presId="urn:microsoft.com/office/officeart/2005/8/layout/hierarchy1"/>
    <dgm:cxn modelId="{61354D61-7EF0-4966-912E-43D9375CC511}" srcId="{9E8EBB81-F431-4D65-843A-DB1A0FB3CE86}" destId="{AA5FFA5A-DA1D-4BD9-81E2-4244C96ECFCE}" srcOrd="2" destOrd="0" parTransId="{F53AF2BD-7266-44B7-AFF2-9FACE95BADCC}" sibTransId="{56A58015-3AC2-4354-9EE6-D2BDD30888B8}"/>
    <dgm:cxn modelId="{22A1DA90-75BC-471E-BD59-84C34CE8A250}" type="presOf" srcId="{AA5FFA5A-DA1D-4BD9-81E2-4244C96ECFCE}" destId="{10F7374A-CF33-456E-8056-CF7EAE62ACFA}" srcOrd="0" destOrd="0" presId="urn:microsoft.com/office/officeart/2005/8/layout/hierarchy1"/>
    <dgm:cxn modelId="{A2C1F994-2FFB-4780-8426-EF4A9712AF64}" srcId="{9E8EBB81-F431-4D65-843A-DB1A0FB3CE86}" destId="{CA512CDE-52C5-4332-AA1B-9276B02AE542}" srcOrd="0" destOrd="0" parTransId="{94FF38CA-1F07-4A99-8000-032D2A65DECB}" sibTransId="{853915B7-C358-42A2-BA7C-8B02DC27E5E4}"/>
    <dgm:cxn modelId="{38F1D4F5-23F7-4AFC-9733-8560B0EE110B}" type="presOf" srcId="{9E8EBB81-F431-4D65-843A-DB1A0FB3CE86}" destId="{28339766-749D-4777-BED3-FF09294A3571}" srcOrd="0" destOrd="0" presId="urn:microsoft.com/office/officeart/2005/8/layout/hierarchy1"/>
    <dgm:cxn modelId="{DBC07F5B-03EC-47F8-958F-532079161F13}" type="presParOf" srcId="{28339766-749D-4777-BED3-FF09294A3571}" destId="{C3D3D023-FE59-4CEA-8EE4-187C7B66A51F}" srcOrd="0" destOrd="0" presId="urn:microsoft.com/office/officeart/2005/8/layout/hierarchy1"/>
    <dgm:cxn modelId="{8F5AFFE2-B046-47FB-B3DA-6F3ABDFC3956}" type="presParOf" srcId="{C3D3D023-FE59-4CEA-8EE4-187C7B66A51F}" destId="{EC7CF1A3-97DD-45C9-909B-92B9495E2E8F}" srcOrd="0" destOrd="0" presId="urn:microsoft.com/office/officeart/2005/8/layout/hierarchy1"/>
    <dgm:cxn modelId="{6FE17AFC-D133-4DF9-951C-EA7802E97C0B}" type="presParOf" srcId="{EC7CF1A3-97DD-45C9-909B-92B9495E2E8F}" destId="{B303B40A-347D-4687-ACBC-42FA7CF40A20}" srcOrd="0" destOrd="0" presId="urn:microsoft.com/office/officeart/2005/8/layout/hierarchy1"/>
    <dgm:cxn modelId="{C9A99E70-E64A-4979-A5CA-01F1E1368D3E}" type="presParOf" srcId="{EC7CF1A3-97DD-45C9-909B-92B9495E2E8F}" destId="{5FD62F91-FA34-4F79-8923-9B1518F85DA5}" srcOrd="1" destOrd="0" presId="urn:microsoft.com/office/officeart/2005/8/layout/hierarchy1"/>
    <dgm:cxn modelId="{94B3B811-FB84-4797-85E2-F00AB08FFD46}" type="presParOf" srcId="{C3D3D023-FE59-4CEA-8EE4-187C7B66A51F}" destId="{0CDD86F1-CDFB-4FA5-841B-F13B927ACB5B}" srcOrd="1" destOrd="0" presId="urn:microsoft.com/office/officeart/2005/8/layout/hierarchy1"/>
    <dgm:cxn modelId="{3AF1697F-6DD1-4FE5-9143-C4A0F8CDAAE1}" type="presParOf" srcId="{28339766-749D-4777-BED3-FF09294A3571}" destId="{69882A2B-AAC6-46B5-A48C-84FA2E581F8E}" srcOrd="1" destOrd="0" presId="urn:microsoft.com/office/officeart/2005/8/layout/hierarchy1"/>
    <dgm:cxn modelId="{B785E3FA-364B-4DD0-A9AA-6590B0605B99}" type="presParOf" srcId="{69882A2B-AAC6-46B5-A48C-84FA2E581F8E}" destId="{D27A1507-CFA6-4841-8771-9E91AC0B27BD}" srcOrd="0" destOrd="0" presId="urn:microsoft.com/office/officeart/2005/8/layout/hierarchy1"/>
    <dgm:cxn modelId="{3952C03C-7610-4D60-8043-A43A8F89BBA4}" type="presParOf" srcId="{D27A1507-CFA6-4841-8771-9E91AC0B27BD}" destId="{C44BC228-010A-40D1-B81F-552CA1BFC700}" srcOrd="0" destOrd="0" presId="urn:microsoft.com/office/officeart/2005/8/layout/hierarchy1"/>
    <dgm:cxn modelId="{BEFA1FF6-59D8-4426-91C9-8C4135E2B924}" type="presParOf" srcId="{D27A1507-CFA6-4841-8771-9E91AC0B27BD}" destId="{DC71489A-373D-4688-ABF1-88CB81AE9B0B}" srcOrd="1" destOrd="0" presId="urn:microsoft.com/office/officeart/2005/8/layout/hierarchy1"/>
    <dgm:cxn modelId="{3BE2BB92-1D92-4F66-86F9-64EB39B78039}" type="presParOf" srcId="{69882A2B-AAC6-46B5-A48C-84FA2E581F8E}" destId="{F2490FB0-B941-4F6F-875D-C51937451290}" srcOrd="1" destOrd="0" presId="urn:microsoft.com/office/officeart/2005/8/layout/hierarchy1"/>
    <dgm:cxn modelId="{93B8E427-8790-4B00-ABD5-B1FC6B3036F0}" type="presParOf" srcId="{28339766-749D-4777-BED3-FF09294A3571}" destId="{035C2EC9-D6EF-4ECA-841A-46F929260904}" srcOrd="2" destOrd="0" presId="urn:microsoft.com/office/officeart/2005/8/layout/hierarchy1"/>
    <dgm:cxn modelId="{DF5BC988-56FD-4020-A98E-74447ED988BF}" type="presParOf" srcId="{035C2EC9-D6EF-4ECA-841A-46F929260904}" destId="{B84D0995-F7D1-4241-84AD-A3B4532676FB}" srcOrd="0" destOrd="0" presId="urn:microsoft.com/office/officeart/2005/8/layout/hierarchy1"/>
    <dgm:cxn modelId="{9B4E9934-3703-4004-AB0C-3C6FF3B51BC2}" type="presParOf" srcId="{B84D0995-F7D1-4241-84AD-A3B4532676FB}" destId="{F135C139-48B7-4750-8B05-16252128C57F}" srcOrd="0" destOrd="0" presId="urn:microsoft.com/office/officeart/2005/8/layout/hierarchy1"/>
    <dgm:cxn modelId="{1D46A9AB-5F68-457C-82C2-9EF11CC64767}" type="presParOf" srcId="{B84D0995-F7D1-4241-84AD-A3B4532676FB}" destId="{10F7374A-CF33-456E-8056-CF7EAE62ACFA}" srcOrd="1" destOrd="0" presId="urn:microsoft.com/office/officeart/2005/8/layout/hierarchy1"/>
    <dgm:cxn modelId="{12D5B2F1-5FA2-4F0B-BC4F-7DF8672A6FEB}" type="presParOf" srcId="{035C2EC9-D6EF-4ECA-841A-46F929260904}" destId="{C0EA4ADB-B74B-409C-828C-2B72ED52FA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825C-5DE8-4AE6-B3DF-D0CA91459579}">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A1182B-1B8F-4A3B-8706-54A8EE295517}">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kumimoji="1" lang="ja-JP" sz="4600" kern="1200"/>
            <a:t>画像認識</a:t>
          </a:r>
          <a:endParaRPr lang="en-US" sz="4600" kern="1200"/>
        </a:p>
      </dsp:txBody>
      <dsp:txXfrm>
        <a:off x="0" y="0"/>
        <a:ext cx="6900512" cy="1384035"/>
      </dsp:txXfrm>
    </dsp:sp>
    <dsp:sp modelId="{0F4E5965-A46B-441D-A172-FA9AE5E9199F}">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89319-0CD7-4CE3-9CFE-28A2DA5C590F}">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kumimoji="1" lang="ja-JP" sz="4600" kern="1200"/>
            <a:t>音声認識</a:t>
          </a:r>
          <a:endParaRPr lang="en-US" sz="4600" kern="1200"/>
        </a:p>
      </dsp:txBody>
      <dsp:txXfrm>
        <a:off x="0" y="1384035"/>
        <a:ext cx="6900512" cy="1384035"/>
      </dsp:txXfrm>
    </dsp:sp>
    <dsp:sp modelId="{E31841DC-216C-4705-BD79-140DD86B7DD6}">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D3D54-696B-4C92-9C14-72059A86DF11}">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kumimoji="1" lang="ja-JP" sz="4600" kern="1200"/>
            <a:t>自然言語処理</a:t>
          </a:r>
          <a:endParaRPr lang="en-US" sz="4600" kern="1200"/>
        </a:p>
      </dsp:txBody>
      <dsp:txXfrm>
        <a:off x="0" y="2768070"/>
        <a:ext cx="6900512" cy="1384035"/>
      </dsp:txXfrm>
    </dsp:sp>
    <dsp:sp modelId="{AB53D0EB-E461-46D0-9576-89DC9DCEF7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415A5-E09E-48C7-8DCD-7155C2B5F2F6}">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kumimoji="1" lang="ja-JP" sz="4600" kern="1200"/>
            <a:t>ロボットによる異常検知</a:t>
          </a:r>
          <a:endParaRPr lang="en-US" sz="4600" kern="1200"/>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896D6-731B-46F7-84E3-BF45DF38C923}">
      <dsp:nvSpPr>
        <dsp:cNvPr id="0" name=""/>
        <dsp:cNvSpPr/>
      </dsp:nvSpPr>
      <dsp:spPr>
        <a:xfrm>
          <a:off x="0" y="0"/>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A0902-4870-4453-92B9-A6AC2E7AB0D4}">
      <dsp:nvSpPr>
        <dsp:cNvPr id="0" name=""/>
        <dsp:cNvSpPr/>
      </dsp:nvSpPr>
      <dsp:spPr>
        <a:xfrm>
          <a:off x="0" y="0"/>
          <a:ext cx="6245265" cy="27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kumimoji="1" lang="en-US" altLang="ja-JP" sz="3600" kern="1200" dirty="0"/>
            <a:t>Numpy</a:t>
          </a:r>
          <a:r>
            <a:rPr kumimoji="1" lang="ja-JP" altLang="en-US" sz="3600" kern="1200" dirty="0"/>
            <a:t>とは</a:t>
          </a:r>
          <a:r>
            <a:rPr kumimoji="1" lang="en-US" altLang="ja-JP" sz="3600" kern="1200" dirty="0"/>
            <a:t>Python</a:t>
          </a:r>
          <a:r>
            <a:rPr kumimoji="1" lang="ja-JP" altLang="en-US" sz="3600" kern="1200" dirty="0"/>
            <a:t>の拡張機能であり演算機能が充実しているライブラリのことである。</a:t>
          </a:r>
          <a:endParaRPr kumimoji="1" lang="en-US" altLang="ja-JP" sz="3600" kern="1200" dirty="0"/>
        </a:p>
      </dsp:txBody>
      <dsp:txXfrm>
        <a:off x="0" y="0"/>
        <a:ext cx="6245265" cy="2794673"/>
      </dsp:txXfrm>
    </dsp:sp>
    <dsp:sp modelId="{8BF344D7-18F1-41E4-AC36-299E4A3EBBA8}">
      <dsp:nvSpPr>
        <dsp:cNvPr id="0" name=""/>
        <dsp:cNvSpPr/>
      </dsp:nvSpPr>
      <dsp:spPr>
        <a:xfrm>
          <a:off x="0" y="2794673"/>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E8AD0-CF14-4DB3-A916-BA311434F105}">
      <dsp:nvSpPr>
        <dsp:cNvPr id="0" name=""/>
        <dsp:cNvSpPr/>
      </dsp:nvSpPr>
      <dsp:spPr>
        <a:xfrm>
          <a:off x="0" y="2794673"/>
          <a:ext cx="6245265" cy="27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kumimoji="1" lang="ja-JP" sz="3100" kern="1200" dirty="0"/>
            <a:t>ディープラーニングでは配列やベクトルを使用するため、演算機能が充実している</a:t>
          </a:r>
          <a:r>
            <a:rPr kumimoji="1" lang="en-US" sz="3100" kern="1200" dirty="0"/>
            <a:t>Numpy</a:t>
          </a:r>
          <a:r>
            <a:rPr kumimoji="1" lang="ja-JP" sz="3100" kern="1200" dirty="0"/>
            <a:t>が必要不可欠で</a:t>
          </a:r>
          <a:r>
            <a:rPr kumimoji="1" lang="ja-JP" altLang="en-US" sz="3100" kern="1200" dirty="0"/>
            <a:t>ある</a:t>
          </a:r>
          <a:r>
            <a:rPr kumimoji="1" lang="ja-JP" sz="3100" kern="1200" dirty="0"/>
            <a:t>。</a:t>
          </a:r>
          <a:r>
            <a:rPr kumimoji="1" lang="ja-JP" altLang="en-US" sz="3100" kern="1200" dirty="0"/>
            <a:t>また行列積をする際に非常に便利である。</a:t>
          </a:r>
          <a:endParaRPr lang="en-US" sz="4400" b="1" i="1" kern="1200" dirty="0">
            <a:solidFill>
              <a:srgbClr val="FF0000"/>
            </a:solidFill>
          </a:endParaRPr>
        </a:p>
      </dsp:txBody>
      <dsp:txXfrm>
        <a:off x="0" y="2794673"/>
        <a:ext cx="6245265" cy="2794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C7277-F211-4FD5-94CA-7419232B313B}">
      <dsp:nvSpPr>
        <dsp:cNvPr id="0" name=""/>
        <dsp:cNvSpPr/>
      </dsp:nvSpPr>
      <dsp:spPr>
        <a:xfrm>
          <a:off x="0" y="73555"/>
          <a:ext cx="7243281" cy="1916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ja-JP" sz="2600" kern="1200" dirty="0"/>
            <a:t>損失関数：予測したデータと正解データとの誤差を求めるために使われる関数のことであり、バックプロパゲーションに用いられる。</a:t>
          </a:r>
          <a:endParaRPr lang="en-US" sz="2600" kern="1200" dirty="0"/>
        </a:p>
      </dsp:txBody>
      <dsp:txXfrm>
        <a:off x="93554" y="167109"/>
        <a:ext cx="7056173" cy="1729352"/>
      </dsp:txXfrm>
    </dsp:sp>
    <dsp:sp modelId="{6BD57269-B69E-45EF-8EEF-21711C660F09}">
      <dsp:nvSpPr>
        <dsp:cNvPr id="0" name=""/>
        <dsp:cNvSpPr/>
      </dsp:nvSpPr>
      <dsp:spPr>
        <a:xfrm>
          <a:off x="0" y="2059743"/>
          <a:ext cx="7243281" cy="1916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kumimoji="1" lang="ja-JP" sz="3600" kern="1200" dirty="0"/>
            <a:t>分類には交差エントロピー誤差</a:t>
          </a:r>
          <a:endParaRPr lang="en-US" sz="3600" kern="1200" dirty="0"/>
        </a:p>
      </dsp:txBody>
      <dsp:txXfrm>
        <a:off x="93554" y="2153297"/>
        <a:ext cx="7056173" cy="1729352"/>
      </dsp:txXfrm>
    </dsp:sp>
    <dsp:sp modelId="{542526B9-21A1-4E61-8C10-612D82CD6DD8}">
      <dsp:nvSpPr>
        <dsp:cNvPr id="0" name=""/>
        <dsp:cNvSpPr/>
      </dsp:nvSpPr>
      <dsp:spPr>
        <a:xfrm>
          <a:off x="0" y="4051083"/>
          <a:ext cx="7243281" cy="1916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kumimoji="1" lang="ja-JP" sz="3600" kern="1200" dirty="0"/>
            <a:t>回帰には二乗和誤差</a:t>
          </a:r>
          <a:endParaRPr lang="en-US" sz="3600" kern="1200" dirty="0"/>
        </a:p>
      </dsp:txBody>
      <dsp:txXfrm>
        <a:off x="93554" y="4144637"/>
        <a:ext cx="7056173" cy="1729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87BAF-37E6-473D-8658-1D2BE3466A20}">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6ADA2-578C-4464-BA36-E6B1513823CD}">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kumimoji="1" lang="ja-JP" sz="4400" kern="1200" dirty="0"/>
            <a:t>画像はピクセルが集まってできたものである</a:t>
          </a:r>
          <a:endParaRPr lang="en-US" sz="4400" kern="1200" dirty="0"/>
        </a:p>
      </dsp:txBody>
      <dsp:txXfrm>
        <a:off x="0" y="2492"/>
        <a:ext cx="6492875" cy="1700138"/>
      </dsp:txXfrm>
    </dsp:sp>
    <dsp:sp modelId="{AE368C0A-CF18-4144-AB4D-391D0E885DBD}">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B564B-3672-4999-AB05-F3C1025C9B15}">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t>画像には局所性というものがある。</a:t>
          </a:r>
          <a:endParaRPr lang="en-US" sz="4000" kern="1200" dirty="0"/>
        </a:p>
      </dsp:txBody>
      <dsp:txXfrm>
        <a:off x="0" y="1702630"/>
        <a:ext cx="6492875" cy="1700138"/>
      </dsp:txXfrm>
    </dsp:sp>
    <dsp:sp modelId="{5B170BA5-7155-4B24-8558-8866BAA58445}">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DB14B-766D-441D-9ABD-8A401C55D053}">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ja-JP" sz="3200" kern="1200" dirty="0"/>
            <a:t>局所性とは各ピクセルが近くのピクセルと似たような色になる可能性が高いなどといった画像の特徴のようなものです。</a:t>
          </a:r>
          <a:endParaRPr lang="en-US" sz="3200" kern="1200" dirty="0"/>
        </a:p>
      </dsp:txBody>
      <dsp:txXfrm>
        <a:off x="0" y="3402769"/>
        <a:ext cx="6492875" cy="1700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3B40A-347D-4687-ACBC-42FA7CF40A20}">
      <dsp:nvSpPr>
        <dsp:cNvPr id="0" name=""/>
        <dsp:cNvSpPr/>
      </dsp:nvSpPr>
      <dsp:spPr>
        <a:xfrm>
          <a:off x="1650" y="552842"/>
          <a:ext cx="3131395" cy="18042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62F91-FA34-4F79-8923-9B1518F85DA5}">
      <dsp:nvSpPr>
        <dsp:cNvPr id="0" name=""/>
        <dsp:cNvSpPr/>
      </dsp:nvSpPr>
      <dsp:spPr>
        <a:xfrm>
          <a:off x="317361" y="852768"/>
          <a:ext cx="3131395" cy="18042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ja-JP" sz="3100" kern="1200" dirty="0"/>
            <a:t>がんの画像診断</a:t>
          </a:r>
          <a:endParaRPr lang="en-US" sz="3100" kern="1200" dirty="0"/>
        </a:p>
      </dsp:txBody>
      <dsp:txXfrm>
        <a:off x="370207" y="905614"/>
        <a:ext cx="3025703" cy="1698598"/>
      </dsp:txXfrm>
    </dsp:sp>
    <dsp:sp modelId="{C44BC228-010A-40D1-B81F-552CA1BFC700}">
      <dsp:nvSpPr>
        <dsp:cNvPr id="0" name=""/>
        <dsp:cNvSpPr/>
      </dsp:nvSpPr>
      <dsp:spPr>
        <a:xfrm>
          <a:off x="3764468" y="552842"/>
          <a:ext cx="2823785" cy="18042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1489A-373D-4688-ABF1-88CB81AE9B0B}">
      <dsp:nvSpPr>
        <dsp:cNvPr id="0" name=""/>
        <dsp:cNvSpPr/>
      </dsp:nvSpPr>
      <dsp:spPr>
        <a:xfrm>
          <a:off x="4080179" y="852768"/>
          <a:ext cx="2823785" cy="18042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en-US" sz="3100" kern="1200"/>
            <a:t>AI</a:t>
          </a:r>
          <a:r>
            <a:rPr kumimoji="1" lang="ja-JP" sz="3100" kern="1200"/>
            <a:t>のべりすと</a:t>
          </a:r>
          <a:endParaRPr lang="en-US" sz="3100" kern="1200"/>
        </a:p>
      </dsp:txBody>
      <dsp:txXfrm>
        <a:off x="4133025" y="905614"/>
        <a:ext cx="2718093" cy="1698598"/>
      </dsp:txXfrm>
    </dsp:sp>
    <dsp:sp modelId="{F135C139-48B7-4750-8B05-16252128C57F}">
      <dsp:nvSpPr>
        <dsp:cNvPr id="0" name=""/>
        <dsp:cNvSpPr/>
      </dsp:nvSpPr>
      <dsp:spPr>
        <a:xfrm>
          <a:off x="7219676" y="552842"/>
          <a:ext cx="2841402" cy="18042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7374A-CF33-456E-8056-CF7EAE62ACFA}">
      <dsp:nvSpPr>
        <dsp:cNvPr id="0" name=""/>
        <dsp:cNvSpPr/>
      </dsp:nvSpPr>
      <dsp:spPr>
        <a:xfrm>
          <a:off x="7535387" y="852768"/>
          <a:ext cx="2841402" cy="18042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ja-JP" sz="3100" b="0" i="0" kern="1200" dirty="0"/>
            <a:t>自動緊急</a:t>
          </a:r>
          <a:endParaRPr kumimoji="1" lang="en-US" altLang="ja-JP" sz="3100" b="0" i="0" kern="1200" dirty="0"/>
        </a:p>
        <a:p>
          <a:pPr marL="0" lvl="0" indent="0" algn="ctr" defTabSz="1377950">
            <a:lnSpc>
              <a:spcPct val="90000"/>
            </a:lnSpc>
            <a:spcBef>
              <a:spcPct val="0"/>
            </a:spcBef>
            <a:spcAft>
              <a:spcPct val="35000"/>
            </a:spcAft>
            <a:buNone/>
          </a:pPr>
          <a:r>
            <a:rPr kumimoji="1" lang="ja-JP" sz="3100" b="0" i="0" kern="1200" dirty="0"/>
            <a:t>ブレーキ</a:t>
          </a:r>
          <a:endParaRPr lang="en-US" sz="3100" kern="1200" dirty="0"/>
        </a:p>
      </dsp:txBody>
      <dsp:txXfrm>
        <a:off x="7588233" y="905614"/>
        <a:ext cx="2735710" cy="16985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8888F-6193-DFC1-21A8-330A2A99C1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DC11BB-B938-E4A9-4E3D-653FD6C2F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007669-2686-9EE9-F3E7-CE2C300999E5}"/>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2744A083-5120-F64E-FE93-AD487693F5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D360F4-AD2A-B708-E221-829E5E204109}"/>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348715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691FC-63BF-7F9A-6F57-909AC0C8DB5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098083-198C-95AB-6648-21982AEDAF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703393-4962-E1A8-9069-481FEC39E93F}"/>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FFF73849-4841-EA7E-D2CE-F132123F93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194520-4F4D-EF0B-9EAA-A31FDD01F327}"/>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154513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A80E66C-C8FF-5E99-0999-BBF5C605EEE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02F2DB-02D1-2104-0C76-68CC9E81CC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CC790D-F269-BAE7-CB40-82A27D0F4EAE}"/>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9A99317B-3289-C4F4-AEED-F0043A36B7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65C95-A27C-1863-A1B4-6FF1B2FC8736}"/>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272616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8762C-117B-B232-FBC7-412B31C797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68015D-3B97-9E3A-5EA2-193C58E7B4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84D3C1-C5EC-9F08-0407-ECAF659DB771}"/>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539AC02F-4BE8-C17E-12F6-E4C838293E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674D-3311-076B-CF58-3FDCEDEEAC30}"/>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41188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431CE-C225-CF29-4386-D5CFD99330D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248872-2E4A-229F-29F3-0ABA4A099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68CDE5-6C53-2926-FC77-5BB43F328077}"/>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6A4BD87A-EB24-5BA7-9E45-F912A7A992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7CEAD7-471E-2A94-841A-047006AF20A2}"/>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23810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45D58-CEB4-9136-819A-3BCC51D022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37C606-29D7-73ED-FFC5-DAB9B80AA8C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A91A9-E1B8-257E-3CC8-83FFA25F36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4BD3DD-8A22-475F-7BD5-6926E8B7D2D6}"/>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546FDA56-0CF2-6226-B7BE-8498153E80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FFBE5F-74B5-07D2-08A9-AE492F45C677}"/>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95216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79B1C-7BF2-FD9F-89A6-5C09476F40B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D4708C-099A-22FD-A4CE-F02730576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ED942B-3CD5-4253-376D-E504467A69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860354-2885-2653-7827-C56D96E18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E132EE-0A7D-3702-0F79-4E11DC3A692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68632B-0866-A4C7-2A40-A37E1F52F236}"/>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8" name="フッター プレースホルダー 7">
            <a:extLst>
              <a:ext uri="{FF2B5EF4-FFF2-40B4-BE49-F238E27FC236}">
                <a16:creationId xmlns:a16="http://schemas.microsoft.com/office/drawing/2014/main" id="{D3D5EBFD-5BE4-30FB-2289-A837CEAD50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23142C2-6A05-E726-2D9C-F166B024AEF9}"/>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39535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42344-06E7-E198-3482-D463A940EDB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764843-A7BF-9925-D0F0-4291305565BE}"/>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4" name="フッター プレースホルダー 3">
            <a:extLst>
              <a:ext uri="{FF2B5EF4-FFF2-40B4-BE49-F238E27FC236}">
                <a16:creationId xmlns:a16="http://schemas.microsoft.com/office/drawing/2014/main" id="{7EBF034E-BE6C-5910-CBEC-55096167482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6D468C-930A-28E2-C7FC-6F3A2D001AFC}"/>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200638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D44CDF-AE72-82D7-8B41-8F418B36231D}"/>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3" name="フッター プレースホルダー 2">
            <a:extLst>
              <a:ext uri="{FF2B5EF4-FFF2-40B4-BE49-F238E27FC236}">
                <a16:creationId xmlns:a16="http://schemas.microsoft.com/office/drawing/2014/main" id="{5095D422-4D0D-CC8A-9D37-366A9630697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9B86CD-F6DD-2A74-A1C5-86B45AA74904}"/>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345896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A1D5D2-3B90-8D40-7083-A40EB99678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25E88D-5698-DB84-A3E6-4B006F4A2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B4D7B9-960A-EC98-8D6B-706DDD1E2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8D699B-60BC-0CE5-1944-B14D72A6BA5E}"/>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165CD863-2854-F1D2-C171-AE4B799662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5435D3-E481-6C82-6BE6-A73545E7C84F}"/>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400807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B0854-07F1-935E-7A35-DE6D34E7C6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BDF679C-74BA-DFC4-C779-81EC8944A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1BE596-0904-9C03-EF44-B4EF6335F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145367-BF56-A392-ABF0-FF59CC013C57}"/>
              </a:ext>
            </a:extLst>
          </p:cNvPr>
          <p:cNvSpPr>
            <a:spLocks noGrp="1"/>
          </p:cNvSpPr>
          <p:nvPr>
            <p:ph type="dt" sz="half" idx="10"/>
          </p:nvPr>
        </p:nvSpPr>
        <p:spPr/>
        <p:txBody>
          <a:bodyPr/>
          <a:lstStyle/>
          <a:p>
            <a:fld id="{F517AD40-5FF6-4EA9-9FB1-472EAE5D8DF9}" type="datetimeFigureOut">
              <a:rPr kumimoji="1" lang="ja-JP" altLang="en-US" smtClean="0"/>
              <a:t>2022/5/19</a:t>
            </a:fld>
            <a:endParaRPr kumimoji="1" lang="ja-JP" altLang="en-US"/>
          </a:p>
        </p:txBody>
      </p:sp>
      <p:sp>
        <p:nvSpPr>
          <p:cNvPr id="6" name="フッター プレースホルダー 5">
            <a:extLst>
              <a:ext uri="{FF2B5EF4-FFF2-40B4-BE49-F238E27FC236}">
                <a16:creationId xmlns:a16="http://schemas.microsoft.com/office/drawing/2014/main" id="{B75D1C4F-01AD-EB40-86B2-1B94E6F8CF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1066A8-109F-4A60-F901-FE82906F56BD}"/>
              </a:ext>
            </a:extLst>
          </p:cNvPr>
          <p:cNvSpPr>
            <a:spLocks noGrp="1"/>
          </p:cNvSpPr>
          <p:nvPr>
            <p:ph type="sldNum" sz="quarter" idx="12"/>
          </p:nvPr>
        </p:nvSpPr>
        <p:spPr/>
        <p:txBody>
          <a:body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169689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84636C-33CB-895A-7043-2533DED8A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1D8AE7-F0E6-E5D7-1230-2DE76F3E2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6EE92A-25B1-32CB-3B2C-A6D5D1FFF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AD40-5FF6-4EA9-9FB1-472EAE5D8DF9}" type="datetimeFigureOut">
              <a:rPr kumimoji="1" lang="ja-JP" altLang="en-US" smtClean="0"/>
              <a:t>2022/5/19</a:t>
            </a:fld>
            <a:endParaRPr kumimoji="1" lang="ja-JP" altLang="en-US"/>
          </a:p>
        </p:txBody>
      </p:sp>
      <p:sp>
        <p:nvSpPr>
          <p:cNvPr id="5" name="フッター プレースホルダー 4">
            <a:extLst>
              <a:ext uri="{FF2B5EF4-FFF2-40B4-BE49-F238E27FC236}">
                <a16:creationId xmlns:a16="http://schemas.microsoft.com/office/drawing/2014/main" id="{D09D67A7-0F35-15EF-BF23-2B176D062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9F15439-0186-EC9D-98C9-2548EBA47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8961-C46E-41AC-995C-1BF80E1475F3}" type="slidenum">
              <a:rPr kumimoji="1" lang="ja-JP" altLang="en-US" smtClean="0"/>
              <a:t>‹#›</a:t>
            </a:fld>
            <a:endParaRPr kumimoji="1" lang="ja-JP" altLang="en-US"/>
          </a:p>
        </p:txBody>
      </p:sp>
    </p:spTree>
    <p:extLst>
      <p:ext uri="{BB962C8B-B14F-4D97-AF65-F5344CB8AC3E}">
        <p14:creationId xmlns:p14="http://schemas.microsoft.com/office/powerpoint/2010/main" val="416622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hyperlink" Target="https://ai-novel.com/" TargetMode="External"/><Relationship Id="rId2" Type="http://schemas.openxmlformats.org/officeDocument/2006/relationships/hyperlink" Target="https://www.kurume-u.ac.jp/site/backno/20210603.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C7F2C7A8-43AA-5AF3-DB74-FB1BE35EF359}"/>
              </a:ext>
            </a:extLst>
          </p:cNvPr>
          <p:cNvSpPr>
            <a:spLocks noGrp="1"/>
          </p:cNvSpPr>
          <p:nvPr>
            <p:ph type="ctrTitle"/>
          </p:nvPr>
        </p:nvSpPr>
        <p:spPr>
          <a:xfrm>
            <a:off x="1524003" y="1999615"/>
            <a:ext cx="9144000" cy="2764028"/>
          </a:xfrm>
        </p:spPr>
        <p:txBody>
          <a:bodyPr anchor="ctr">
            <a:normAutofit/>
          </a:bodyPr>
          <a:lstStyle/>
          <a:p>
            <a:r>
              <a:rPr kumimoji="1" lang="ja-JP" altLang="en-US" sz="6100"/>
              <a:t>畳み込みニューラルネットワークの概要と仕組み</a:t>
            </a:r>
          </a:p>
        </p:txBody>
      </p:sp>
      <p:sp>
        <p:nvSpPr>
          <p:cNvPr id="3" name="字幕 2">
            <a:extLst>
              <a:ext uri="{FF2B5EF4-FFF2-40B4-BE49-F238E27FC236}">
                <a16:creationId xmlns:a16="http://schemas.microsoft.com/office/drawing/2014/main" id="{589AAFC2-2EA0-7E2C-F99B-46D18B8C0B5E}"/>
              </a:ext>
            </a:extLst>
          </p:cNvPr>
          <p:cNvSpPr>
            <a:spLocks noGrp="1"/>
          </p:cNvSpPr>
          <p:nvPr>
            <p:ph type="subTitle" idx="1"/>
          </p:nvPr>
        </p:nvSpPr>
        <p:spPr>
          <a:xfrm>
            <a:off x="1966912" y="5645150"/>
            <a:ext cx="8258176" cy="631825"/>
          </a:xfrm>
        </p:spPr>
        <p:txBody>
          <a:bodyPr anchor="ctr">
            <a:normAutofit/>
          </a:bodyPr>
          <a:lstStyle/>
          <a:p>
            <a:r>
              <a:rPr kumimoji="1" lang="ja-JP" altLang="en-US" sz="2800"/>
              <a:t>黒崎　輝</a:t>
            </a:r>
          </a:p>
        </p:txBody>
      </p:sp>
      <p:sp>
        <p:nvSpPr>
          <p:cNvPr id="36"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89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8400E4C-5531-9961-1EF7-6C350A534F70}"/>
              </a:ext>
            </a:extLst>
          </p:cNvPr>
          <p:cNvSpPr>
            <a:spLocks noGrp="1"/>
          </p:cNvSpPr>
          <p:nvPr>
            <p:ph type="title"/>
          </p:nvPr>
        </p:nvSpPr>
        <p:spPr>
          <a:xfrm>
            <a:off x="-143376" y="1180325"/>
            <a:ext cx="3800976" cy="4480726"/>
          </a:xfrm>
        </p:spPr>
        <p:txBody>
          <a:bodyPr>
            <a:normAutofit/>
          </a:bodyPr>
          <a:lstStyle/>
          <a:p>
            <a:pPr algn="r"/>
            <a:r>
              <a:rPr kumimoji="1" lang="ja-JP" altLang="en-US" sz="6600" b="1" dirty="0"/>
              <a:t>損失関数について</a:t>
            </a:r>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232" y="623275"/>
            <a:ext cx="6896595"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コンテンツ プレースホルダー 2">
            <a:extLst>
              <a:ext uri="{FF2B5EF4-FFF2-40B4-BE49-F238E27FC236}">
                <a16:creationId xmlns:a16="http://schemas.microsoft.com/office/drawing/2014/main" id="{BAEBAB13-189E-F7B2-5DA3-7612C0F854A6}"/>
              </a:ext>
            </a:extLst>
          </p:cNvPr>
          <p:cNvGraphicFramePr>
            <a:graphicFrameLocks noGrp="1"/>
          </p:cNvGraphicFramePr>
          <p:nvPr>
            <p:ph idx="1"/>
            <p:extLst>
              <p:ext uri="{D42A27DB-BD31-4B8C-83A1-F6EECF244321}">
                <p14:modId xmlns:p14="http://schemas.microsoft.com/office/powerpoint/2010/main" val="183789359"/>
              </p:ext>
            </p:extLst>
          </p:nvPr>
        </p:nvGraphicFramePr>
        <p:xfrm>
          <a:off x="4089115" y="195209"/>
          <a:ext cx="7243281" cy="6035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64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時計 が含まれている画像&#10;&#10;自動的に生成された説明">
            <a:extLst>
              <a:ext uri="{FF2B5EF4-FFF2-40B4-BE49-F238E27FC236}">
                <a16:creationId xmlns:a16="http://schemas.microsoft.com/office/drawing/2014/main" id="{69CCDB76-5965-4F3A-9DB8-2ADEA90F3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70114"/>
            <a:ext cx="12192000" cy="1044540"/>
          </a:xfrm>
        </p:spPr>
      </p:pic>
      <p:pic>
        <p:nvPicPr>
          <p:cNvPr id="7" name="図 6">
            <a:extLst>
              <a:ext uri="{FF2B5EF4-FFF2-40B4-BE49-F238E27FC236}">
                <a16:creationId xmlns:a16="http://schemas.microsoft.com/office/drawing/2014/main" id="{53A04715-F6B9-1600-E40D-66CE7E563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90191"/>
            <a:ext cx="12191999" cy="691877"/>
          </a:xfrm>
          <a:prstGeom prst="rect">
            <a:avLst/>
          </a:prstGeom>
        </p:spPr>
      </p:pic>
      <p:sp>
        <p:nvSpPr>
          <p:cNvPr id="10" name="テキスト ボックス 9">
            <a:extLst>
              <a:ext uri="{FF2B5EF4-FFF2-40B4-BE49-F238E27FC236}">
                <a16:creationId xmlns:a16="http://schemas.microsoft.com/office/drawing/2014/main" id="{DFFD0C54-61AB-A939-CF01-29986A04F9B6}"/>
              </a:ext>
            </a:extLst>
          </p:cNvPr>
          <p:cNvSpPr txBox="1"/>
          <p:nvPr/>
        </p:nvSpPr>
        <p:spPr>
          <a:xfrm>
            <a:off x="4080062" y="4286893"/>
            <a:ext cx="4031873" cy="1015663"/>
          </a:xfrm>
          <a:prstGeom prst="rect">
            <a:avLst/>
          </a:prstGeom>
          <a:noFill/>
        </p:spPr>
        <p:txBody>
          <a:bodyPr wrap="none" rtlCol="0">
            <a:spAutoFit/>
          </a:bodyPr>
          <a:lstStyle/>
          <a:p>
            <a:pPr algn="ctr"/>
            <a:r>
              <a:rPr kumimoji="1" lang="ja-JP" altLang="en-US" sz="6000" dirty="0"/>
              <a:t>二乗和誤差</a:t>
            </a:r>
          </a:p>
        </p:txBody>
      </p:sp>
      <p:sp>
        <p:nvSpPr>
          <p:cNvPr id="11" name="テキスト ボックス 10">
            <a:extLst>
              <a:ext uri="{FF2B5EF4-FFF2-40B4-BE49-F238E27FC236}">
                <a16:creationId xmlns:a16="http://schemas.microsoft.com/office/drawing/2014/main" id="{E5B1B747-8578-D41B-0C47-74202343A681}"/>
              </a:ext>
            </a:extLst>
          </p:cNvPr>
          <p:cNvSpPr txBox="1"/>
          <p:nvPr/>
        </p:nvSpPr>
        <p:spPr>
          <a:xfrm>
            <a:off x="2156458" y="667994"/>
            <a:ext cx="7879080" cy="1015663"/>
          </a:xfrm>
          <a:prstGeom prst="rect">
            <a:avLst/>
          </a:prstGeom>
          <a:noFill/>
        </p:spPr>
        <p:txBody>
          <a:bodyPr wrap="none" rtlCol="0">
            <a:spAutoFit/>
          </a:bodyPr>
          <a:lstStyle/>
          <a:p>
            <a:pPr algn="ctr"/>
            <a:r>
              <a:rPr kumimoji="1" lang="ja-JP" altLang="en-US" sz="6000" dirty="0"/>
              <a:t>交差エントロピー誤差</a:t>
            </a:r>
          </a:p>
        </p:txBody>
      </p:sp>
    </p:spTree>
    <p:extLst>
      <p:ext uri="{BB962C8B-B14F-4D97-AF65-F5344CB8AC3E}">
        <p14:creationId xmlns:p14="http://schemas.microsoft.com/office/powerpoint/2010/main" val="211151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634C6-2D90-3C41-F38A-3C9A40CEBEA9}"/>
              </a:ext>
            </a:extLst>
          </p:cNvPr>
          <p:cNvSpPr>
            <a:spLocks noGrp="1"/>
          </p:cNvSpPr>
          <p:nvPr>
            <p:ph type="title"/>
          </p:nvPr>
        </p:nvSpPr>
        <p:spPr>
          <a:xfrm>
            <a:off x="268412" y="220569"/>
            <a:ext cx="11655175" cy="1325563"/>
          </a:xfrm>
        </p:spPr>
        <p:txBody>
          <a:bodyPr>
            <a:noAutofit/>
          </a:bodyPr>
          <a:lstStyle/>
          <a:p>
            <a:r>
              <a:rPr kumimoji="1" lang="ja-JP" altLang="en-US" sz="4800" b="1" dirty="0"/>
              <a:t>畳み込みニューラルネットワークの概要</a:t>
            </a:r>
          </a:p>
        </p:txBody>
      </p:sp>
      <p:sp>
        <p:nvSpPr>
          <p:cNvPr id="3" name="コンテンツ プレースホルダー 2">
            <a:extLst>
              <a:ext uri="{FF2B5EF4-FFF2-40B4-BE49-F238E27FC236}">
                <a16:creationId xmlns:a16="http://schemas.microsoft.com/office/drawing/2014/main" id="{5F16B8C1-7B41-FBBD-02EF-7A2BB75B7F31}"/>
              </a:ext>
            </a:extLst>
          </p:cNvPr>
          <p:cNvSpPr>
            <a:spLocks noGrp="1"/>
          </p:cNvSpPr>
          <p:nvPr>
            <p:ph idx="1"/>
          </p:nvPr>
        </p:nvSpPr>
        <p:spPr>
          <a:xfrm>
            <a:off x="838200" y="1725758"/>
            <a:ext cx="10370906" cy="1325563"/>
          </a:xfrm>
        </p:spPr>
        <p:txBody>
          <a:bodyPr>
            <a:normAutofit/>
          </a:bodyPr>
          <a:lstStyle/>
          <a:p>
            <a:pPr marL="0" indent="0">
              <a:buNone/>
            </a:pPr>
            <a:r>
              <a:rPr kumimoji="1" lang="ja-JP" altLang="en-US" sz="4000" dirty="0"/>
              <a:t>畳み込みニューラルネットワークは画像認識を得意としており、分類問題をよく扱います。</a:t>
            </a:r>
            <a:endParaRPr kumimoji="1" lang="en-US" altLang="ja-JP" sz="4000" dirty="0"/>
          </a:p>
          <a:p>
            <a:pPr marL="0" indent="0" algn="ctr">
              <a:buNone/>
            </a:pPr>
            <a:endParaRPr kumimoji="1" lang="ja-JP" altLang="en-US" dirty="0"/>
          </a:p>
        </p:txBody>
      </p:sp>
      <p:pic>
        <p:nvPicPr>
          <p:cNvPr id="5" name="図 4" descr="犬の顔&#10;&#10;自動的に生成された説明">
            <a:extLst>
              <a:ext uri="{FF2B5EF4-FFF2-40B4-BE49-F238E27FC236}">
                <a16:creationId xmlns:a16="http://schemas.microsoft.com/office/drawing/2014/main" id="{D78F09AB-652A-3D09-C152-55F28A67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0947"/>
            <a:ext cx="2764807" cy="2656146"/>
          </a:xfrm>
          <a:prstGeom prst="rect">
            <a:avLst/>
          </a:prstGeom>
        </p:spPr>
      </p:pic>
      <p:sp>
        <p:nvSpPr>
          <p:cNvPr id="6" name="正方形/長方形 5">
            <a:extLst>
              <a:ext uri="{FF2B5EF4-FFF2-40B4-BE49-F238E27FC236}">
                <a16:creationId xmlns:a16="http://schemas.microsoft.com/office/drawing/2014/main" id="{95239942-F583-DA80-07EC-F3630DB539E2}"/>
              </a:ext>
            </a:extLst>
          </p:cNvPr>
          <p:cNvSpPr/>
          <p:nvPr/>
        </p:nvSpPr>
        <p:spPr>
          <a:xfrm>
            <a:off x="3579834" y="3230946"/>
            <a:ext cx="1315093" cy="26561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畳</a:t>
            </a:r>
            <a:endParaRPr kumimoji="1" lang="en-US" altLang="ja-JP" sz="3600" b="1" dirty="0">
              <a:solidFill>
                <a:schemeClr val="tx1"/>
              </a:solidFill>
            </a:endParaRPr>
          </a:p>
          <a:p>
            <a:pPr algn="ctr"/>
            <a:r>
              <a:rPr kumimoji="1" lang="ja-JP" altLang="en-US" sz="3600" b="1" dirty="0">
                <a:solidFill>
                  <a:schemeClr val="tx1"/>
                </a:solidFill>
              </a:rPr>
              <a:t>み</a:t>
            </a:r>
            <a:endParaRPr kumimoji="1" lang="en-US" altLang="ja-JP" sz="3600" b="1" dirty="0">
              <a:solidFill>
                <a:schemeClr val="tx1"/>
              </a:solidFill>
            </a:endParaRPr>
          </a:p>
          <a:p>
            <a:pPr algn="ctr"/>
            <a:r>
              <a:rPr kumimoji="1" lang="ja-JP" altLang="en-US" sz="3600" b="1" dirty="0">
                <a:solidFill>
                  <a:schemeClr val="tx1"/>
                </a:solidFill>
              </a:rPr>
              <a:t>込</a:t>
            </a:r>
            <a:endParaRPr kumimoji="1" lang="en-US" altLang="ja-JP" sz="3600" b="1" dirty="0">
              <a:solidFill>
                <a:schemeClr val="tx1"/>
              </a:solidFill>
            </a:endParaRPr>
          </a:p>
          <a:p>
            <a:pPr algn="ctr"/>
            <a:r>
              <a:rPr kumimoji="1" lang="ja-JP" altLang="en-US" sz="3600" b="1" dirty="0">
                <a:solidFill>
                  <a:schemeClr val="tx1"/>
                </a:solidFill>
              </a:rPr>
              <a:t>み</a:t>
            </a:r>
            <a:endParaRPr kumimoji="1" lang="en-US" altLang="ja-JP" sz="3600" b="1" dirty="0">
              <a:solidFill>
                <a:schemeClr val="tx1"/>
              </a:solidFill>
            </a:endParaRPr>
          </a:p>
          <a:p>
            <a:pPr algn="ctr"/>
            <a:r>
              <a:rPr kumimoji="1" lang="ja-JP" altLang="en-US" sz="3600" b="1" dirty="0">
                <a:solidFill>
                  <a:schemeClr val="tx1"/>
                </a:solidFill>
              </a:rPr>
              <a:t>層</a:t>
            </a:r>
            <a:endParaRPr kumimoji="1" lang="en-US" altLang="ja-JP" sz="3600" b="1" dirty="0">
              <a:solidFill>
                <a:schemeClr val="tx1"/>
              </a:solidFill>
            </a:endParaRPr>
          </a:p>
        </p:txBody>
      </p:sp>
      <p:sp>
        <p:nvSpPr>
          <p:cNvPr id="7" name="正方形/長方形 6">
            <a:extLst>
              <a:ext uri="{FF2B5EF4-FFF2-40B4-BE49-F238E27FC236}">
                <a16:creationId xmlns:a16="http://schemas.microsoft.com/office/drawing/2014/main" id="{451E46B9-A265-544D-67CB-F41E24F26106}"/>
              </a:ext>
            </a:extLst>
          </p:cNvPr>
          <p:cNvSpPr/>
          <p:nvPr/>
        </p:nvSpPr>
        <p:spPr>
          <a:xfrm>
            <a:off x="5927843" y="3230946"/>
            <a:ext cx="1315093" cy="26561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プ</a:t>
            </a:r>
            <a:endParaRPr kumimoji="1" lang="en-US" altLang="ja-JP" sz="2800" b="1" dirty="0">
              <a:solidFill>
                <a:schemeClr val="tx1"/>
              </a:solidFill>
            </a:endParaRPr>
          </a:p>
          <a:p>
            <a:pPr algn="ctr"/>
            <a:r>
              <a:rPr kumimoji="1" lang="en-US" altLang="ja-JP" sz="2800" b="1" dirty="0">
                <a:solidFill>
                  <a:schemeClr val="tx1"/>
                </a:solidFill>
              </a:rPr>
              <a:t>l</a:t>
            </a:r>
          </a:p>
          <a:p>
            <a:pPr algn="ctr"/>
            <a:r>
              <a:rPr kumimoji="1" lang="ja-JP" altLang="en-US" sz="2800" b="1" dirty="0">
                <a:solidFill>
                  <a:schemeClr val="tx1"/>
                </a:solidFill>
              </a:rPr>
              <a:t>リ</a:t>
            </a:r>
            <a:endParaRPr kumimoji="1" lang="en-US" altLang="ja-JP" sz="2800" b="1" dirty="0">
              <a:solidFill>
                <a:schemeClr val="tx1"/>
              </a:solidFill>
            </a:endParaRPr>
          </a:p>
          <a:p>
            <a:pPr algn="ctr"/>
            <a:r>
              <a:rPr kumimoji="1" lang="ja-JP" altLang="en-US" sz="2800" b="1" dirty="0">
                <a:solidFill>
                  <a:schemeClr val="tx1"/>
                </a:solidFill>
              </a:rPr>
              <a:t>ン</a:t>
            </a:r>
            <a:endParaRPr kumimoji="1" lang="en-US" altLang="ja-JP" sz="2800" b="1" dirty="0">
              <a:solidFill>
                <a:schemeClr val="tx1"/>
              </a:solidFill>
            </a:endParaRPr>
          </a:p>
          <a:p>
            <a:pPr algn="ctr"/>
            <a:r>
              <a:rPr kumimoji="1" lang="ja-JP" altLang="en-US" sz="2800" b="1" dirty="0">
                <a:solidFill>
                  <a:schemeClr val="tx1"/>
                </a:solidFill>
              </a:rPr>
              <a:t>グ</a:t>
            </a:r>
            <a:endParaRPr kumimoji="1" lang="en-US" altLang="ja-JP" sz="2800" b="1" dirty="0">
              <a:solidFill>
                <a:schemeClr val="tx1"/>
              </a:solidFill>
            </a:endParaRPr>
          </a:p>
          <a:p>
            <a:pPr algn="ctr"/>
            <a:r>
              <a:rPr kumimoji="1" lang="ja-JP" altLang="en-US" sz="2800" b="1" dirty="0">
                <a:solidFill>
                  <a:schemeClr val="tx1"/>
                </a:solidFill>
              </a:rPr>
              <a:t>層</a:t>
            </a:r>
          </a:p>
        </p:txBody>
      </p:sp>
      <p:sp>
        <p:nvSpPr>
          <p:cNvPr id="8" name="正方形/長方形 7">
            <a:extLst>
              <a:ext uri="{FF2B5EF4-FFF2-40B4-BE49-F238E27FC236}">
                <a16:creationId xmlns:a16="http://schemas.microsoft.com/office/drawing/2014/main" id="{A4323EB0-E7E8-E691-DD0D-1FA8D73E6205}"/>
              </a:ext>
            </a:extLst>
          </p:cNvPr>
          <p:cNvSpPr/>
          <p:nvPr/>
        </p:nvSpPr>
        <p:spPr>
          <a:xfrm>
            <a:off x="8275852" y="3230946"/>
            <a:ext cx="1315093" cy="26561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solidFill>
                  <a:schemeClr val="tx1"/>
                </a:solidFill>
              </a:rPr>
              <a:t>全</a:t>
            </a:r>
            <a:endParaRPr lang="en-US" altLang="ja-JP" sz="4000" b="1" dirty="0">
              <a:solidFill>
                <a:schemeClr val="tx1"/>
              </a:solidFill>
            </a:endParaRPr>
          </a:p>
          <a:p>
            <a:pPr algn="ctr"/>
            <a:r>
              <a:rPr lang="ja-JP" altLang="en-US" sz="4000" b="1" dirty="0">
                <a:solidFill>
                  <a:schemeClr val="tx1"/>
                </a:solidFill>
              </a:rPr>
              <a:t>結</a:t>
            </a:r>
            <a:endParaRPr lang="en-US" altLang="ja-JP" sz="4000" b="1" dirty="0">
              <a:solidFill>
                <a:schemeClr val="tx1"/>
              </a:solidFill>
            </a:endParaRPr>
          </a:p>
          <a:p>
            <a:pPr algn="ctr"/>
            <a:r>
              <a:rPr lang="ja-JP" altLang="en-US" sz="4000" b="1" dirty="0">
                <a:solidFill>
                  <a:schemeClr val="tx1"/>
                </a:solidFill>
              </a:rPr>
              <a:t>合</a:t>
            </a:r>
            <a:endParaRPr lang="en-US" altLang="ja-JP" sz="4000" b="1" dirty="0">
              <a:solidFill>
                <a:schemeClr val="tx1"/>
              </a:solidFill>
            </a:endParaRPr>
          </a:p>
          <a:p>
            <a:pPr algn="ctr"/>
            <a:r>
              <a:rPr lang="ja-JP" altLang="en-US" sz="4000" b="1" dirty="0">
                <a:solidFill>
                  <a:schemeClr val="tx1"/>
                </a:solidFill>
              </a:rPr>
              <a:t>層</a:t>
            </a:r>
            <a:endParaRPr kumimoji="1" lang="ja-JP" altLang="en-US" sz="4000" b="1" dirty="0">
              <a:solidFill>
                <a:schemeClr val="tx1"/>
              </a:solidFill>
            </a:endParaRPr>
          </a:p>
        </p:txBody>
      </p:sp>
      <p:sp>
        <p:nvSpPr>
          <p:cNvPr id="9" name="矢印: 右 8">
            <a:extLst>
              <a:ext uri="{FF2B5EF4-FFF2-40B4-BE49-F238E27FC236}">
                <a16:creationId xmlns:a16="http://schemas.microsoft.com/office/drawing/2014/main" id="{F94A4CDC-79EB-6767-CB5C-52E5A9A4BEE5}"/>
              </a:ext>
            </a:extLst>
          </p:cNvPr>
          <p:cNvSpPr/>
          <p:nvPr/>
        </p:nvSpPr>
        <p:spPr>
          <a:xfrm>
            <a:off x="2644276" y="4096962"/>
            <a:ext cx="838200" cy="7705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8A89AF84-34C4-0F06-49C0-2B909F7F611B}"/>
              </a:ext>
            </a:extLst>
          </p:cNvPr>
          <p:cNvSpPr/>
          <p:nvPr/>
        </p:nvSpPr>
        <p:spPr>
          <a:xfrm>
            <a:off x="4992285" y="4094614"/>
            <a:ext cx="838200" cy="7705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右 10">
            <a:extLst>
              <a:ext uri="{FF2B5EF4-FFF2-40B4-BE49-F238E27FC236}">
                <a16:creationId xmlns:a16="http://schemas.microsoft.com/office/drawing/2014/main" id="{8C255053-FC31-E958-5E73-9594C3429292}"/>
              </a:ext>
            </a:extLst>
          </p:cNvPr>
          <p:cNvSpPr/>
          <p:nvPr/>
        </p:nvSpPr>
        <p:spPr>
          <a:xfrm>
            <a:off x="7340294" y="4094614"/>
            <a:ext cx="838200" cy="7705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086E8911-1F15-1779-D6F4-D35169145AB8}"/>
              </a:ext>
            </a:extLst>
          </p:cNvPr>
          <p:cNvSpPr/>
          <p:nvPr/>
        </p:nvSpPr>
        <p:spPr>
          <a:xfrm>
            <a:off x="9688303" y="4094614"/>
            <a:ext cx="838200" cy="7705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9877DBB-3AC8-D04B-E1C0-79990CFB0797}"/>
              </a:ext>
            </a:extLst>
          </p:cNvPr>
          <p:cNvSpPr txBox="1"/>
          <p:nvPr/>
        </p:nvSpPr>
        <p:spPr>
          <a:xfrm>
            <a:off x="10359871" y="3527968"/>
            <a:ext cx="1912703" cy="2062103"/>
          </a:xfrm>
          <a:prstGeom prst="rect">
            <a:avLst/>
          </a:prstGeom>
          <a:noFill/>
        </p:spPr>
        <p:txBody>
          <a:bodyPr wrap="none" rtlCol="0">
            <a:spAutoFit/>
          </a:bodyPr>
          <a:lstStyle/>
          <a:p>
            <a:r>
              <a:rPr kumimoji="1" lang="en-US" altLang="ja-JP" sz="3200" dirty="0"/>
              <a:t>90% </a:t>
            </a:r>
            <a:r>
              <a:rPr kumimoji="1" lang="ja-JP" altLang="en-US" sz="3200" dirty="0"/>
              <a:t>イヌ</a:t>
            </a:r>
            <a:endParaRPr lang="en-US" altLang="ja-JP" sz="3200" dirty="0"/>
          </a:p>
          <a:p>
            <a:r>
              <a:rPr kumimoji="1" lang="en-US" altLang="ja-JP" sz="3200" dirty="0"/>
              <a:t>  3% </a:t>
            </a:r>
            <a:r>
              <a:rPr lang="ja-JP" altLang="en-US" sz="3200" dirty="0"/>
              <a:t>ネコ</a:t>
            </a:r>
            <a:endParaRPr kumimoji="1" lang="en-US" altLang="ja-JP" sz="3200" dirty="0"/>
          </a:p>
          <a:p>
            <a:r>
              <a:rPr kumimoji="1" lang="en-US" altLang="ja-JP" sz="3200" dirty="0"/>
              <a:t>  1%</a:t>
            </a:r>
            <a:r>
              <a:rPr lang="ja-JP" altLang="en-US" sz="3200" dirty="0"/>
              <a:t> ウシ</a:t>
            </a:r>
            <a:endParaRPr kumimoji="1" lang="en-US" altLang="ja-JP" sz="3200" dirty="0"/>
          </a:p>
          <a:p>
            <a:r>
              <a:rPr lang="en-US" altLang="ja-JP" sz="3200" dirty="0"/>
              <a:t>   …</a:t>
            </a:r>
            <a:endParaRPr kumimoji="1" lang="en-US" altLang="ja-JP" sz="3200" dirty="0"/>
          </a:p>
        </p:txBody>
      </p:sp>
    </p:spTree>
    <p:extLst>
      <p:ext uri="{BB962C8B-B14F-4D97-AF65-F5344CB8AC3E}">
        <p14:creationId xmlns:p14="http://schemas.microsoft.com/office/powerpoint/2010/main" val="27405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タイトル 1">
            <a:extLst>
              <a:ext uri="{FF2B5EF4-FFF2-40B4-BE49-F238E27FC236}">
                <a16:creationId xmlns:a16="http://schemas.microsoft.com/office/drawing/2014/main" id="{6D790700-E5E2-70DA-7F4C-196A165D8AEB}"/>
              </a:ext>
            </a:extLst>
          </p:cNvPr>
          <p:cNvSpPr>
            <a:spLocks noGrp="1"/>
          </p:cNvSpPr>
          <p:nvPr>
            <p:ph type="title"/>
          </p:nvPr>
        </p:nvSpPr>
        <p:spPr>
          <a:xfrm>
            <a:off x="535020" y="685800"/>
            <a:ext cx="2780271" cy="5105400"/>
          </a:xfrm>
        </p:spPr>
        <p:txBody>
          <a:bodyPr>
            <a:normAutofit/>
          </a:bodyPr>
          <a:lstStyle/>
          <a:p>
            <a:r>
              <a:rPr kumimoji="1" lang="ja-JP" altLang="en-US" sz="4000" b="1" dirty="0">
                <a:solidFill>
                  <a:srgbClr val="FFFFFF"/>
                </a:solidFill>
              </a:rPr>
              <a:t>畳み込み層について</a:t>
            </a:r>
          </a:p>
        </p:txBody>
      </p:sp>
      <p:graphicFrame>
        <p:nvGraphicFramePr>
          <p:cNvPr id="5" name="コンテンツ プレースホルダー 2">
            <a:extLst>
              <a:ext uri="{FF2B5EF4-FFF2-40B4-BE49-F238E27FC236}">
                <a16:creationId xmlns:a16="http://schemas.microsoft.com/office/drawing/2014/main" id="{829B4734-05A3-A211-130E-D04C26CD8929}"/>
              </a:ext>
            </a:extLst>
          </p:cNvPr>
          <p:cNvGraphicFramePr>
            <a:graphicFrameLocks noGrp="1"/>
          </p:cNvGraphicFramePr>
          <p:nvPr>
            <p:ph idx="1"/>
            <p:extLst>
              <p:ext uri="{D42A27DB-BD31-4B8C-83A1-F6EECF244321}">
                <p14:modId xmlns:p14="http://schemas.microsoft.com/office/powerpoint/2010/main" val="496770055"/>
              </p:ext>
            </p:extLst>
          </p:nvPr>
        </p:nvGraphicFramePr>
        <p:xfrm>
          <a:off x="5492348" y="470043"/>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98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AD5C4-18F7-26C0-2C76-898ABA752747}"/>
              </a:ext>
            </a:extLst>
          </p:cNvPr>
          <p:cNvSpPr>
            <a:spLocks noGrp="1"/>
          </p:cNvSpPr>
          <p:nvPr>
            <p:ph type="title"/>
          </p:nvPr>
        </p:nvSpPr>
        <p:spPr>
          <a:xfrm>
            <a:off x="293670" y="290963"/>
            <a:ext cx="4320000" cy="1325563"/>
          </a:xfrm>
        </p:spPr>
        <p:txBody>
          <a:bodyPr/>
          <a:lstStyle/>
          <a:p>
            <a:r>
              <a:rPr kumimoji="1" lang="ja-JP" altLang="en-US" b="1" dirty="0"/>
              <a:t>畳み込み層の例</a:t>
            </a:r>
          </a:p>
        </p:txBody>
      </p:sp>
      <p:graphicFrame>
        <p:nvGraphicFramePr>
          <p:cNvPr id="4" name="表 4">
            <a:extLst>
              <a:ext uri="{FF2B5EF4-FFF2-40B4-BE49-F238E27FC236}">
                <a16:creationId xmlns:a16="http://schemas.microsoft.com/office/drawing/2014/main" id="{A51C3654-0740-8114-3E10-6C2B1D18C16A}"/>
              </a:ext>
            </a:extLst>
          </p:cNvPr>
          <p:cNvGraphicFramePr>
            <a:graphicFrameLocks noGrp="1"/>
          </p:cNvGraphicFramePr>
          <p:nvPr>
            <p:ph idx="1"/>
            <p:extLst>
              <p:ext uri="{D42A27DB-BD31-4B8C-83A1-F6EECF244321}">
                <p14:modId xmlns:p14="http://schemas.microsoft.com/office/powerpoint/2010/main" val="941234601"/>
              </p:ext>
            </p:extLst>
          </p:nvPr>
        </p:nvGraphicFramePr>
        <p:xfrm>
          <a:off x="0" y="2770688"/>
          <a:ext cx="2160000" cy="216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531821959"/>
                    </a:ext>
                  </a:extLst>
                </a:gridCol>
                <a:gridCol w="1080000">
                  <a:extLst>
                    <a:ext uri="{9D8B030D-6E8A-4147-A177-3AD203B41FA5}">
                      <a16:colId xmlns:a16="http://schemas.microsoft.com/office/drawing/2014/main" val="2914504264"/>
                    </a:ext>
                  </a:extLst>
                </a:gridCol>
              </a:tblGrid>
              <a:tr h="1080000">
                <a:tc>
                  <a:txBody>
                    <a:bodyPr/>
                    <a:lstStyle/>
                    <a:p>
                      <a:pPr algn="ctr"/>
                      <a:r>
                        <a:rPr kumimoji="1" lang="ja-JP" altLang="en-US" sz="6000" dirty="0"/>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kumimoji="1" lang="ja-JP" altLang="en-US" sz="6000" dirty="0"/>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988518076"/>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995115812"/>
                  </a:ext>
                </a:extLst>
              </a:tr>
            </a:tbl>
          </a:graphicData>
        </a:graphic>
      </p:graphicFrame>
      <p:graphicFrame>
        <p:nvGraphicFramePr>
          <p:cNvPr id="5" name="表 5">
            <a:extLst>
              <a:ext uri="{FF2B5EF4-FFF2-40B4-BE49-F238E27FC236}">
                <a16:creationId xmlns:a16="http://schemas.microsoft.com/office/drawing/2014/main" id="{08A57530-399E-FD9F-E0A8-9AC1243588B3}"/>
              </a:ext>
            </a:extLst>
          </p:cNvPr>
          <p:cNvGraphicFramePr>
            <a:graphicFrameLocks noGrp="1"/>
          </p:cNvGraphicFramePr>
          <p:nvPr>
            <p:extLst>
              <p:ext uri="{D42A27DB-BD31-4B8C-83A1-F6EECF244321}">
                <p14:modId xmlns:p14="http://schemas.microsoft.com/office/powerpoint/2010/main" val="2258069208"/>
              </p:ext>
            </p:extLst>
          </p:nvPr>
        </p:nvGraphicFramePr>
        <p:xfrm>
          <a:off x="3396000" y="1690688"/>
          <a:ext cx="4320000" cy="432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3032416804"/>
                    </a:ext>
                  </a:extLst>
                </a:gridCol>
                <a:gridCol w="1080000">
                  <a:extLst>
                    <a:ext uri="{9D8B030D-6E8A-4147-A177-3AD203B41FA5}">
                      <a16:colId xmlns:a16="http://schemas.microsoft.com/office/drawing/2014/main" val="2525702374"/>
                    </a:ext>
                  </a:extLst>
                </a:gridCol>
                <a:gridCol w="1080000">
                  <a:extLst>
                    <a:ext uri="{9D8B030D-6E8A-4147-A177-3AD203B41FA5}">
                      <a16:colId xmlns:a16="http://schemas.microsoft.com/office/drawing/2014/main" val="4192092230"/>
                    </a:ext>
                  </a:extLst>
                </a:gridCol>
                <a:gridCol w="1080000">
                  <a:extLst>
                    <a:ext uri="{9D8B030D-6E8A-4147-A177-3AD203B41FA5}">
                      <a16:colId xmlns:a16="http://schemas.microsoft.com/office/drawing/2014/main" val="1487804832"/>
                    </a:ext>
                  </a:extLst>
                </a:gridCol>
              </a:tblGrid>
              <a:tr h="1080000">
                <a:tc>
                  <a:txBody>
                    <a:bodyPr/>
                    <a:lstStyle/>
                    <a:p>
                      <a:pPr algn="ctr"/>
                      <a:r>
                        <a:rPr kumimoji="1" lang="ja-JP" altLang="en-US" sz="6000" b="1" dirty="0"/>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480385805"/>
                  </a:ext>
                </a:extLst>
              </a:tr>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103365491"/>
                  </a:ext>
                </a:extLst>
              </a:tr>
              <a:tr h="1080000">
                <a:tc>
                  <a:txBody>
                    <a:bodyPr/>
                    <a:lstStyle/>
                    <a:p>
                      <a:pPr algn="ctr"/>
                      <a:r>
                        <a:rPr kumimoji="1" lang="ja-JP" altLang="en-US" sz="6000" b="1" dirty="0">
                          <a:solidFill>
                            <a:schemeClr val="bg1"/>
                          </a:solidFill>
                        </a:rPr>
                        <a:t>１</a:t>
                      </a:r>
                      <a:endParaRPr kumimoji="1" lang="en-US" altLang="ja-JP"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00392467"/>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85166150"/>
                  </a:ext>
                </a:extLst>
              </a:tr>
            </a:tbl>
          </a:graphicData>
        </a:graphic>
      </p:graphicFrame>
      <p:graphicFrame>
        <p:nvGraphicFramePr>
          <p:cNvPr id="6" name="表 6">
            <a:extLst>
              <a:ext uri="{FF2B5EF4-FFF2-40B4-BE49-F238E27FC236}">
                <a16:creationId xmlns:a16="http://schemas.microsoft.com/office/drawing/2014/main" id="{309F2981-5D94-32F0-E179-3268AC735B8B}"/>
              </a:ext>
            </a:extLst>
          </p:cNvPr>
          <p:cNvGraphicFramePr>
            <a:graphicFrameLocks noGrp="1"/>
          </p:cNvGraphicFramePr>
          <p:nvPr>
            <p:extLst>
              <p:ext uri="{D42A27DB-BD31-4B8C-83A1-F6EECF244321}">
                <p14:modId xmlns:p14="http://schemas.microsoft.com/office/powerpoint/2010/main" val="253686229"/>
              </p:ext>
            </p:extLst>
          </p:nvPr>
        </p:nvGraphicFramePr>
        <p:xfrm>
          <a:off x="8952000" y="2230688"/>
          <a:ext cx="3240000" cy="324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919655285"/>
                    </a:ext>
                  </a:extLst>
                </a:gridCol>
                <a:gridCol w="1080000">
                  <a:extLst>
                    <a:ext uri="{9D8B030D-6E8A-4147-A177-3AD203B41FA5}">
                      <a16:colId xmlns:a16="http://schemas.microsoft.com/office/drawing/2014/main" val="2671446209"/>
                    </a:ext>
                  </a:extLst>
                </a:gridCol>
                <a:gridCol w="1080000">
                  <a:extLst>
                    <a:ext uri="{9D8B030D-6E8A-4147-A177-3AD203B41FA5}">
                      <a16:colId xmlns:a16="http://schemas.microsoft.com/office/drawing/2014/main" val="865473249"/>
                    </a:ext>
                  </a:extLst>
                </a:gridCol>
              </a:tblGrid>
              <a:tr h="1080000">
                <a:tc>
                  <a:txBody>
                    <a:bodyPr/>
                    <a:lstStyle/>
                    <a:p>
                      <a:pPr algn="ctr"/>
                      <a:r>
                        <a:rPr kumimoji="1" lang="ja-JP" altLang="en-US" sz="6000" b="1" dirty="0">
                          <a:solidFill>
                            <a:schemeClr val="bg1"/>
                          </a:solidFill>
                        </a:rPr>
                        <a:t>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23743334"/>
                  </a:ext>
                </a:extLst>
              </a:tr>
              <a:tr h="1080000">
                <a:tc>
                  <a:txBody>
                    <a:bodyPr/>
                    <a:lstStyle/>
                    <a:p>
                      <a:pPr algn="ctr"/>
                      <a:r>
                        <a:rPr kumimoji="1" lang="ja-JP" altLang="en-US" sz="6000" b="1" dirty="0">
                          <a:solidFill>
                            <a:schemeClr val="bg1"/>
                          </a:solidFill>
                        </a:rPr>
                        <a:t>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34782798"/>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6864111"/>
                  </a:ext>
                </a:extLst>
              </a:tr>
            </a:tbl>
          </a:graphicData>
        </a:graphic>
      </p:graphicFrame>
      <p:sp>
        <p:nvSpPr>
          <p:cNvPr id="3" name="テキスト ボックス 2">
            <a:extLst>
              <a:ext uri="{FF2B5EF4-FFF2-40B4-BE49-F238E27FC236}">
                <a16:creationId xmlns:a16="http://schemas.microsoft.com/office/drawing/2014/main" id="{444352B6-4136-BAC5-F923-D2EB02069067}"/>
              </a:ext>
            </a:extLst>
          </p:cNvPr>
          <p:cNvSpPr txBox="1"/>
          <p:nvPr/>
        </p:nvSpPr>
        <p:spPr>
          <a:xfrm>
            <a:off x="-140847" y="2001247"/>
            <a:ext cx="2441694" cy="769441"/>
          </a:xfrm>
          <a:prstGeom prst="rect">
            <a:avLst/>
          </a:prstGeom>
          <a:noFill/>
        </p:spPr>
        <p:txBody>
          <a:bodyPr wrap="none" rtlCol="0">
            <a:spAutoFit/>
          </a:bodyPr>
          <a:lstStyle/>
          <a:p>
            <a:r>
              <a:rPr kumimoji="1" lang="ja-JP" altLang="en-US" sz="4400" b="1" dirty="0"/>
              <a:t>フィルタ</a:t>
            </a:r>
          </a:p>
        </p:txBody>
      </p:sp>
      <p:sp>
        <p:nvSpPr>
          <p:cNvPr id="7" name="テキスト ボックス 6">
            <a:extLst>
              <a:ext uri="{FF2B5EF4-FFF2-40B4-BE49-F238E27FC236}">
                <a16:creationId xmlns:a16="http://schemas.microsoft.com/office/drawing/2014/main" id="{FB13477B-40CD-F440-AF9A-D19511D219A8}"/>
              </a:ext>
            </a:extLst>
          </p:cNvPr>
          <p:cNvSpPr txBox="1"/>
          <p:nvPr/>
        </p:nvSpPr>
        <p:spPr>
          <a:xfrm>
            <a:off x="2070114" y="3081247"/>
            <a:ext cx="1415772" cy="1569660"/>
          </a:xfrm>
          <a:prstGeom prst="rect">
            <a:avLst/>
          </a:prstGeom>
          <a:noFill/>
        </p:spPr>
        <p:txBody>
          <a:bodyPr wrap="none" rtlCol="0">
            <a:spAutoFit/>
          </a:bodyPr>
          <a:lstStyle/>
          <a:p>
            <a:r>
              <a:rPr kumimoji="1" lang="en-US" altLang="ja-JP" sz="9600" b="1" dirty="0"/>
              <a:t>×</a:t>
            </a:r>
            <a:endParaRPr kumimoji="1" lang="ja-JP" altLang="en-US" sz="9600" b="1" dirty="0"/>
          </a:p>
        </p:txBody>
      </p:sp>
      <p:sp>
        <p:nvSpPr>
          <p:cNvPr id="8" name="テキスト ボックス 7">
            <a:extLst>
              <a:ext uri="{FF2B5EF4-FFF2-40B4-BE49-F238E27FC236}">
                <a16:creationId xmlns:a16="http://schemas.microsoft.com/office/drawing/2014/main" id="{9B32F838-5FF2-C656-88ED-B9DA28B82D80}"/>
              </a:ext>
            </a:extLst>
          </p:cNvPr>
          <p:cNvSpPr txBox="1"/>
          <p:nvPr/>
        </p:nvSpPr>
        <p:spPr>
          <a:xfrm>
            <a:off x="4899410" y="1027906"/>
            <a:ext cx="1313180" cy="769441"/>
          </a:xfrm>
          <a:prstGeom prst="rect">
            <a:avLst/>
          </a:prstGeom>
          <a:noFill/>
        </p:spPr>
        <p:txBody>
          <a:bodyPr wrap="none" rtlCol="0">
            <a:spAutoFit/>
          </a:bodyPr>
          <a:lstStyle/>
          <a:p>
            <a:r>
              <a:rPr kumimoji="1" lang="ja-JP" altLang="en-US" sz="4400" b="1" dirty="0"/>
              <a:t>画像</a:t>
            </a:r>
          </a:p>
        </p:txBody>
      </p:sp>
      <p:sp>
        <p:nvSpPr>
          <p:cNvPr id="9" name="テキスト ボックス 8">
            <a:extLst>
              <a:ext uri="{FF2B5EF4-FFF2-40B4-BE49-F238E27FC236}">
                <a16:creationId xmlns:a16="http://schemas.microsoft.com/office/drawing/2014/main" id="{875A39DB-C1DF-FCA5-1975-FB7A040B6141}"/>
              </a:ext>
            </a:extLst>
          </p:cNvPr>
          <p:cNvSpPr txBox="1"/>
          <p:nvPr/>
        </p:nvSpPr>
        <p:spPr>
          <a:xfrm>
            <a:off x="2403538" y="4070304"/>
            <a:ext cx="748923" cy="2800767"/>
          </a:xfrm>
          <a:prstGeom prst="rect">
            <a:avLst/>
          </a:prstGeom>
          <a:noFill/>
        </p:spPr>
        <p:txBody>
          <a:bodyPr wrap="none" rtlCol="0">
            <a:spAutoFit/>
          </a:bodyPr>
          <a:lstStyle/>
          <a:p>
            <a:r>
              <a:rPr kumimoji="1" lang="ja-JP" altLang="en-US" sz="4400" b="1" dirty="0"/>
              <a:t>畳</a:t>
            </a:r>
            <a:endParaRPr kumimoji="1" lang="en-US" altLang="ja-JP" sz="4400" b="1" dirty="0"/>
          </a:p>
          <a:p>
            <a:r>
              <a:rPr kumimoji="1" lang="ja-JP" altLang="en-US" sz="4400" b="1" dirty="0"/>
              <a:t>み</a:t>
            </a:r>
            <a:endParaRPr kumimoji="1" lang="en-US" altLang="ja-JP" sz="4400" b="1" dirty="0"/>
          </a:p>
          <a:p>
            <a:r>
              <a:rPr kumimoji="1" lang="ja-JP" altLang="en-US" sz="4400" b="1" dirty="0"/>
              <a:t>込</a:t>
            </a:r>
            <a:endParaRPr kumimoji="1" lang="en-US" altLang="ja-JP" sz="4400" b="1" dirty="0"/>
          </a:p>
          <a:p>
            <a:r>
              <a:rPr kumimoji="1" lang="ja-JP" altLang="en-US" sz="4400" b="1" dirty="0"/>
              <a:t>み</a:t>
            </a:r>
          </a:p>
        </p:txBody>
      </p:sp>
    </p:spTree>
    <p:extLst>
      <p:ext uri="{BB962C8B-B14F-4D97-AF65-F5344CB8AC3E}">
        <p14:creationId xmlns:p14="http://schemas.microsoft.com/office/powerpoint/2010/main" val="87407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タイトル 1">
            <a:extLst>
              <a:ext uri="{FF2B5EF4-FFF2-40B4-BE49-F238E27FC236}">
                <a16:creationId xmlns:a16="http://schemas.microsoft.com/office/drawing/2014/main" id="{7308B0F9-938A-D81F-34D7-A09434213E9C}"/>
              </a:ext>
            </a:extLst>
          </p:cNvPr>
          <p:cNvSpPr>
            <a:spLocks noGrp="1"/>
          </p:cNvSpPr>
          <p:nvPr>
            <p:ph type="title"/>
          </p:nvPr>
        </p:nvSpPr>
        <p:spPr>
          <a:xfrm>
            <a:off x="753771" y="264535"/>
            <a:ext cx="10684151" cy="1991979"/>
          </a:xfrm>
        </p:spPr>
        <p:txBody>
          <a:bodyPr vert="horz" lIns="91440" tIns="45720" rIns="91440" bIns="45720" rtlCol="0" anchor="b">
            <a:normAutofit/>
          </a:bodyPr>
          <a:lstStyle/>
          <a:p>
            <a:pPr algn="ctr"/>
            <a:r>
              <a:rPr kumimoji="1" lang="ja-JP" altLang="en-US" sz="8000" b="1" kern="1200" dirty="0">
                <a:solidFill>
                  <a:schemeClr val="tx2"/>
                </a:solidFill>
                <a:latin typeface="+mj-lt"/>
                <a:ea typeface="+mj-ea"/>
                <a:cs typeface="+mj-cs"/>
              </a:rPr>
              <a:t>ストライドについて</a:t>
            </a:r>
          </a:p>
        </p:txBody>
      </p:sp>
      <p:sp>
        <p:nvSpPr>
          <p:cNvPr id="3" name="コンテンツ プレースホルダー 2">
            <a:extLst>
              <a:ext uri="{FF2B5EF4-FFF2-40B4-BE49-F238E27FC236}">
                <a16:creationId xmlns:a16="http://schemas.microsoft.com/office/drawing/2014/main" id="{DF6BA279-92A8-0766-8495-4A05FE8DE3D5}"/>
              </a:ext>
            </a:extLst>
          </p:cNvPr>
          <p:cNvSpPr>
            <a:spLocks noGrp="1"/>
          </p:cNvSpPr>
          <p:nvPr>
            <p:ph idx="1"/>
          </p:nvPr>
        </p:nvSpPr>
        <p:spPr>
          <a:xfrm>
            <a:off x="853492" y="3481598"/>
            <a:ext cx="10484708" cy="1668762"/>
          </a:xfrm>
        </p:spPr>
        <p:txBody>
          <a:bodyPr vert="horz" lIns="91440" tIns="45720" rIns="91440" bIns="45720" rtlCol="0" anchor="t">
            <a:noAutofit/>
          </a:bodyPr>
          <a:lstStyle/>
          <a:p>
            <a:pPr marL="0" indent="0" algn="ctr">
              <a:buNone/>
            </a:pPr>
            <a:r>
              <a:rPr kumimoji="1" lang="ja-JP" altLang="en-US" sz="5400" kern="1200" dirty="0">
                <a:solidFill>
                  <a:schemeClr val="tx2"/>
                </a:solidFill>
                <a:latin typeface="+mn-lt"/>
                <a:ea typeface="+mn-ea"/>
                <a:cs typeface="+mn-cs"/>
              </a:rPr>
              <a:t>畳み込み層においてフィルタが移動する感覚のこと。</a:t>
            </a:r>
            <a:endParaRPr kumimoji="1" lang="en-US" altLang="ja-JP" sz="5400" kern="1200" dirty="0">
              <a:solidFill>
                <a:schemeClr val="tx2"/>
              </a:solidFill>
              <a:latin typeface="+mn-lt"/>
              <a:ea typeface="+mn-ea"/>
              <a:cs typeface="+mn-cs"/>
            </a:endParaRPr>
          </a:p>
        </p:txBody>
      </p:sp>
      <p:grpSp>
        <p:nvGrpSpPr>
          <p:cNvPr id="24"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891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F76E410-B377-9516-6341-1AD3EAF2D80D}"/>
              </a:ext>
            </a:extLst>
          </p:cNvPr>
          <p:cNvSpPr>
            <a:spLocks noGrp="1"/>
          </p:cNvSpPr>
          <p:nvPr>
            <p:ph type="title"/>
          </p:nvPr>
        </p:nvSpPr>
        <p:spPr>
          <a:xfrm>
            <a:off x="686834" y="1153572"/>
            <a:ext cx="3200400" cy="4461163"/>
          </a:xfrm>
        </p:spPr>
        <p:txBody>
          <a:bodyPr>
            <a:normAutofit/>
          </a:bodyPr>
          <a:lstStyle/>
          <a:p>
            <a:r>
              <a:rPr kumimoji="1" lang="ja-JP" altLang="en-US" b="1" dirty="0">
                <a:solidFill>
                  <a:schemeClr val="bg1"/>
                </a:solidFill>
              </a:rPr>
              <a:t>プーリング層について</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コンテンツ プレースホルダー 2">
            <a:extLst>
              <a:ext uri="{FF2B5EF4-FFF2-40B4-BE49-F238E27FC236}">
                <a16:creationId xmlns:a16="http://schemas.microsoft.com/office/drawing/2014/main" id="{012F4D51-ED98-EB93-C3C2-A72A5B790564}"/>
              </a:ext>
            </a:extLst>
          </p:cNvPr>
          <p:cNvSpPr>
            <a:spLocks noGrp="1"/>
          </p:cNvSpPr>
          <p:nvPr>
            <p:ph idx="1"/>
          </p:nvPr>
        </p:nvSpPr>
        <p:spPr>
          <a:xfrm>
            <a:off x="4153908" y="636190"/>
            <a:ext cx="7741644" cy="5585619"/>
          </a:xfrm>
        </p:spPr>
        <p:txBody>
          <a:bodyPr anchor="ctr">
            <a:normAutofit/>
          </a:bodyPr>
          <a:lstStyle/>
          <a:p>
            <a:r>
              <a:rPr kumimoji="1" lang="ja-JP" altLang="en-US" sz="4000" dirty="0"/>
              <a:t>プーリング層では決めた領域の範囲の最大値をとるプーリングといった処理が行われ</a:t>
            </a:r>
            <a:r>
              <a:rPr lang="ja-JP" altLang="en-US" sz="4000" dirty="0"/>
              <a:t>る</a:t>
            </a:r>
            <a:r>
              <a:rPr kumimoji="1" lang="ja-JP" altLang="en-US" sz="4000" dirty="0"/>
              <a:t>。</a:t>
            </a:r>
            <a:endParaRPr kumimoji="1" lang="en-US" altLang="ja-JP" sz="4000" dirty="0"/>
          </a:p>
          <a:p>
            <a:pPr marL="0" indent="0">
              <a:buNone/>
            </a:pPr>
            <a:endParaRPr kumimoji="1" lang="en-US" altLang="ja-JP" sz="4000" dirty="0"/>
          </a:p>
          <a:p>
            <a:r>
              <a:rPr lang="ja-JP" altLang="en-US" sz="4000" dirty="0"/>
              <a:t>プーリングを行うと画像がぼやけてしまいます。しかし画像のサイズが小さくなるため計算量が削減される。</a:t>
            </a:r>
            <a:endParaRPr lang="en-US" altLang="ja-JP" sz="4000" dirty="0"/>
          </a:p>
        </p:txBody>
      </p:sp>
    </p:spTree>
    <p:extLst>
      <p:ext uri="{BB962C8B-B14F-4D97-AF65-F5344CB8AC3E}">
        <p14:creationId xmlns:p14="http://schemas.microsoft.com/office/powerpoint/2010/main" val="89866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CDB22-F875-5EF9-4EE8-79FF9E6BA0CF}"/>
              </a:ext>
            </a:extLst>
          </p:cNvPr>
          <p:cNvSpPr>
            <a:spLocks noGrp="1"/>
          </p:cNvSpPr>
          <p:nvPr>
            <p:ph type="title"/>
          </p:nvPr>
        </p:nvSpPr>
        <p:spPr>
          <a:xfrm>
            <a:off x="7176213" y="121146"/>
            <a:ext cx="4761216" cy="1325563"/>
          </a:xfrm>
        </p:spPr>
        <p:txBody>
          <a:bodyPr/>
          <a:lstStyle/>
          <a:p>
            <a:r>
              <a:rPr kumimoji="1" lang="ja-JP" altLang="en-US" b="1" dirty="0"/>
              <a:t>プーリング層の例</a:t>
            </a:r>
          </a:p>
        </p:txBody>
      </p:sp>
      <p:graphicFrame>
        <p:nvGraphicFramePr>
          <p:cNvPr id="6" name="表 6">
            <a:extLst>
              <a:ext uri="{FF2B5EF4-FFF2-40B4-BE49-F238E27FC236}">
                <a16:creationId xmlns:a16="http://schemas.microsoft.com/office/drawing/2014/main" id="{E99DB6C9-DA96-BFBE-7897-020F9E742DF4}"/>
              </a:ext>
            </a:extLst>
          </p:cNvPr>
          <p:cNvGraphicFramePr>
            <a:graphicFrameLocks noGrp="1"/>
          </p:cNvGraphicFramePr>
          <p:nvPr>
            <p:extLst>
              <p:ext uri="{D42A27DB-BD31-4B8C-83A1-F6EECF244321}">
                <p14:modId xmlns:p14="http://schemas.microsoft.com/office/powerpoint/2010/main" val="2525474153"/>
              </p:ext>
            </p:extLst>
          </p:nvPr>
        </p:nvGraphicFramePr>
        <p:xfrm>
          <a:off x="8697429" y="1809000"/>
          <a:ext cx="3240000" cy="324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1867063854"/>
                    </a:ext>
                  </a:extLst>
                </a:gridCol>
                <a:gridCol w="1080000">
                  <a:extLst>
                    <a:ext uri="{9D8B030D-6E8A-4147-A177-3AD203B41FA5}">
                      <a16:colId xmlns:a16="http://schemas.microsoft.com/office/drawing/2014/main" val="1877178917"/>
                    </a:ext>
                  </a:extLst>
                </a:gridCol>
                <a:gridCol w="1080000">
                  <a:extLst>
                    <a:ext uri="{9D8B030D-6E8A-4147-A177-3AD203B41FA5}">
                      <a16:colId xmlns:a16="http://schemas.microsoft.com/office/drawing/2014/main" val="206658229"/>
                    </a:ext>
                  </a:extLst>
                </a:gridCol>
              </a:tblGrid>
              <a:tr h="1080000">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15799473"/>
                  </a:ext>
                </a:extLst>
              </a:tr>
              <a:tr h="1080000">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05779051"/>
                  </a:ext>
                </a:extLst>
              </a:tr>
              <a:tr h="1080000">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86496621"/>
                  </a:ext>
                </a:extLst>
              </a:tr>
            </a:tbl>
          </a:graphicData>
        </a:graphic>
      </p:graphicFrame>
      <p:graphicFrame>
        <p:nvGraphicFramePr>
          <p:cNvPr id="7" name="表 7">
            <a:extLst>
              <a:ext uri="{FF2B5EF4-FFF2-40B4-BE49-F238E27FC236}">
                <a16:creationId xmlns:a16="http://schemas.microsoft.com/office/drawing/2014/main" id="{F3EA083B-0A3C-22D8-B6FC-5EC82CF0DE3B}"/>
              </a:ext>
            </a:extLst>
          </p:cNvPr>
          <p:cNvGraphicFramePr>
            <a:graphicFrameLocks noGrp="1"/>
          </p:cNvGraphicFramePr>
          <p:nvPr>
            <p:extLst>
              <p:ext uri="{D42A27DB-BD31-4B8C-83A1-F6EECF244321}">
                <p14:modId xmlns:p14="http://schemas.microsoft.com/office/powerpoint/2010/main" val="3656317925"/>
              </p:ext>
            </p:extLst>
          </p:nvPr>
        </p:nvGraphicFramePr>
        <p:xfrm>
          <a:off x="254571" y="189000"/>
          <a:ext cx="6480000" cy="648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191854"/>
                    </a:ext>
                  </a:extLst>
                </a:gridCol>
                <a:gridCol w="1080000">
                  <a:extLst>
                    <a:ext uri="{9D8B030D-6E8A-4147-A177-3AD203B41FA5}">
                      <a16:colId xmlns:a16="http://schemas.microsoft.com/office/drawing/2014/main" val="482036782"/>
                    </a:ext>
                  </a:extLst>
                </a:gridCol>
                <a:gridCol w="1080000">
                  <a:extLst>
                    <a:ext uri="{9D8B030D-6E8A-4147-A177-3AD203B41FA5}">
                      <a16:colId xmlns:a16="http://schemas.microsoft.com/office/drawing/2014/main" val="2998671260"/>
                    </a:ext>
                  </a:extLst>
                </a:gridCol>
                <a:gridCol w="1080000">
                  <a:extLst>
                    <a:ext uri="{9D8B030D-6E8A-4147-A177-3AD203B41FA5}">
                      <a16:colId xmlns:a16="http://schemas.microsoft.com/office/drawing/2014/main" val="1929638835"/>
                    </a:ext>
                  </a:extLst>
                </a:gridCol>
                <a:gridCol w="1080000">
                  <a:extLst>
                    <a:ext uri="{9D8B030D-6E8A-4147-A177-3AD203B41FA5}">
                      <a16:colId xmlns:a16="http://schemas.microsoft.com/office/drawing/2014/main" val="1225534851"/>
                    </a:ext>
                  </a:extLst>
                </a:gridCol>
                <a:gridCol w="1080000">
                  <a:extLst>
                    <a:ext uri="{9D8B030D-6E8A-4147-A177-3AD203B41FA5}">
                      <a16:colId xmlns:a16="http://schemas.microsoft.com/office/drawing/2014/main" val="1996966214"/>
                    </a:ext>
                  </a:extLst>
                </a:gridCol>
              </a:tblGrid>
              <a:tr h="1080000">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435828568"/>
                  </a:ext>
                </a:extLst>
              </a:tr>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49788532"/>
                  </a:ext>
                </a:extLst>
              </a:tr>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74732704"/>
                  </a:ext>
                </a:extLst>
              </a:tr>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83881462"/>
                  </a:ext>
                </a:extLst>
              </a:tr>
              <a:tr h="1080000">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42394810"/>
                  </a:ext>
                </a:extLst>
              </a:tr>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0</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58042209"/>
                  </a:ext>
                </a:extLst>
              </a:tr>
            </a:tbl>
          </a:graphicData>
        </a:graphic>
      </p:graphicFrame>
      <p:sp>
        <p:nvSpPr>
          <p:cNvPr id="5" name="矢印: 右 4">
            <a:extLst>
              <a:ext uri="{FF2B5EF4-FFF2-40B4-BE49-F238E27FC236}">
                <a16:creationId xmlns:a16="http://schemas.microsoft.com/office/drawing/2014/main" id="{2FF0BD98-C08E-BF48-DFA7-3CEE42775A25}"/>
              </a:ext>
            </a:extLst>
          </p:cNvPr>
          <p:cNvSpPr/>
          <p:nvPr/>
        </p:nvSpPr>
        <p:spPr>
          <a:xfrm>
            <a:off x="7032374" y="2827319"/>
            <a:ext cx="1371887" cy="12033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F8F8651-F815-0CA8-F6A6-899711C6D827}"/>
              </a:ext>
            </a:extLst>
          </p:cNvPr>
          <p:cNvSpPr txBox="1"/>
          <p:nvPr/>
        </p:nvSpPr>
        <p:spPr>
          <a:xfrm>
            <a:off x="6734571" y="5049000"/>
            <a:ext cx="4493538" cy="830997"/>
          </a:xfrm>
          <a:prstGeom prst="rect">
            <a:avLst/>
          </a:prstGeom>
          <a:noFill/>
        </p:spPr>
        <p:txBody>
          <a:bodyPr wrap="none" rtlCol="0">
            <a:spAutoFit/>
          </a:bodyPr>
          <a:lstStyle/>
          <a:p>
            <a:r>
              <a:rPr kumimoji="1" lang="ja-JP" altLang="en-US" sz="4800" b="1" dirty="0"/>
              <a:t>各領域の最大値</a:t>
            </a:r>
          </a:p>
        </p:txBody>
      </p:sp>
    </p:spTree>
    <p:extLst>
      <p:ext uri="{BB962C8B-B14F-4D97-AF65-F5344CB8AC3E}">
        <p14:creationId xmlns:p14="http://schemas.microsoft.com/office/powerpoint/2010/main" val="390959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4" name="Rectangle 83">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4B0AC52-5599-4E44-197A-F32079EEA6DC}"/>
              </a:ext>
            </a:extLst>
          </p:cNvPr>
          <p:cNvSpPr>
            <a:spLocks noGrp="1"/>
          </p:cNvSpPr>
          <p:nvPr>
            <p:ph type="title"/>
          </p:nvPr>
        </p:nvSpPr>
        <p:spPr>
          <a:xfrm>
            <a:off x="838200" y="365126"/>
            <a:ext cx="10515600" cy="1094740"/>
          </a:xfrm>
        </p:spPr>
        <p:txBody>
          <a:bodyPr vert="horz" lIns="91440" tIns="45720" rIns="91440" bIns="45720" rtlCol="0" anchor="ctr">
            <a:normAutofit/>
          </a:bodyPr>
          <a:lstStyle/>
          <a:p>
            <a:r>
              <a:rPr kumimoji="1" lang="ja-JP" altLang="en-US" b="1" kern="1200" dirty="0">
                <a:solidFill>
                  <a:schemeClr val="bg1"/>
                </a:solidFill>
                <a:latin typeface="+mj-lt"/>
                <a:ea typeface="+mj-ea"/>
                <a:cs typeface="+mj-cs"/>
              </a:rPr>
              <a:t>パディングについて</a:t>
            </a:r>
          </a:p>
        </p:txBody>
      </p:sp>
      <p:sp useBgFill="1">
        <p:nvSpPr>
          <p:cNvPr id="95" name="Rectangle 85">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0BBB4D88-D46C-32DD-06D1-614255549205}"/>
              </a:ext>
            </a:extLst>
          </p:cNvPr>
          <p:cNvSpPr>
            <a:spLocks noGrp="1"/>
          </p:cNvSpPr>
          <p:nvPr>
            <p:ph idx="1"/>
          </p:nvPr>
        </p:nvSpPr>
        <p:spPr>
          <a:xfrm>
            <a:off x="160020" y="1112362"/>
            <a:ext cx="12192000" cy="4076383"/>
          </a:xfrm>
        </p:spPr>
        <p:txBody>
          <a:bodyPr vert="horz" lIns="91440" tIns="45720" rIns="91440" bIns="45720" rtlCol="0" anchor="ctr">
            <a:normAutofit/>
          </a:bodyPr>
          <a:lstStyle/>
          <a:p>
            <a:pPr marL="0"/>
            <a:r>
              <a:rPr kumimoji="1" lang="ja-JP" altLang="en-US" sz="3600" dirty="0"/>
              <a:t>畳み込み層やプーリング層において</a:t>
            </a:r>
            <a:r>
              <a:rPr lang="ja-JP" altLang="en-US" sz="3600" dirty="0"/>
              <a:t>ピクセルを取り囲むようにピクセルを取り囲むようにするテクニックのこと。</a:t>
            </a:r>
            <a:endParaRPr kumimoji="1" lang="en-US" altLang="ja-JP" sz="3600" dirty="0"/>
          </a:p>
        </p:txBody>
      </p:sp>
      <p:sp>
        <p:nvSpPr>
          <p:cNvPr id="6" name="テキスト ボックス 5">
            <a:extLst>
              <a:ext uri="{FF2B5EF4-FFF2-40B4-BE49-F238E27FC236}">
                <a16:creationId xmlns:a16="http://schemas.microsoft.com/office/drawing/2014/main" id="{A1D1C828-CC9D-00E2-776D-8D38875946D2}"/>
              </a:ext>
            </a:extLst>
          </p:cNvPr>
          <p:cNvSpPr txBox="1"/>
          <p:nvPr/>
        </p:nvSpPr>
        <p:spPr>
          <a:xfrm>
            <a:off x="240030" y="3129120"/>
            <a:ext cx="12031980" cy="40763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kumimoji="1" lang="ja-JP" altLang="en-US" sz="3600" dirty="0"/>
              <a:t>パディングの目的は畳み込みやプーリングを繰り返すと画像が小さくなってしまうため、サイズを変えないようにするためである。</a:t>
            </a:r>
          </a:p>
        </p:txBody>
      </p:sp>
    </p:spTree>
    <p:extLst>
      <p:ext uri="{BB962C8B-B14F-4D97-AF65-F5344CB8AC3E}">
        <p14:creationId xmlns:p14="http://schemas.microsoft.com/office/powerpoint/2010/main" val="11049830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C2A55-C506-32CF-2EFB-784FB44D38EB}"/>
              </a:ext>
            </a:extLst>
          </p:cNvPr>
          <p:cNvSpPr>
            <a:spLocks noGrp="1"/>
          </p:cNvSpPr>
          <p:nvPr>
            <p:ph type="title"/>
          </p:nvPr>
        </p:nvSpPr>
        <p:spPr/>
        <p:txBody>
          <a:bodyPr/>
          <a:lstStyle/>
          <a:p>
            <a:r>
              <a:rPr kumimoji="1" lang="ja-JP" altLang="en-US" b="1" dirty="0"/>
              <a:t>パディングの例</a:t>
            </a:r>
          </a:p>
        </p:txBody>
      </p:sp>
      <p:graphicFrame>
        <p:nvGraphicFramePr>
          <p:cNvPr id="7" name="表 7">
            <a:extLst>
              <a:ext uri="{FF2B5EF4-FFF2-40B4-BE49-F238E27FC236}">
                <a16:creationId xmlns:a16="http://schemas.microsoft.com/office/drawing/2014/main" id="{CCD83A49-AA64-6605-F18A-3E299A4C55F0}"/>
              </a:ext>
            </a:extLst>
          </p:cNvPr>
          <p:cNvGraphicFramePr>
            <a:graphicFrameLocks noGrp="1"/>
          </p:cNvGraphicFramePr>
          <p:nvPr>
            <p:ph idx="1"/>
            <p:extLst>
              <p:ext uri="{D42A27DB-BD31-4B8C-83A1-F6EECF244321}">
                <p14:modId xmlns:p14="http://schemas.microsoft.com/office/powerpoint/2010/main" val="1148220910"/>
              </p:ext>
            </p:extLst>
          </p:nvPr>
        </p:nvGraphicFramePr>
        <p:xfrm>
          <a:off x="838200" y="1825625"/>
          <a:ext cx="3240000" cy="324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1152599501"/>
                    </a:ext>
                  </a:extLst>
                </a:gridCol>
                <a:gridCol w="1080000">
                  <a:extLst>
                    <a:ext uri="{9D8B030D-6E8A-4147-A177-3AD203B41FA5}">
                      <a16:colId xmlns:a16="http://schemas.microsoft.com/office/drawing/2014/main" val="1730090360"/>
                    </a:ext>
                  </a:extLst>
                </a:gridCol>
                <a:gridCol w="1080000">
                  <a:extLst>
                    <a:ext uri="{9D8B030D-6E8A-4147-A177-3AD203B41FA5}">
                      <a16:colId xmlns:a16="http://schemas.microsoft.com/office/drawing/2014/main" val="914982805"/>
                    </a:ext>
                  </a:extLst>
                </a:gridCol>
              </a:tblGrid>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12378361"/>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3452119"/>
                  </a:ext>
                </a:extLst>
              </a:tr>
              <a:tr h="1080000">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2702574"/>
                  </a:ext>
                </a:extLst>
              </a:tr>
            </a:tbl>
          </a:graphicData>
        </a:graphic>
      </p:graphicFrame>
      <p:graphicFrame>
        <p:nvGraphicFramePr>
          <p:cNvPr id="8" name="表 8">
            <a:extLst>
              <a:ext uri="{FF2B5EF4-FFF2-40B4-BE49-F238E27FC236}">
                <a16:creationId xmlns:a16="http://schemas.microsoft.com/office/drawing/2014/main" id="{B39963D8-B581-A616-B190-6FE03CBC67B3}"/>
              </a:ext>
            </a:extLst>
          </p:cNvPr>
          <p:cNvGraphicFramePr>
            <a:graphicFrameLocks noGrp="1"/>
          </p:cNvGraphicFramePr>
          <p:nvPr>
            <p:extLst>
              <p:ext uri="{D42A27DB-BD31-4B8C-83A1-F6EECF244321}">
                <p14:modId xmlns:p14="http://schemas.microsoft.com/office/powerpoint/2010/main" val="418586614"/>
              </p:ext>
            </p:extLst>
          </p:nvPr>
        </p:nvGraphicFramePr>
        <p:xfrm>
          <a:off x="6792000" y="745625"/>
          <a:ext cx="5400000" cy="540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81336930"/>
                    </a:ext>
                  </a:extLst>
                </a:gridCol>
                <a:gridCol w="1080000">
                  <a:extLst>
                    <a:ext uri="{9D8B030D-6E8A-4147-A177-3AD203B41FA5}">
                      <a16:colId xmlns:a16="http://schemas.microsoft.com/office/drawing/2014/main" val="879798434"/>
                    </a:ext>
                  </a:extLst>
                </a:gridCol>
                <a:gridCol w="1080000">
                  <a:extLst>
                    <a:ext uri="{9D8B030D-6E8A-4147-A177-3AD203B41FA5}">
                      <a16:colId xmlns:a16="http://schemas.microsoft.com/office/drawing/2014/main" val="4205464994"/>
                    </a:ext>
                  </a:extLst>
                </a:gridCol>
                <a:gridCol w="1080000">
                  <a:extLst>
                    <a:ext uri="{9D8B030D-6E8A-4147-A177-3AD203B41FA5}">
                      <a16:colId xmlns:a16="http://schemas.microsoft.com/office/drawing/2014/main" val="3683662585"/>
                    </a:ext>
                  </a:extLst>
                </a:gridCol>
                <a:gridCol w="1080000">
                  <a:extLst>
                    <a:ext uri="{9D8B030D-6E8A-4147-A177-3AD203B41FA5}">
                      <a16:colId xmlns:a16="http://schemas.microsoft.com/office/drawing/2014/main" val="1657399056"/>
                    </a:ext>
                  </a:extLst>
                </a:gridCol>
              </a:tblGrid>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83869129"/>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22808660"/>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89101300"/>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41765079"/>
                  </a:ext>
                </a:extLst>
              </a:tr>
              <a:tr h="1080000">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91524730"/>
                  </a:ext>
                </a:extLst>
              </a:tr>
            </a:tbl>
          </a:graphicData>
        </a:graphic>
      </p:graphicFrame>
      <p:sp>
        <p:nvSpPr>
          <p:cNvPr id="9" name="矢印: 右 8">
            <a:extLst>
              <a:ext uri="{FF2B5EF4-FFF2-40B4-BE49-F238E27FC236}">
                <a16:creationId xmlns:a16="http://schemas.microsoft.com/office/drawing/2014/main" id="{B952CDAD-9DBB-444C-7612-43A4CD15F7C3}"/>
              </a:ext>
            </a:extLst>
          </p:cNvPr>
          <p:cNvSpPr/>
          <p:nvPr/>
        </p:nvSpPr>
        <p:spPr>
          <a:xfrm>
            <a:off x="4749156" y="2843944"/>
            <a:ext cx="1371887" cy="12033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932A237-7DBA-1B20-D038-7BC0085A9E7A}"/>
              </a:ext>
            </a:extLst>
          </p:cNvPr>
          <p:cNvSpPr txBox="1"/>
          <p:nvPr/>
        </p:nvSpPr>
        <p:spPr>
          <a:xfrm>
            <a:off x="2342983" y="5065625"/>
            <a:ext cx="4493538" cy="830997"/>
          </a:xfrm>
          <a:prstGeom prst="rect">
            <a:avLst/>
          </a:prstGeom>
          <a:noFill/>
        </p:spPr>
        <p:txBody>
          <a:bodyPr wrap="none" rtlCol="0">
            <a:spAutoFit/>
          </a:bodyPr>
          <a:lstStyle/>
          <a:p>
            <a:r>
              <a:rPr kumimoji="1" lang="ja-JP" altLang="en-US" sz="4800" dirty="0"/>
              <a:t>ゼロパディング</a:t>
            </a:r>
          </a:p>
        </p:txBody>
      </p:sp>
    </p:spTree>
    <p:extLst>
      <p:ext uri="{BB962C8B-B14F-4D97-AF65-F5344CB8AC3E}">
        <p14:creationId xmlns:p14="http://schemas.microsoft.com/office/powerpoint/2010/main" val="423602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E735D-AA5A-8746-E6C1-B58E1F13E386}"/>
              </a:ext>
            </a:extLst>
          </p:cNvPr>
          <p:cNvSpPr>
            <a:spLocks noGrp="1"/>
          </p:cNvSpPr>
          <p:nvPr>
            <p:ph type="title"/>
          </p:nvPr>
        </p:nvSpPr>
        <p:spPr>
          <a:xfrm>
            <a:off x="838195" y="344184"/>
            <a:ext cx="10515600" cy="1325563"/>
          </a:xfrm>
        </p:spPr>
        <p:txBody>
          <a:bodyPr/>
          <a:lstStyle/>
          <a:p>
            <a:r>
              <a:rPr kumimoji="1" lang="ja-JP" altLang="en-US" b="1" dirty="0"/>
              <a:t>ディープラーニングとは</a:t>
            </a:r>
            <a:endParaRPr kumimoji="1" lang="ja-JP" altLang="en-US" dirty="0"/>
          </a:p>
        </p:txBody>
      </p:sp>
      <p:grpSp>
        <p:nvGrpSpPr>
          <p:cNvPr id="17" name="グループ化 16">
            <a:extLst>
              <a:ext uri="{FF2B5EF4-FFF2-40B4-BE49-F238E27FC236}">
                <a16:creationId xmlns:a16="http://schemas.microsoft.com/office/drawing/2014/main" id="{198A40B3-E0D1-01F7-3305-9FB93DB38E48}"/>
              </a:ext>
            </a:extLst>
          </p:cNvPr>
          <p:cNvGrpSpPr/>
          <p:nvPr/>
        </p:nvGrpSpPr>
        <p:grpSpPr>
          <a:xfrm>
            <a:off x="1313479" y="1404931"/>
            <a:ext cx="9565042" cy="5355464"/>
            <a:chOff x="1313479" y="1404931"/>
            <a:chExt cx="9565042" cy="5355464"/>
          </a:xfrm>
        </p:grpSpPr>
        <p:sp>
          <p:nvSpPr>
            <p:cNvPr id="6" name="フローチャート: 結合子 5">
              <a:extLst>
                <a:ext uri="{FF2B5EF4-FFF2-40B4-BE49-F238E27FC236}">
                  <a16:creationId xmlns:a16="http://schemas.microsoft.com/office/drawing/2014/main" id="{192B9F5A-6915-AA52-573F-8E5AA4B5B519}"/>
                </a:ext>
              </a:extLst>
            </p:cNvPr>
            <p:cNvSpPr/>
            <p:nvPr/>
          </p:nvSpPr>
          <p:spPr>
            <a:xfrm>
              <a:off x="1313479" y="1404931"/>
              <a:ext cx="9565042" cy="53554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6E09E187-DC53-5F26-8E4F-4D505A67F3C7}"/>
                </a:ext>
              </a:extLst>
            </p:cNvPr>
            <p:cNvSpPr txBox="1"/>
            <p:nvPr/>
          </p:nvSpPr>
          <p:spPr>
            <a:xfrm flipH="1">
              <a:off x="4405896" y="1889596"/>
              <a:ext cx="3380199" cy="923330"/>
            </a:xfrm>
            <a:prstGeom prst="rect">
              <a:avLst/>
            </a:prstGeom>
            <a:noFill/>
          </p:spPr>
          <p:txBody>
            <a:bodyPr wrap="square" rtlCol="0">
              <a:spAutoFit/>
            </a:bodyPr>
            <a:lstStyle/>
            <a:p>
              <a:pPr algn="ctr"/>
              <a:r>
                <a:rPr kumimoji="1" lang="ja-JP" altLang="en-US" sz="5400" dirty="0"/>
                <a:t>人工知能</a:t>
              </a:r>
            </a:p>
          </p:txBody>
        </p:sp>
      </p:grpSp>
      <p:grpSp>
        <p:nvGrpSpPr>
          <p:cNvPr id="16" name="グループ化 15">
            <a:extLst>
              <a:ext uri="{FF2B5EF4-FFF2-40B4-BE49-F238E27FC236}">
                <a16:creationId xmlns:a16="http://schemas.microsoft.com/office/drawing/2014/main" id="{0B9436FE-9CD4-AEEC-C743-7D6004BB556C}"/>
              </a:ext>
            </a:extLst>
          </p:cNvPr>
          <p:cNvGrpSpPr/>
          <p:nvPr/>
        </p:nvGrpSpPr>
        <p:grpSpPr>
          <a:xfrm>
            <a:off x="2383601" y="2940765"/>
            <a:ext cx="7424791" cy="3819630"/>
            <a:chOff x="2383601" y="2940765"/>
            <a:chExt cx="7424791" cy="3819630"/>
          </a:xfrm>
        </p:grpSpPr>
        <p:sp>
          <p:nvSpPr>
            <p:cNvPr id="3" name="楕円 2">
              <a:extLst>
                <a:ext uri="{FF2B5EF4-FFF2-40B4-BE49-F238E27FC236}">
                  <a16:creationId xmlns:a16="http://schemas.microsoft.com/office/drawing/2014/main" id="{3CD9F429-165B-EED1-C73A-82800AF1E4BB}"/>
                </a:ext>
              </a:extLst>
            </p:cNvPr>
            <p:cNvSpPr/>
            <p:nvPr/>
          </p:nvSpPr>
          <p:spPr>
            <a:xfrm>
              <a:off x="2383601" y="2940765"/>
              <a:ext cx="7424791" cy="3819630"/>
            </a:xfrm>
            <a:prstGeom prst="ellipse">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ja-JP" altLang="en-US" dirty="0"/>
            </a:p>
          </p:txBody>
        </p:sp>
        <p:sp>
          <p:nvSpPr>
            <p:cNvPr id="9" name="テキスト ボックス 8">
              <a:extLst>
                <a:ext uri="{FF2B5EF4-FFF2-40B4-BE49-F238E27FC236}">
                  <a16:creationId xmlns:a16="http://schemas.microsoft.com/office/drawing/2014/main" id="{FC174E8E-F890-A4B8-257E-966D5EE1CD25}"/>
                </a:ext>
              </a:extLst>
            </p:cNvPr>
            <p:cNvSpPr txBox="1"/>
            <p:nvPr/>
          </p:nvSpPr>
          <p:spPr>
            <a:xfrm>
              <a:off x="4618667" y="3393810"/>
              <a:ext cx="2954655" cy="923330"/>
            </a:xfrm>
            <a:prstGeom prst="rect">
              <a:avLst/>
            </a:prstGeom>
            <a:noFill/>
          </p:spPr>
          <p:txBody>
            <a:bodyPr wrap="none" rtlCol="0">
              <a:spAutoFit/>
            </a:bodyPr>
            <a:lstStyle/>
            <a:p>
              <a:pPr algn="ctr"/>
              <a:r>
                <a:rPr kumimoji="1" lang="ja-JP" altLang="en-US" sz="5400" dirty="0"/>
                <a:t>機械学習</a:t>
              </a:r>
            </a:p>
          </p:txBody>
        </p:sp>
      </p:grpSp>
      <p:grpSp>
        <p:nvGrpSpPr>
          <p:cNvPr id="13" name="グループ化 12">
            <a:extLst>
              <a:ext uri="{FF2B5EF4-FFF2-40B4-BE49-F238E27FC236}">
                <a16:creationId xmlns:a16="http://schemas.microsoft.com/office/drawing/2014/main" id="{351B03F3-3E82-EFEA-FB7A-73AD360EAA51}"/>
              </a:ext>
            </a:extLst>
          </p:cNvPr>
          <p:cNvGrpSpPr/>
          <p:nvPr/>
        </p:nvGrpSpPr>
        <p:grpSpPr>
          <a:xfrm>
            <a:off x="3763765" y="4490984"/>
            <a:ext cx="4664467" cy="2269411"/>
            <a:chOff x="3763765" y="4490984"/>
            <a:chExt cx="4664467" cy="2269411"/>
          </a:xfrm>
        </p:grpSpPr>
        <p:sp>
          <p:nvSpPr>
            <p:cNvPr id="4" name="楕円 3">
              <a:extLst>
                <a:ext uri="{FF2B5EF4-FFF2-40B4-BE49-F238E27FC236}">
                  <a16:creationId xmlns:a16="http://schemas.microsoft.com/office/drawing/2014/main" id="{7E28FE7D-995E-7D08-6F00-E4AC40FBCD27}"/>
                </a:ext>
              </a:extLst>
            </p:cNvPr>
            <p:cNvSpPr/>
            <p:nvPr/>
          </p:nvSpPr>
          <p:spPr>
            <a:xfrm>
              <a:off x="3763765" y="4490984"/>
              <a:ext cx="4664467" cy="22694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083D607-6E45-B8FA-AFCB-72EDD2A7168E}"/>
                </a:ext>
              </a:extLst>
            </p:cNvPr>
            <p:cNvSpPr txBox="1"/>
            <p:nvPr/>
          </p:nvSpPr>
          <p:spPr>
            <a:xfrm>
              <a:off x="4272418" y="4838689"/>
              <a:ext cx="3647152" cy="1754326"/>
            </a:xfrm>
            <a:prstGeom prst="rect">
              <a:avLst/>
            </a:prstGeom>
            <a:noFill/>
          </p:spPr>
          <p:txBody>
            <a:bodyPr wrap="none" rtlCol="0">
              <a:spAutoFit/>
            </a:bodyPr>
            <a:lstStyle/>
            <a:p>
              <a:pPr algn="ctr"/>
              <a:r>
                <a:rPr kumimoji="1" lang="ja-JP" altLang="en-US" sz="5400" dirty="0"/>
                <a:t>ディープ</a:t>
              </a:r>
              <a:endParaRPr kumimoji="1" lang="en-US" altLang="ja-JP" sz="5400" dirty="0"/>
            </a:p>
            <a:p>
              <a:pPr algn="ctr"/>
              <a:r>
                <a:rPr kumimoji="1" lang="ja-JP" altLang="en-US" sz="5400" dirty="0"/>
                <a:t>ラーニング</a:t>
              </a:r>
            </a:p>
          </p:txBody>
        </p:sp>
      </p:grpSp>
    </p:spTree>
    <p:extLst>
      <p:ext uri="{BB962C8B-B14F-4D97-AF65-F5344CB8AC3E}">
        <p14:creationId xmlns:p14="http://schemas.microsoft.com/office/powerpoint/2010/main" val="172471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C4BE823-0D54-4EB9-F0F2-D91838FF7B29}"/>
              </a:ext>
            </a:extLst>
          </p:cNvPr>
          <p:cNvGrpSpPr/>
          <p:nvPr/>
        </p:nvGrpSpPr>
        <p:grpSpPr>
          <a:xfrm>
            <a:off x="1681109" y="2527442"/>
            <a:ext cx="8829782" cy="4330558"/>
            <a:chOff x="1267217" y="1388971"/>
            <a:chExt cx="9767668" cy="4539442"/>
          </a:xfrm>
        </p:grpSpPr>
        <p:pic>
          <p:nvPicPr>
            <p:cNvPr id="5" name="図 4" descr="ダイアグラム, 概略図&#10;&#10;自動的に生成された説明">
              <a:extLst>
                <a:ext uri="{FF2B5EF4-FFF2-40B4-BE49-F238E27FC236}">
                  <a16:creationId xmlns:a16="http://schemas.microsoft.com/office/drawing/2014/main" id="{94BC1270-73F9-0821-D6A3-F5F61DAA5551}"/>
                </a:ext>
              </a:extLst>
            </p:cNvPr>
            <p:cNvPicPr>
              <a:picLocks noChangeAspect="1"/>
            </p:cNvPicPr>
            <p:nvPr/>
          </p:nvPicPr>
          <p:blipFill rotWithShape="1">
            <a:blip r:embed="rId2">
              <a:extLst>
                <a:ext uri="{28A0092B-C50C-407E-A947-70E740481C1C}">
                  <a14:useLocalDpi xmlns:a14="http://schemas.microsoft.com/office/drawing/2010/main" val="0"/>
                </a:ext>
              </a:extLst>
            </a:blip>
            <a:srcRect l="5720" t="12956" r="4710" b="4614"/>
            <a:stretch/>
          </p:blipFill>
          <p:spPr>
            <a:xfrm>
              <a:off x="1267217" y="1388971"/>
              <a:ext cx="9767668" cy="4539442"/>
            </a:xfrm>
            <a:prstGeom prst="rect">
              <a:avLst/>
            </a:prstGeom>
            <a:ln>
              <a:noFill/>
            </a:ln>
          </p:spPr>
        </p:pic>
        <p:sp>
          <p:nvSpPr>
            <p:cNvPr id="6" name="正方形/長方形 5">
              <a:extLst>
                <a:ext uri="{FF2B5EF4-FFF2-40B4-BE49-F238E27FC236}">
                  <a16:creationId xmlns:a16="http://schemas.microsoft.com/office/drawing/2014/main" id="{F98F18D2-B2BE-7616-E1B4-18F83F758461}"/>
                </a:ext>
              </a:extLst>
            </p:cNvPr>
            <p:cNvSpPr/>
            <p:nvPr/>
          </p:nvSpPr>
          <p:spPr>
            <a:xfrm>
              <a:off x="2413000" y="1720334"/>
              <a:ext cx="1422400"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p>
          </p:txBody>
        </p:sp>
      </p:grpSp>
      <p:sp>
        <p:nvSpPr>
          <p:cNvPr id="2" name="タイトル 1">
            <a:extLst>
              <a:ext uri="{FF2B5EF4-FFF2-40B4-BE49-F238E27FC236}">
                <a16:creationId xmlns:a16="http://schemas.microsoft.com/office/drawing/2014/main" id="{DEC530B0-87EC-6390-B612-3F1E57D6389A}"/>
              </a:ext>
            </a:extLst>
          </p:cNvPr>
          <p:cNvSpPr>
            <a:spLocks noGrp="1"/>
          </p:cNvSpPr>
          <p:nvPr>
            <p:ph type="title"/>
          </p:nvPr>
        </p:nvSpPr>
        <p:spPr>
          <a:xfrm>
            <a:off x="129283" y="69264"/>
            <a:ext cx="10515600" cy="1325563"/>
          </a:xfrm>
        </p:spPr>
        <p:txBody>
          <a:bodyPr/>
          <a:lstStyle/>
          <a:p>
            <a:r>
              <a:rPr kumimoji="1" lang="ja-JP" altLang="en-US" b="1" dirty="0"/>
              <a:t>全結合層について</a:t>
            </a:r>
          </a:p>
        </p:txBody>
      </p:sp>
      <p:sp>
        <p:nvSpPr>
          <p:cNvPr id="3" name="コンテンツ プレースホルダー 2">
            <a:extLst>
              <a:ext uri="{FF2B5EF4-FFF2-40B4-BE49-F238E27FC236}">
                <a16:creationId xmlns:a16="http://schemas.microsoft.com/office/drawing/2014/main" id="{AD9A2B41-AF41-54D8-7EE6-83111BDFB6F9}"/>
              </a:ext>
            </a:extLst>
          </p:cNvPr>
          <p:cNvSpPr>
            <a:spLocks noGrp="1"/>
          </p:cNvSpPr>
          <p:nvPr>
            <p:ph idx="1"/>
          </p:nvPr>
        </p:nvSpPr>
        <p:spPr>
          <a:xfrm>
            <a:off x="-34676" y="1394827"/>
            <a:ext cx="12261351" cy="4351338"/>
          </a:xfrm>
        </p:spPr>
        <p:txBody>
          <a:bodyPr>
            <a:normAutofit/>
          </a:bodyPr>
          <a:lstStyle/>
          <a:p>
            <a:r>
              <a:rPr kumimoji="1" lang="ja-JP" altLang="en-US" sz="4000" dirty="0"/>
              <a:t>全結合層では通常のニューラルネットワークと同じように隣り合うすべてのニューロンと接続される。</a:t>
            </a:r>
          </a:p>
        </p:txBody>
      </p:sp>
    </p:spTree>
    <p:extLst>
      <p:ext uri="{BB962C8B-B14F-4D97-AF65-F5344CB8AC3E}">
        <p14:creationId xmlns:p14="http://schemas.microsoft.com/office/powerpoint/2010/main" val="422214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5DBB5-844A-B3C6-4515-7269A34DD389}"/>
              </a:ext>
            </a:extLst>
          </p:cNvPr>
          <p:cNvSpPr>
            <a:spLocks noGrp="1"/>
          </p:cNvSpPr>
          <p:nvPr>
            <p:ph type="title"/>
          </p:nvPr>
        </p:nvSpPr>
        <p:spPr/>
        <p:txBody>
          <a:bodyPr/>
          <a:lstStyle/>
          <a:p>
            <a:r>
              <a:rPr kumimoji="1" lang="en-US" altLang="ja-JP" b="1" dirty="0"/>
              <a:t>im2col</a:t>
            </a:r>
            <a:r>
              <a:rPr lang="ja-JP" altLang="en-US" b="1" dirty="0"/>
              <a:t>について</a:t>
            </a:r>
            <a:endParaRPr kumimoji="1" lang="ja-JP" altLang="en-US" b="1" dirty="0"/>
          </a:p>
        </p:txBody>
      </p:sp>
      <p:sp>
        <p:nvSpPr>
          <p:cNvPr id="3" name="コンテンツ プレースホルダー 2">
            <a:extLst>
              <a:ext uri="{FF2B5EF4-FFF2-40B4-BE49-F238E27FC236}">
                <a16:creationId xmlns:a16="http://schemas.microsoft.com/office/drawing/2014/main" id="{5F986921-D81A-CFFC-9F12-2BCCB24BFC8C}"/>
              </a:ext>
            </a:extLst>
          </p:cNvPr>
          <p:cNvSpPr>
            <a:spLocks noGrp="1"/>
          </p:cNvSpPr>
          <p:nvPr>
            <p:ph idx="1"/>
          </p:nvPr>
        </p:nvSpPr>
        <p:spPr>
          <a:xfrm>
            <a:off x="770242" y="1543958"/>
            <a:ext cx="10515600" cy="1123058"/>
          </a:xfrm>
        </p:spPr>
        <p:txBody>
          <a:bodyPr>
            <a:normAutofit lnSpcReduction="10000"/>
          </a:bodyPr>
          <a:lstStyle/>
          <a:p>
            <a:pPr marL="0" indent="0" algn="ctr">
              <a:buNone/>
            </a:pPr>
            <a:r>
              <a:rPr lang="en-US" altLang="ja-JP" sz="4000" dirty="0"/>
              <a:t>im2col</a:t>
            </a:r>
            <a:r>
              <a:rPr lang="ja-JP" altLang="en-US" sz="4000" dirty="0"/>
              <a:t>とは画像をコンピューターがわかる行列に戻す行為のことをいう。</a:t>
            </a:r>
            <a:endParaRPr kumimoji="1" lang="ja-JP" altLang="en-US" sz="4000" dirty="0"/>
          </a:p>
        </p:txBody>
      </p:sp>
      <p:graphicFrame>
        <p:nvGraphicFramePr>
          <p:cNvPr id="4" name="表 4">
            <a:extLst>
              <a:ext uri="{FF2B5EF4-FFF2-40B4-BE49-F238E27FC236}">
                <a16:creationId xmlns:a16="http://schemas.microsoft.com/office/drawing/2014/main" id="{70C11463-9C3D-07DE-F97F-FA5CB082C5FF}"/>
              </a:ext>
            </a:extLst>
          </p:cNvPr>
          <p:cNvGraphicFramePr>
            <a:graphicFrameLocks noGrp="1"/>
          </p:cNvGraphicFramePr>
          <p:nvPr>
            <p:extLst>
              <p:ext uri="{D42A27DB-BD31-4B8C-83A1-F6EECF244321}">
                <p14:modId xmlns:p14="http://schemas.microsoft.com/office/powerpoint/2010/main" val="3827810246"/>
              </p:ext>
            </p:extLst>
          </p:nvPr>
        </p:nvGraphicFramePr>
        <p:xfrm>
          <a:off x="1068511" y="3078000"/>
          <a:ext cx="3240000" cy="324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435458036"/>
                    </a:ext>
                  </a:extLst>
                </a:gridCol>
                <a:gridCol w="1080000">
                  <a:extLst>
                    <a:ext uri="{9D8B030D-6E8A-4147-A177-3AD203B41FA5}">
                      <a16:colId xmlns:a16="http://schemas.microsoft.com/office/drawing/2014/main" val="455881547"/>
                    </a:ext>
                  </a:extLst>
                </a:gridCol>
                <a:gridCol w="1080000">
                  <a:extLst>
                    <a:ext uri="{9D8B030D-6E8A-4147-A177-3AD203B41FA5}">
                      <a16:colId xmlns:a16="http://schemas.microsoft.com/office/drawing/2014/main" val="2834480148"/>
                    </a:ext>
                  </a:extLst>
                </a:gridCol>
              </a:tblGrid>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30253096"/>
                  </a:ext>
                </a:extLst>
              </a:tr>
              <a:tr h="1080000">
                <a:tc>
                  <a:txBody>
                    <a:bodyPr/>
                    <a:lstStyle/>
                    <a:p>
                      <a:pPr algn="ctr"/>
                      <a:r>
                        <a:rPr kumimoji="1" lang="en-US" altLang="ja-JP" sz="6000" b="1" dirty="0">
                          <a:solidFill>
                            <a:schemeClr val="bg1"/>
                          </a:solidFill>
                        </a:rPr>
                        <a:t>4</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5</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6</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238910542"/>
                  </a:ext>
                </a:extLst>
              </a:tr>
              <a:tr h="1080000">
                <a:tc>
                  <a:txBody>
                    <a:bodyPr/>
                    <a:lstStyle/>
                    <a:p>
                      <a:pPr algn="ctr"/>
                      <a:r>
                        <a:rPr kumimoji="1" lang="en-US" altLang="ja-JP" sz="6000" b="1" dirty="0">
                          <a:solidFill>
                            <a:schemeClr val="bg1"/>
                          </a:solidFill>
                        </a:rPr>
                        <a:t>7</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8</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9</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274789745"/>
                  </a:ext>
                </a:extLst>
              </a:tr>
            </a:tbl>
          </a:graphicData>
        </a:graphic>
      </p:graphicFrame>
      <p:graphicFrame>
        <p:nvGraphicFramePr>
          <p:cNvPr id="5" name="表 5">
            <a:extLst>
              <a:ext uri="{FF2B5EF4-FFF2-40B4-BE49-F238E27FC236}">
                <a16:creationId xmlns:a16="http://schemas.microsoft.com/office/drawing/2014/main" id="{741F3F3D-0C90-A00E-E3E2-95A9F2485A17}"/>
              </a:ext>
            </a:extLst>
          </p:cNvPr>
          <p:cNvGraphicFramePr>
            <a:graphicFrameLocks noGrp="1"/>
          </p:cNvGraphicFramePr>
          <p:nvPr>
            <p:extLst>
              <p:ext uri="{D42A27DB-BD31-4B8C-83A1-F6EECF244321}">
                <p14:modId xmlns:p14="http://schemas.microsoft.com/office/powerpoint/2010/main" val="1028085159"/>
              </p:ext>
            </p:extLst>
          </p:nvPr>
        </p:nvGraphicFramePr>
        <p:xfrm>
          <a:off x="6324314" y="2538000"/>
          <a:ext cx="4320000" cy="432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859732870"/>
                    </a:ext>
                  </a:extLst>
                </a:gridCol>
                <a:gridCol w="1080000">
                  <a:extLst>
                    <a:ext uri="{9D8B030D-6E8A-4147-A177-3AD203B41FA5}">
                      <a16:colId xmlns:a16="http://schemas.microsoft.com/office/drawing/2014/main" val="733459382"/>
                    </a:ext>
                  </a:extLst>
                </a:gridCol>
                <a:gridCol w="1080000">
                  <a:extLst>
                    <a:ext uri="{9D8B030D-6E8A-4147-A177-3AD203B41FA5}">
                      <a16:colId xmlns:a16="http://schemas.microsoft.com/office/drawing/2014/main" val="3937272331"/>
                    </a:ext>
                  </a:extLst>
                </a:gridCol>
                <a:gridCol w="1080000">
                  <a:extLst>
                    <a:ext uri="{9D8B030D-6E8A-4147-A177-3AD203B41FA5}">
                      <a16:colId xmlns:a16="http://schemas.microsoft.com/office/drawing/2014/main" val="3470538730"/>
                    </a:ext>
                  </a:extLst>
                </a:gridCol>
              </a:tblGrid>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4</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5</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488983829"/>
                  </a:ext>
                </a:extLst>
              </a:tr>
              <a:tr h="1080000">
                <a:tc>
                  <a:txBody>
                    <a:bodyPr/>
                    <a:lstStyle/>
                    <a:p>
                      <a:pPr algn="ctr"/>
                      <a:r>
                        <a:rPr kumimoji="1" lang="en-US" altLang="ja-JP" sz="6000" b="1" dirty="0">
                          <a:solidFill>
                            <a:schemeClr val="bg1"/>
                          </a:solidFill>
                        </a:rPr>
                        <a:t>2</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3</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5</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6</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33351884"/>
                  </a:ext>
                </a:extLst>
              </a:tr>
              <a:tr h="1080000">
                <a:tc>
                  <a:txBody>
                    <a:bodyPr/>
                    <a:lstStyle/>
                    <a:p>
                      <a:pPr algn="ctr"/>
                      <a:r>
                        <a:rPr kumimoji="1" lang="en-US" altLang="ja-JP" sz="6000" b="1" dirty="0">
                          <a:solidFill>
                            <a:schemeClr val="bg1"/>
                          </a:solidFill>
                        </a:rPr>
                        <a:t>4</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5</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7</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8</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24169185"/>
                  </a:ext>
                </a:extLst>
              </a:tr>
              <a:tr h="1080000">
                <a:tc>
                  <a:txBody>
                    <a:bodyPr/>
                    <a:lstStyle/>
                    <a:p>
                      <a:pPr algn="ctr"/>
                      <a:r>
                        <a:rPr kumimoji="1" lang="en-US" altLang="ja-JP" sz="6000" b="1" dirty="0">
                          <a:solidFill>
                            <a:schemeClr val="bg1"/>
                          </a:solidFill>
                        </a:rPr>
                        <a:t>5</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6</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8</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en-US" altLang="ja-JP" sz="6000" b="1" dirty="0">
                          <a:solidFill>
                            <a:schemeClr val="bg1"/>
                          </a:solidFill>
                        </a:rPr>
                        <a:t>9</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98933627"/>
                  </a:ext>
                </a:extLst>
              </a:tr>
            </a:tbl>
          </a:graphicData>
        </a:graphic>
      </p:graphicFrame>
      <p:sp>
        <p:nvSpPr>
          <p:cNvPr id="6" name="矢印: 右 5">
            <a:extLst>
              <a:ext uri="{FF2B5EF4-FFF2-40B4-BE49-F238E27FC236}">
                <a16:creationId xmlns:a16="http://schemas.microsoft.com/office/drawing/2014/main" id="{C4106031-5BAD-6C9F-EB65-CC85ED5CCBD9}"/>
              </a:ext>
            </a:extLst>
          </p:cNvPr>
          <p:cNvSpPr/>
          <p:nvPr/>
        </p:nvSpPr>
        <p:spPr>
          <a:xfrm>
            <a:off x="4656155" y="4096319"/>
            <a:ext cx="1371887" cy="12033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3FBB0E5-3927-8B0B-DB7D-15DD340A3C41}"/>
              </a:ext>
            </a:extLst>
          </p:cNvPr>
          <p:cNvSpPr txBox="1"/>
          <p:nvPr/>
        </p:nvSpPr>
        <p:spPr>
          <a:xfrm>
            <a:off x="191348" y="3820835"/>
            <a:ext cx="877163" cy="1754326"/>
          </a:xfrm>
          <a:prstGeom prst="rect">
            <a:avLst/>
          </a:prstGeom>
          <a:noFill/>
        </p:spPr>
        <p:txBody>
          <a:bodyPr wrap="none" rtlCol="0">
            <a:spAutoFit/>
          </a:bodyPr>
          <a:lstStyle/>
          <a:p>
            <a:r>
              <a:rPr lang="ja-JP" altLang="en-US" sz="5400" dirty="0">
                <a:latin typeface="游ゴシック 本文"/>
              </a:rPr>
              <a:t>画</a:t>
            </a:r>
            <a:endParaRPr lang="en-US" altLang="ja-JP" sz="5400" dirty="0">
              <a:latin typeface="游ゴシック 本文"/>
            </a:endParaRPr>
          </a:p>
          <a:p>
            <a:r>
              <a:rPr lang="ja-JP" altLang="en-US" sz="5400" dirty="0"/>
              <a:t>像</a:t>
            </a:r>
            <a:endParaRPr kumimoji="1" lang="ja-JP" altLang="en-US" sz="5400" dirty="0"/>
          </a:p>
        </p:txBody>
      </p:sp>
      <p:sp>
        <p:nvSpPr>
          <p:cNvPr id="8" name="テキスト ボックス 7">
            <a:extLst>
              <a:ext uri="{FF2B5EF4-FFF2-40B4-BE49-F238E27FC236}">
                <a16:creationId xmlns:a16="http://schemas.microsoft.com/office/drawing/2014/main" id="{28578F07-952E-0E66-910E-DCA248A80556}"/>
              </a:ext>
            </a:extLst>
          </p:cNvPr>
          <p:cNvSpPr txBox="1"/>
          <p:nvPr/>
        </p:nvSpPr>
        <p:spPr>
          <a:xfrm>
            <a:off x="10736351" y="2497395"/>
            <a:ext cx="697627" cy="4401205"/>
          </a:xfrm>
          <a:prstGeom prst="rect">
            <a:avLst/>
          </a:prstGeom>
          <a:noFill/>
        </p:spPr>
        <p:txBody>
          <a:bodyPr wrap="none" rtlCol="0">
            <a:spAutoFit/>
          </a:bodyPr>
          <a:lstStyle/>
          <a:p>
            <a:r>
              <a:rPr kumimoji="1" lang="ja-JP" altLang="en-US" sz="4000" dirty="0"/>
              <a:t>変</a:t>
            </a:r>
            <a:endParaRPr kumimoji="1" lang="en-US" altLang="ja-JP" sz="4000" dirty="0"/>
          </a:p>
          <a:p>
            <a:r>
              <a:rPr kumimoji="1" lang="ja-JP" altLang="en-US" sz="4000" dirty="0"/>
              <a:t>換</a:t>
            </a:r>
            <a:endParaRPr kumimoji="1" lang="en-US" altLang="ja-JP" sz="4000" dirty="0"/>
          </a:p>
          <a:p>
            <a:r>
              <a:rPr kumimoji="1" lang="ja-JP" altLang="en-US" sz="4000" dirty="0"/>
              <a:t>さ</a:t>
            </a:r>
            <a:endParaRPr kumimoji="1" lang="en-US" altLang="ja-JP" sz="4000" dirty="0"/>
          </a:p>
          <a:p>
            <a:r>
              <a:rPr kumimoji="1" lang="ja-JP" altLang="en-US" sz="4000" dirty="0"/>
              <a:t>れ</a:t>
            </a:r>
            <a:endParaRPr kumimoji="1" lang="en-US" altLang="ja-JP" sz="4000" dirty="0"/>
          </a:p>
          <a:p>
            <a:r>
              <a:rPr kumimoji="1" lang="ja-JP" altLang="en-US" sz="4000" dirty="0"/>
              <a:t>た</a:t>
            </a:r>
            <a:endParaRPr kumimoji="1" lang="en-US" altLang="ja-JP" sz="4000" dirty="0"/>
          </a:p>
          <a:p>
            <a:r>
              <a:rPr kumimoji="1" lang="ja-JP" altLang="en-US" sz="4000" dirty="0"/>
              <a:t>行</a:t>
            </a:r>
            <a:endParaRPr kumimoji="1" lang="en-US" altLang="ja-JP" sz="4000" dirty="0"/>
          </a:p>
          <a:p>
            <a:r>
              <a:rPr kumimoji="1" lang="ja-JP" altLang="en-US" sz="4000" dirty="0"/>
              <a:t>列</a:t>
            </a:r>
          </a:p>
        </p:txBody>
      </p:sp>
    </p:spTree>
    <p:extLst>
      <p:ext uri="{BB962C8B-B14F-4D97-AF65-F5344CB8AC3E}">
        <p14:creationId xmlns:p14="http://schemas.microsoft.com/office/powerpoint/2010/main" val="87226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EF5B-31ED-37B1-02A4-64B3C18B843B}"/>
              </a:ext>
            </a:extLst>
          </p:cNvPr>
          <p:cNvSpPr>
            <a:spLocks noGrp="1"/>
          </p:cNvSpPr>
          <p:nvPr>
            <p:ph type="title"/>
          </p:nvPr>
        </p:nvSpPr>
        <p:spPr/>
        <p:txBody>
          <a:bodyPr/>
          <a:lstStyle/>
          <a:p>
            <a:r>
              <a:rPr lang="en-US" altLang="ja-JP" b="1" dirty="0"/>
              <a:t>col2im</a:t>
            </a:r>
            <a:r>
              <a:rPr lang="ja-JP" altLang="en-US" b="1" dirty="0"/>
              <a:t>について</a:t>
            </a:r>
            <a:endParaRPr kumimoji="1" lang="ja-JP" altLang="en-US" b="1" dirty="0"/>
          </a:p>
        </p:txBody>
      </p:sp>
      <p:sp>
        <p:nvSpPr>
          <p:cNvPr id="3" name="コンテンツ プレースホルダー 2">
            <a:extLst>
              <a:ext uri="{FF2B5EF4-FFF2-40B4-BE49-F238E27FC236}">
                <a16:creationId xmlns:a16="http://schemas.microsoft.com/office/drawing/2014/main" id="{782166DD-FA6A-0F92-568E-C1C2BCF0B72C}"/>
              </a:ext>
            </a:extLst>
          </p:cNvPr>
          <p:cNvSpPr>
            <a:spLocks noGrp="1"/>
          </p:cNvSpPr>
          <p:nvPr>
            <p:ph idx="1"/>
          </p:nvPr>
        </p:nvSpPr>
        <p:spPr>
          <a:xfrm>
            <a:off x="838200" y="1414658"/>
            <a:ext cx="10515600" cy="1174429"/>
          </a:xfrm>
        </p:spPr>
        <p:txBody>
          <a:bodyPr>
            <a:normAutofit lnSpcReduction="10000"/>
          </a:bodyPr>
          <a:lstStyle/>
          <a:p>
            <a:pPr marL="457200" lvl="1" indent="0">
              <a:buNone/>
            </a:pPr>
            <a:r>
              <a:rPr kumimoji="1" lang="en-US" altLang="ja-JP" sz="4000" dirty="0"/>
              <a:t>col2im</a:t>
            </a:r>
            <a:r>
              <a:rPr kumimoji="1" lang="ja-JP" altLang="en-US" sz="4000" dirty="0"/>
              <a:t>とは</a:t>
            </a:r>
            <a:r>
              <a:rPr lang="ja-JP" altLang="en-US" sz="4000" dirty="0"/>
              <a:t>行列を画像に変換する行為のことをいう。</a:t>
            </a:r>
            <a:endParaRPr kumimoji="1" lang="ja-JP" altLang="en-US" sz="4000" dirty="0"/>
          </a:p>
        </p:txBody>
      </p:sp>
      <p:graphicFrame>
        <p:nvGraphicFramePr>
          <p:cNvPr id="5" name="表 5">
            <a:extLst>
              <a:ext uri="{FF2B5EF4-FFF2-40B4-BE49-F238E27FC236}">
                <a16:creationId xmlns:a16="http://schemas.microsoft.com/office/drawing/2014/main" id="{18B708FF-FCE4-E316-F9A2-5FA0B160CD2F}"/>
              </a:ext>
            </a:extLst>
          </p:cNvPr>
          <p:cNvGraphicFramePr>
            <a:graphicFrameLocks noGrp="1"/>
          </p:cNvGraphicFramePr>
          <p:nvPr>
            <p:extLst>
              <p:ext uri="{D42A27DB-BD31-4B8C-83A1-F6EECF244321}">
                <p14:modId xmlns:p14="http://schemas.microsoft.com/office/powerpoint/2010/main" val="1909585993"/>
              </p:ext>
            </p:extLst>
          </p:nvPr>
        </p:nvGraphicFramePr>
        <p:xfrm>
          <a:off x="838200" y="2448448"/>
          <a:ext cx="4320000" cy="432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1459977924"/>
                    </a:ext>
                  </a:extLst>
                </a:gridCol>
                <a:gridCol w="1080000">
                  <a:extLst>
                    <a:ext uri="{9D8B030D-6E8A-4147-A177-3AD203B41FA5}">
                      <a16:colId xmlns:a16="http://schemas.microsoft.com/office/drawing/2014/main" val="2012118187"/>
                    </a:ext>
                  </a:extLst>
                </a:gridCol>
                <a:gridCol w="1080000">
                  <a:extLst>
                    <a:ext uri="{9D8B030D-6E8A-4147-A177-3AD203B41FA5}">
                      <a16:colId xmlns:a16="http://schemas.microsoft.com/office/drawing/2014/main" val="3557314695"/>
                    </a:ext>
                  </a:extLst>
                </a:gridCol>
                <a:gridCol w="1080000">
                  <a:extLst>
                    <a:ext uri="{9D8B030D-6E8A-4147-A177-3AD203B41FA5}">
                      <a16:colId xmlns:a16="http://schemas.microsoft.com/office/drawing/2014/main" val="3718479318"/>
                    </a:ext>
                  </a:extLst>
                </a:gridCol>
              </a:tblGrid>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58023321"/>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56332861"/>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08727184"/>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endParaRPr kumimoji="1" lang="en-US" altLang="ja-JP"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650803242"/>
                  </a:ext>
                </a:extLst>
              </a:tr>
            </a:tbl>
          </a:graphicData>
        </a:graphic>
      </p:graphicFrame>
      <p:graphicFrame>
        <p:nvGraphicFramePr>
          <p:cNvPr id="7" name="表 7">
            <a:extLst>
              <a:ext uri="{FF2B5EF4-FFF2-40B4-BE49-F238E27FC236}">
                <a16:creationId xmlns:a16="http://schemas.microsoft.com/office/drawing/2014/main" id="{116498D6-4631-06E9-497A-D14971BDC00D}"/>
              </a:ext>
            </a:extLst>
          </p:cNvPr>
          <p:cNvGraphicFramePr>
            <a:graphicFrameLocks noGrp="1"/>
          </p:cNvGraphicFramePr>
          <p:nvPr>
            <p:extLst>
              <p:ext uri="{D42A27DB-BD31-4B8C-83A1-F6EECF244321}">
                <p14:modId xmlns:p14="http://schemas.microsoft.com/office/powerpoint/2010/main" val="4252815878"/>
              </p:ext>
            </p:extLst>
          </p:nvPr>
        </p:nvGraphicFramePr>
        <p:xfrm>
          <a:off x="7588606" y="2988448"/>
          <a:ext cx="3240000" cy="324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3445455044"/>
                    </a:ext>
                  </a:extLst>
                </a:gridCol>
                <a:gridCol w="1080000">
                  <a:extLst>
                    <a:ext uri="{9D8B030D-6E8A-4147-A177-3AD203B41FA5}">
                      <a16:colId xmlns:a16="http://schemas.microsoft.com/office/drawing/2014/main" val="4014280177"/>
                    </a:ext>
                  </a:extLst>
                </a:gridCol>
                <a:gridCol w="1080000">
                  <a:extLst>
                    <a:ext uri="{9D8B030D-6E8A-4147-A177-3AD203B41FA5}">
                      <a16:colId xmlns:a16="http://schemas.microsoft.com/office/drawing/2014/main" val="2574473024"/>
                    </a:ext>
                  </a:extLst>
                </a:gridCol>
              </a:tblGrid>
              <a:tr h="1080000">
                <a:tc>
                  <a:txBody>
                    <a:bodyPr/>
                    <a:lstStyle/>
                    <a:p>
                      <a:pPr algn="ctr"/>
                      <a:r>
                        <a:rPr kumimoji="1" lang="en-US" altLang="ja-JP" sz="6000" b="1" dirty="0">
                          <a:solidFill>
                            <a:schemeClr val="bg1"/>
                          </a:solidFill>
                        </a:rPr>
                        <a:t>1</a:t>
                      </a:r>
                      <a:endParaRPr kumimoji="1" lang="ja-JP" altLang="en-US" sz="6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389743052"/>
                  </a:ext>
                </a:extLst>
              </a:tr>
              <a:tr h="1080000">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96903353"/>
                  </a:ext>
                </a:extLst>
              </a:tr>
              <a:tr h="1080000">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kumimoji="1" lang="ja-JP" altLang="en-US" sz="6000" b="1" dirty="0">
                          <a:solidFill>
                            <a:schemeClr val="bg1"/>
                          </a:solidFill>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07856995"/>
                  </a:ext>
                </a:extLst>
              </a:tr>
            </a:tbl>
          </a:graphicData>
        </a:graphic>
      </p:graphicFrame>
      <p:sp>
        <p:nvSpPr>
          <p:cNvPr id="8" name="矢印: 右 7">
            <a:extLst>
              <a:ext uri="{FF2B5EF4-FFF2-40B4-BE49-F238E27FC236}">
                <a16:creationId xmlns:a16="http://schemas.microsoft.com/office/drawing/2014/main" id="{828D1B16-EBE0-80B2-417C-E4F305B585FA}"/>
              </a:ext>
            </a:extLst>
          </p:cNvPr>
          <p:cNvSpPr/>
          <p:nvPr/>
        </p:nvSpPr>
        <p:spPr>
          <a:xfrm>
            <a:off x="5661915" y="4006767"/>
            <a:ext cx="1371887" cy="12033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E8B7AF9-7F1B-13E3-B392-DD601AD9608D}"/>
              </a:ext>
            </a:extLst>
          </p:cNvPr>
          <p:cNvSpPr txBox="1"/>
          <p:nvPr/>
        </p:nvSpPr>
        <p:spPr>
          <a:xfrm>
            <a:off x="10979338" y="2192401"/>
            <a:ext cx="748923" cy="4832092"/>
          </a:xfrm>
          <a:prstGeom prst="rect">
            <a:avLst/>
          </a:prstGeom>
          <a:noFill/>
        </p:spPr>
        <p:txBody>
          <a:bodyPr wrap="none" rtlCol="0">
            <a:spAutoFit/>
          </a:bodyPr>
          <a:lstStyle/>
          <a:p>
            <a:pPr algn="ctr"/>
            <a:r>
              <a:rPr kumimoji="1" lang="ja-JP" altLang="en-US" sz="4400" dirty="0"/>
              <a:t>変</a:t>
            </a:r>
            <a:endParaRPr kumimoji="1" lang="en-US" altLang="ja-JP" sz="4400" dirty="0"/>
          </a:p>
          <a:p>
            <a:pPr algn="ctr"/>
            <a:r>
              <a:rPr kumimoji="1" lang="ja-JP" altLang="en-US" sz="4400" dirty="0"/>
              <a:t>換</a:t>
            </a:r>
            <a:endParaRPr kumimoji="1" lang="en-US" altLang="ja-JP" sz="4400" dirty="0"/>
          </a:p>
          <a:p>
            <a:pPr algn="ctr"/>
            <a:r>
              <a:rPr kumimoji="1" lang="ja-JP" altLang="en-US" sz="4400" dirty="0"/>
              <a:t>さ</a:t>
            </a:r>
            <a:endParaRPr kumimoji="1" lang="en-US" altLang="ja-JP" sz="4400" dirty="0"/>
          </a:p>
          <a:p>
            <a:pPr algn="ctr"/>
            <a:r>
              <a:rPr kumimoji="1" lang="ja-JP" altLang="en-US" sz="4400" dirty="0"/>
              <a:t>れ</a:t>
            </a:r>
            <a:endParaRPr kumimoji="1" lang="en-US" altLang="ja-JP" sz="4400" dirty="0"/>
          </a:p>
          <a:p>
            <a:pPr algn="ctr"/>
            <a:r>
              <a:rPr kumimoji="1" lang="ja-JP" altLang="en-US" sz="4400" dirty="0"/>
              <a:t>た</a:t>
            </a:r>
            <a:endParaRPr kumimoji="1" lang="en-US" altLang="ja-JP" sz="4400" dirty="0"/>
          </a:p>
          <a:p>
            <a:pPr algn="ctr"/>
            <a:r>
              <a:rPr kumimoji="1" lang="ja-JP" altLang="en-US" sz="4400" dirty="0"/>
              <a:t>画</a:t>
            </a:r>
            <a:endParaRPr kumimoji="1" lang="en-US" altLang="ja-JP" sz="4400" dirty="0"/>
          </a:p>
          <a:p>
            <a:pPr algn="ctr"/>
            <a:r>
              <a:rPr kumimoji="1" lang="ja-JP" altLang="en-US" sz="4400" dirty="0"/>
              <a:t>像</a:t>
            </a:r>
          </a:p>
        </p:txBody>
      </p:sp>
      <p:sp>
        <p:nvSpPr>
          <p:cNvPr id="10" name="テキスト ボックス 9">
            <a:extLst>
              <a:ext uri="{FF2B5EF4-FFF2-40B4-BE49-F238E27FC236}">
                <a16:creationId xmlns:a16="http://schemas.microsoft.com/office/drawing/2014/main" id="{1574764E-BAF9-E7AC-830D-51B9CAB15C8C}"/>
              </a:ext>
            </a:extLst>
          </p:cNvPr>
          <p:cNvSpPr txBox="1"/>
          <p:nvPr/>
        </p:nvSpPr>
        <p:spPr>
          <a:xfrm>
            <a:off x="0" y="3823617"/>
            <a:ext cx="800219" cy="1569660"/>
          </a:xfrm>
          <a:prstGeom prst="rect">
            <a:avLst/>
          </a:prstGeom>
          <a:noFill/>
        </p:spPr>
        <p:txBody>
          <a:bodyPr wrap="none" rtlCol="0">
            <a:spAutoFit/>
          </a:bodyPr>
          <a:lstStyle/>
          <a:p>
            <a:pPr algn="ctr"/>
            <a:r>
              <a:rPr lang="ja-JP" altLang="en-US" sz="4800" dirty="0"/>
              <a:t>行</a:t>
            </a:r>
            <a:endParaRPr lang="en-US" altLang="ja-JP" sz="4800" dirty="0"/>
          </a:p>
          <a:p>
            <a:pPr algn="ctr"/>
            <a:r>
              <a:rPr lang="ja-JP" altLang="en-US" sz="4800" dirty="0"/>
              <a:t>列</a:t>
            </a:r>
            <a:endParaRPr kumimoji="1" lang="ja-JP" altLang="en-US" sz="4800" dirty="0"/>
          </a:p>
        </p:txBody>
      </p:sp>
    </p:spTree>
    <p:extLst>
      <p:ext uri="{BB962C8B-B14F-4D97-AF65-F5344CB8AC3E}">
        <p14:creationId xmlns:p14="http://schemas.microsoft.com/office/powerpoint/2010/main" val="2573167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A280FA5-9043-0EE7-54F2-AF2ACAE5B4D9}"/>
              </a:ext>
            </a:extLst>
          </p:cNvPr>
          <p:cNvSpPr>
            <a:spLocks noGrp="1"/>
          </p:cNvSpPr>
          <p:nvPr>
            <p:ph type="title"/>
          </p:nvPr>
        </p:nvSpPr>
        <p:spPr>
          <a:xfrm>
            <a:off x="1043631" y="809898"/>
            <a:ext cx="10173010" cy="1554480"/>
          </a:xfrm>
        </p:spPr>
        <p:txBody>
          <a:bodyPr anchor="ctr">
            <a:normAutofit/>
          </a:bodyPr>
          <a:lstStyle/>
          <a:p>
            <a:r>
              <a:rPr kumimoji="1" lang="ja-JP" altLang="en-US" sz="4800"/>
              <a:t>ディープラーニングの社会実装例</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コンテンツ プレースホルダー 2">
            <a:extLst>
              <a:ext uri="{FF2B5EF4-FFF2-40B4-BE49-F238E27FC236}">
                <a16:creationId xmlns:a16="http://schemas.microsoft.com/office/drawing/2014/main" id="{2EE6D4A4-8BE2-8AA4-4BCE-D76F13C9561C}"/>
              </a:ext>
            </a:extLst>
          </p:cNvPr>
          <p:cNvGraphicFramePr>
            <a:graphicFrameLocks noGrp="1"/>
          </p:cNvGraphicFramePr>
          <p:nvPr>
            <p:ph idx="1"/>
            <p:extLst>
              <p:ext uri="{D42A27DB-BD31-4B8C-83A1-F6EECF244321}">
                <p14:modId xmlns:p14="http://schemas.microsoft.com/office/powerpoint/2010/main" val="166010911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3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79002D7-3CAE-574C-9773-B0423F6A42E4}"/>
              </a:ext>
            </a:extLst>
          </p:cNvPr>
          <p:cNvSpPr>
            <a:spLocks noGrp="1"/>
          </p:cNvSpPr>
          <p:nvPr>
            <p:ph idx="1"/>
          </p:nvPr>
        </p:nvSpPr>
        <p:spPr>
          <a:xfrm>
            <a:off x="838200" y="1856996"/>
            <a:ext cx="10515600" cy="3144008"/>
          </a:xfrm>
        </p:spPr>
        <p:txBody>
          <a:bodyPr/>
          <a:lstStyle/>
          <a:p>
            <a:pPr algn="ctr"/>
            <a:r>
              <a:rPr kumimoji="1" lang="ja-JP" altLang="en-US" dirty="0"/>
              <a:t>参考文献：はじめてのディープラーニング</a:t>
            </a:r>
            <a:endParaRPr kumimoji="1" lang="en-US" altLang="ja-JP" dirty="0"/>
          </a:p>
          <a:p>
            <a:pPr marL="0" indent="0" algn="ctr">
              <a:buNone/>
            </a:pPr>
            <a:r>
              <a:rPr kumimoji="1" lang="ja-JP" altLang="en-US" dirty="0"/>
              <a:t>　　　　　　　　　　　　　（著）我妻　幸長</a:t>
            </a:r>
            <a:endParaRPr kumimoji="1" lang="en-US" altLang="ja-JP" dirty="0"/>
          </a:p>
          <a:p>
            <a:pPr marL="0" indent="0" algn="ctr">
              <a:buNone/>
            </a:pPr>
            <a:endParaRPr lang="en-US" altLang="ja-JP" dirty="0"/>
          </a:p>
          <a:p>
            <a:pPr algn="ctr"/>
            <a:r>
              <a:rPr kumimoji="1" lang="en-US" altLang="ja-JP" dirty="0">
                <a:hlinkClick r:id="rId2"/>
              </a:rPr>
              <a:t>https://www.kurume-u.ac.jp/site/backno/20210603.html</a:t>
            </a:r>
            <a:endParaRPr kumimoji="1" lang="en-US" altLang="ja-JP" dirty="0"/>
          </a:p>
          <a:p>
            <a:pPr algn="ctr"/>
            <a:endParaRPr lang="en-US" altLang="ja-JP" dirty="0"/>
          </a:p>
          <a:p>
            <a:pPr algn="ctr"/>
            <a:r>
              <a:rPr kumimoji="1" lang="en-US" altLang="ja-JP" dirty="0">
                <a:hlinkClick r:id="rId3"/>
              </a:rPr>
              <a:t>https://ai-novel.com/</a:t>
            </a:r>
            <a:endParaRPr kumimoji="1" lang="en-US" altLang="ja-JP" dirty="0"/>
          </a:p>
        </p:txBody>
      </p:sp>
    </p:spTree>
    <p:extLst>
      <p:ext uri="{BB962C8B-B14F-4D97-AF65-F5344CB8AC3E}">
        <p14:creationId xmlns:p14="http://schemas.microsoft.com/office/powerpoint/2010/main" val="218976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1A7FA99-8A61-7C91-CB02-5C6C7F591396}"/>
              </a:ext>
            </a:extLst>
          </p:cNvPr>
          <p:cNvSpPr>
            <a:spLocks noGrp="1"/>
          </p:cNvSpPr>
          <p:nvPr>
            <p:ph type="title"/>
          </p:nvPr>
        </p:nvSpPr>
        <p:spPr>
          <a:xfrm>
            <a:off x="2041528" y="1441938"/>
            <a:ext cx="8108944" cy="3974124"/>
          </a:xfrm>
        </p:spPr>
        <p:txBody>
          <a:bodyPr>
            <a:normAutofit/>
          </a:bodyPr>
          <a:lstStyle/>
          <a:p>
            <a:pPr algn="ctr"/>
            <a:r>
              <a:rPr lang="ja-JP" altLang="en-US" sz="5400" dirty="0">
                <a:solidFill>
                  <a:schemeClr val="bg1">
                    <a:lumMod val="95000"/>
                    <a:lumOff val="5000"/>
                  </a:schemeClr>
                </a:solidFill>
              </a:rPr>
              <a:t>ご清聴</a:t>
            </a:r>
            <a:br>
              <a:rPr lang="en-US" altLang="ja-JP" sz="5400" dirty="0">
                <a:solidFill>
                  <a:schemeClr val="bg1">
                    <a:lumMod val="95000"/>
                    <a:lumOff val="5000"/>
                  </a:schemeClr>
                </a:solidFill>
              </a:rPr>
            </a:br>
            <a:r>
              <a:rPr lang="ja-JP" altLang="en-US" sz="5400" dirty="0">
                <a:solidFill>
                  <a:schemeClr val="bg1">
                    <a:lumMod val="95000"/>
                    <a:lumOff val="5000"/>
                  </a:schemeClr>
                </a:solidFill>
              </a:rPr>
              <a:t>ありがとうございました</a:t>
            </a:r>
            <a:endParaRPr kumimoji="1" lang="ja-JP" altLang="en-US" sz="5400" dirty="0">
              <a:solidFill>
                <a:schemeClr val="bg1">
                  <a:lumMod val="95000"/>
                  <a:lumOff val="5000"/>
                </a:schemeClr>
              </a:solidFill>
            </a:endParaRPr>
          </a:p>
        </p:txBody>
      </p:sp>
    </p:spTree>
    <p:extLst>
      <p:ext uri="{BB962C8B-B14F-4D97-AF65-F5344CB8AC3E}">
        <p14:creationId xmlns:p14="http://schemas.microsoft.com/office/powerpoint/2010/main" val="1559888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5C6ED-0D95-FA1B-63BB-1085A765DBEA}"/>
              </a:ext>
            </a:extLst>
          </p:cNvPr>
          <p:cNvSpPr>
            <a:spLocks noGrp="1"/>
          </p:cNvSpPr>
          <p:nvPr>
            <p:ph type="title"/>
          </p:nvPr>
        </p:nvSpPr>
        <p:spPr/>
        <p:txBody>
          <a:bodyPr/>
          <a:lstStyle/>
          <a:p>
            <a:r>
              <a:rPr kumimoji="1" lang="ja-JP" altLang="en-US" b="1" dirty="0"/>
              <a:t>ディープラーニングとは</a:t>
            </a:r>
          </a:p>
        </p:txBody>
      </p:sp>
      <p:sp>
        <p:nvSpPr>
          <p:cNvPr id="3" name="コンテンツ プレースホルダー 2">
            <a:extLst>
              <a:ext uri="{FF2B5EF4-FFF2-40B4-BE49-F238E27FC236}">
                <a16:creationId xmlns:a16="http://schemas.microsoft.com/office/drawing/2014/main" id="{E5E02D11-AB27-1494-3511-956BA3F78628}"/>
              </a:ext>
            </a:extLst>
          </p:cNvPr>
          <p:cNvSpPr>
            <a:spLocks noGrp="1"/>
          </p:cNvSpPr>
          <p:nvPr>
            <p:ph idx="1"/>
          </p:nvPr>
        </p:nvSpPr>
        <p:spPr>
          <a:xfrm>
            <a:off x="144394" y="1170345"/>
            <a:ext cx="12267344" cy="3410712"/>
          </a:xfrm>
        </p:spPr>
        <p:txBody>
          <a:bodyPr>
            <a:normAutofit/>
          </a:bodyPr>
          <a:lstStyle/>
          <a:p>
            <a:endParaRPr kumimoji="1" lang="en-US" altLang="ja-JP" dirty="0"/>
          </a:p>
          <a:p>
            <a:r>
              <a:rPr kumimoji="1" lang="ja-JP" altLang="en-US" sz="3500" dirty="0"/>
              <a:t>ディープラニングの中にはニューロンと呼ばれるプログラムがある。</a:t>
            </a:r>
            <a:endParaRPr kumimoji="1" lang="en-US" altLang="ja-JP" sz="3500" dirty="0"/>
          </a:p>
          <a:p>
            <a:r>
              <a:rPr kumimoji="1" lang="ja-JP" altLang="en-US" sz="3500" dirty="0"/>
              <a:t>そのニューロンは複数の入力に対して値を</a:t>
            </a:r>
            <a:r>
              <a:rPr kumimoji="1" lang="en-US" altLang="ja-JP" sz="3500" dirty="0"/>
              <a:t>1</a:t>
            </a:r>
            <a:r>
              <a:rPr kumimoji="1" lang="ja-JP" altLang="en-US" sz="3500" dirty="0"/>
              <a:t>つ出力</a:t>
            </a:r>
            <a:r>
              <a:rPr lang="ja-JP" altLang="en-US" sz="3500" dirty="0"/>
              <a:t>する</a:t>
            </a:r>
            <a:r>
              <a:rPr kumimoji="1" lang="ja-JP" altLang="en-US" sz="3500" dirty="0"/>
              <a:t>。</a:t>
            </a:r>
            <a:endParaRPr kumimoji="1" lang="en-US" altLang="ja-JP" sz="3500" dirty="0"/>
          </a:p>
          <a:p>
            <a:r>
              <a:rPr lang="ja-JP" altLang="en-US" sz="3500" dirty="0"/>
              <a:t>そのニューロンをたくさんつなげたのがディープラーニングである。</a:t>
            </a:r>
            <a:endParaRPr kumimoji="1" lang="ja-JP" altLang="en-US" sz="3500" dirty="0"/>
          </a:p>
        </p:txBody>
      </p:sp>
      <p:grpSp>
        <p:nvGrpSpPr>
          <p:cNvPr id="17" name="グループ化 16">
            <a:extLst>
              <a:ext uri="{FF2B5EF4-FFF2-40B4-BE49-F238E27FC236}">
                <a16:creationId xmlns:a16="http://schemas.microsoft.com/office/drawing/2014/main" id="{EC71A7A3-0C5E-F7DD-0C46-79991B734589}"/>
              </a:ext>
            </a:extLst>
          </p:cNvPr>
          <p:cNvGrpSpPr/>
          <p:nvPr/>
        </p:nvGrpSpPr>
        <p:grpSpPr>
          <a:xfrm>
            <a:off x="3585681" y="3955747"/>
            <a:ext cx="5232970" cy="2732926"/>
            <a:chOff x="924674" y="3867231"/>
            <a:chExt cx="3051425" cy="1547250"/>
          </a:xfrm>
        </p:grpSpPr>
        <p:sp>
          <p:nvSpPr>
            <p:cNvPr id="4" name="フローチャート: 結合子 3">
              <a:extLst>
                <a:ext uri="{FF2B5EF4-FFF2-40B4-BE49-F238E27FC236}">
                  <a16:creationId xmlns:a16="http://schemas.microsoft.com/office/drawing/2014/main" id="{F0442641-3015-C28B-8535-F642873B8150}"/>
                </a:ext>
              </a:extLst>
            </p:cNvPr>
            <p:cNvSpPr/>
            <p:nvPr/>
          </p:nvSpPr>
          <p:spPr>
            <a:xfrm>
              <a:off x="2065105" y="4140484"/>
              <a:ext cx="1017141" cy="9863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rgbClr val="00B050"/>
                </a:solidFill>
              </a:endParaRPr>
            </a:p>
          </p:txBody>
        </p:sp>
        <p:cxnSp>
          <p:nvCxnSpPr>
            <p:cNvPr id="6" name="直線矢印コネクタ 5">
              <a:extLst>
                <a:ext uri="{FF2B5EF4-FFF2-40B4-BE49-F238E27FC236}">
                  <a16:creationId xmlns:a16="http://schemas.microsoft.com/office/drawing/2014/main" id="{BEB0C48D-52D5-6B91-4178-CE25A0C8B1B6}"/>
                </a:ext>
              </a:extLst>
            </p:cNvPr>
            <p:cNvCxnSpPr>
              <a:cxnSpLocks/>
              <a:endCxn id="4" idx="1"/>
            </p:cNvCxnSpPr>
            <p:nvPr/>
          </p:nvCxnSpPr>
          <p:spPr>
            <a:xfrm>
              <a:off x="1017141" y="3867231"/>
              <a:ext cx="1196921" cy="41769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28BA549-477B-D053-74A8-33EA1057462A}"/>
                </a:ext>
              </a:extLst>
            </p:cNvPr>
            <p:cNvCxnSpPr>
              <a:cxnSpLocks/>
              <a:endCxn id="4" idx="2"/>
            </p:cNvCxnSpPr>
            <p:nvPr/>
          </p:nvCxnSpPr>
          <p:spPr>
            <a:xfrm>
              <a:off x="924674" y="4532901"/>
              <a:ext cx="1140431" cy="10074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D2B1873-1075-B743-9F52-1AA3FDA0FF60}"/>
                </a:ext>
              </a:extLst>
            </p:cNvPr>
            <p:cNvCxnSpPr>
              <a:endCxn id="4" idx="3"/>
            </p:cNvCxnSpPr>
            <p:nvPr/>
          </p:nvCxnSpPr>
          <p:spPr>
            <a:xfrm flipV="1">
              <a:off x="924674" y="4982360"/>
              <a:ext cx="1289388" cy="43212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6D6FD8-3FBC-ABE2-93EF-A5E82EEC2915}"/>
                </a:ext>
              </a:extLst>
            </p:cNvPr>
            <p:cNvCxnSpPr>
              <a:stCxn id="4" idx="6"/>
            </p:cNvCxnSpPr>
            <p:nvPr/>
          </p:nvCxnSpPr>
          <p:spPr>
            <a:xfrm>
              <a:off x="3082246" y="4633644"/>
              <a:ext cx="8938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28BA81C-92D6-6B23-1B13-EFD44D60DC28}"/>
                </a:ext>
              </a:extLst>
            </p:cNvPr>
            <p:cNvSpPr txBox="1"/>
            <p:nvPr/>
          </p:nvSpPr>
          <p:spPr>
            <a:xfrm>
              <a:off x="924674" y="4112170"/>
              <a:ext cx="646331" cy="369332"/>
            </a:xfrm>
            <a:prstGeom prst="rect">
              <a:avLst/>
            </a:prstGeom>
            <a:noFill/>
          </p:spPr>
          <p:txBody>
            <a:bodyPr wrap="none" rtlCol="0">
              <a:spAutoFit/>
            </a:bodyPr>
            <a:lstStyle/>
            <a:p>
              <a:r>
                <a:rPr lang="ja-JP" altLang="en-US" sz="3600" dirty="0"/>
                <a:t>入力</a:t>
              </a:r>
              <a:endParaRPr kumimoji="1" lang="ja-JP" altLang="en-US" sz="3600" dirty="0"/>
            </a:p>
          </p:txBody>
        </p:sp>
        <p:sp>
          <p:nvSpPr>
            <p:cNvPr id="16" name="テキスト ボックス 15">
              <a:extLst>
                <a:ext uri="{FF2B5EF4-FFF2-40B4-BE49-F238E27FC236}">
                  <a16:creationId xmlns:a16="http://schemas.microsoft.com/office/drawing/2014/main" id="{0F58761B-91BE-C16F-3AA9-5DE07A3DAF96}"/>
                </a:ext>
              </a:extLst>
            </p:cNvPr>
            <p:cNvSpPr txBox="1"/>
            <p:nvPr/>
          </p:nvSpPr>
          <p:spPr>
            <a:xfrm>
              <a:off x="3082246" y="4284927"/>
              <a:ext cx="646331" cy="369332"/>
            </a:xfrm>
            <a:prstGeom prst="rect">
              <a:avLst/>
            </a:prstGeom>
            <a:noFill/>
          </p:spPr>
          <p:txBody>
            <a:bodyPr wrap="none" rtlCol="0">
              <a:spAutoFit/>
            </a:bodyPr>
            <a:lstStyle/>
            <a:p>
              <a:r>
                <a:rPr kumimoji="1" lang="ja-JP" altLang="en-US" sz="3600" dirty="0"/>
                <a:t>出力</a:t>
              </a:r>
            </a:p>
          </p:txBody>
        </p:sp>
      </p:grpSp>
      <p:sp>
        <p:nvSpPr>
          <p:cNvPr id="10" name="テキスト ボックス 9">
            <a:extLst>
              <a:ext uri="{FF2B5EF4-FFF2-40B4-BE49-F238E27FC236}">
                <a16:creationId xmlns:a16="http://schemas.microsoft.com/office/drawing/2014/main" id="{350EDF15-FC8E-44B2-C0E6-1772679148FA}"/>
              </a:ext>
            </a:extLst>
          </p:cNvPr>
          <p:cNvSpPr txBox="1"/>
          <p:nvPr/>
        </p:nvSpPr>
        <p:spPr>
          <a:xfrm>
            <a:off x="5167102" y="6089617"/>
            <a:ext cx="2492990" cy="646331"/>
          </a:xfrm>
          <a:prstGeom prst="rect">
            <a:avLst/>
          </a:prstGeom>
          <a:noFill/>
        </p:spPr>
        <p:txBody>
          <a:bodyPr wrap="none" rtlCol="0">
            <a:spAutoFit/>
          </a:bodyPr>
          <a:lstStyle/>
          <a:p>
            <a:r>
              <a:rPr kumimoji="1" lang="ja-JP" altLang="en-US" sz="3600" dirty="0"/>
              <a:t>ニューロン</a:t>
            </a:r>
          </a:p>
        </p:txBody>
      </p:sp>
    </p:spTree>
    <p:extLst>
      <p:ext uri="{BB962C8B-B14F-4D97-AF65-F5344CB8AC3E}">
        <p14:creationId xmlns:p14="http://schemas.microsoft.com/office/powerpoint/2010/main" val="249352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0584D49-34E6-40BF-9E02-92CC88EE015A}"/>
              </a:ext>
            </a:extLst>
          </p:cNvPr>
          <p:cNvSpPr>
            <a:spLocks noGrp="1"/>
          </p:cNvSpPr>
          <p:nvPr>
            <p:ph type="title"/>
          </p:nvPr>
        </p:nvSpPr>
        <p:spPr>
          <a:xfrm>
            <a:off x="18288" y="640823"/>
            <a:ext cx="4323406" cy="5583148"/>
          </a:xfrm>
        </p:spPr>
        <p:txBody>
          <a:bodyPr anchor="ctr">
            <a:normAutofit/>
          </a:bodyPr>
          <a:lstStyle/>
          <a:p>
            <a:r>
              <a:rPr kumimoji="1" lang="ja-JP" altLang="en-US" sz="5400" b="1" dirty="0"/>
              <a:t>ディープ</a:t>
            </a:r>
            <a:br>
              <a:rPr kumimoji="1" lang="en-US" altLang="ja-JP" sz="5400" b="1" dirty="0"/>
            </a:br>
            <a:r>
              <a:rPr kumimoji="1" lang="ja-JP" altLang="en-US" sz="5400" b="1" dirty="0"/>
              <a:t>ラーニングでできること</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コンテンツ プレースホルダー 2">
            <a:extLst>
              <a:ext uri="{FF2B5EF4-FFF2-40B4-BE49-F238E27FC236}">
                <a16:creationId xmlns:a16="http://schemas.microsoft.com/office/drawing/2014/main" id="{A8A15CF8-67C5-2635-E9A0-A254A53D1CD9}"/>
              </a:ext>
            </a:extLst>
          </p:cNvPr>
          <p:cNvGraphicFramePr>
            <a:graphicFrameLocks noGrp="1"/>
          </p:cNvGraphicFramePr>
          <p:nvPr>
            <p:ph idx="1"/>
            <p:extLst>
              <p:ext uri="{D42A27DB-BD31-4B8C-83A1-F6EECF244321}">
                <p14:modId xmlns:p14="http://schemas.microsoft.com/office/powerpoint/2010/main" val="345774458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7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グループ化 4">
            <a:extLst>
              <a:ext uri="{FF2B5EF4-FFF2-40B4-BE49-F238E27FC236}">
                <a16:creationId xmlns:a16="http://schemas.microsoft.com/office/drawing/2014/main" id="{B88F56E6-853F-85B1-B974-70D824C20754}"/>
              </a:ext>
            </a:extLst>
          </p:cNvPr>
          <p:cNvGrpSpPr/>
          <p:nvPr/>
        </p:nvGrpSpPr>
        <p:grpSpPr>
          <a:xfrm>
            <a:off x="643467" y="634374"/>
            <a:ext cx="10905066" cy="5507057"/>
            <a:chOff x="643467" y="675471"/>
            <a:chExt cx="10905066" cy="5507057"/>
          </a:xfrm>
        </p:grpSpPr>
        <p:pic>
          <p:nvPicPr>
            <p:cNvPr id="3" name="図 2" descr="ダイアグラム, 概略図&#10;&#10;自動的に生成された説明">
              <a:extLst>
                <a:ext uri="{FF2B5EF4-FFF2-40B4-BE49-F238E27FC236}">
                  <a16:creationId xmlns:a16="http://schemas.microsoft.com/office/drawing/2014/main" id="{5AFFD2B5-1ED2-A980-4A3B-D8262530E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a:ln>
              <a:noFill/>
            </a:ln>
          </p:spPr>
        </p:pic>
        <p:sp>
          <p:nvSpPr>
            <p:cNvPr id="4" name="正方形/長方形 3">
              <a:extLst>
                <a:ext uri="{FF2B5EF4-FFF2-40B4-BE49-F238E27FC236}">
                  <a16:creationId xmlns:a16="http://schemas.microsoft.com/office/drawing/2014/main" id="{773EBD85-6FDD-9895-3143-9F6A326E3A5F}"/>
                </a:ext>
              </a:extLst>
            </p:cNvPr>
            <p:cNvSpPr/>
            <p:nvPr/>
          </p:nvSpPr>
          <p:spPr>
            <a:xfrm>
              <a:off x="2413000" y="1720334"/>
              <a:ext cx="1422400"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p>
          </p:txBody>
        </p:sp>
      </p:grpSp>
      <p:sp>
        <p:nvSpPr>
          <p:cNvPr id="6" name="正方形/長方形 5">
            <a:extLst>
              <a:ext uri="{FF2B5EF4-FFF2-40B4-BE49-F238E27FC236}">
                <a16:creationId xmlns:a16="http://schemas.microsoft.com/office/drawing/2014/main" id="{C3242A3A-A0EB-8AE0-17A0-86CE3675E997}"/>
              </a:ext>
            </a:extLst>
          </p:cNvPr>
          <p:cNvSpPr/>
          <p:nvPr/>
        </p:nvSpPr>
        <p:spPr>
          <a:xfrm>
            <a:off x="2705100" y="1905000"/>
            <a:ext cx="994834" cy="3365500"/>
          </a:xfrm>
          <a:prstGeom prst="rect">
            <a:avLst/>
          </a:prstGeom>
          <a:noFill/>
          <a:ln w="444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82800" rtlCol="0" anchor="ctr"/>
          <a:lstStyle/>
          <a:p>
            <a:pPr algn="ctr"/>
            <a:endParaRPr kumimoji="1" lang="ja-JP" altLang="en-US"/>
          </a:p>
        </p:txBody>
      </p:sp>
      <p:sp>
        <p:nvSpPr>
          <p:cNvPr id="7" name="正方形/長方形 6">
            <a:extLst>
              <a:ext uri="{FF2B5EF4-FFF2-40B4-BE49-F238E27FC236}">
                <a16:creationId xmlns:a16="http://schemas.microsoft.com/office/drawing/2014/main" id="{011BAE3D-6E0A-F67A-A191-0288F496EDF6}"/>
              </a:ext>
            </a:extLst>
          </p:cNvPr>
          <p:cNvSpPr/>
          <p:nvPr/>
        </p:nvSpPr>
        <p:spPr>
          <a:xfrm>
            <a:off x="4240243" y="1567832"/>
            <a:ext cx="3965571" cy="4159868"/>
          </a:xfrm>
          <a:prstGeom prst="rect">
            <a:avLst/>
          </a:prstGeom>
          <a:noFill/>
          <a:ln w="444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F3CB50B-173B-06D4-C696-E7390885D4E9}"/>
              </a:ext>
            </a:extLst>
          </p:cNvPr>
          <p:cNvSpPr/>
          <p:nvPr/>
        </p:nvSpPr>
        <p:spPr>
          <a:xfrm>
            <a:off x="8723600" y="2089666"/>
            <a:ext cx="852200" cy="3079234"/>
          </a:xfrm>
          <a:prstGeom prst="rect">
            <a:avLst/>
          </a:prstGeom>
          <a:noFill/>
          <a:ln w="444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236CE84-F4EA-558E-0FA9-98DA2612C2CE}"/>
              </a:ext>
            </a:extLst>
          </p:cNvPr>
          <p:cNvSpPr txBox="1"/>
          <p:nvPr/>
        </p:nvSpPr>
        <p:spPr>
          <a:xfrm flipH="1">
            <a:off x="2527493" y="1381780"/>
            <a:ext cx="1350047" cy="523220"/>
          </a:xfrm>
          <a:prstGeom prst="rect">
            <a:avLst/>
          </a:prstGeom>
          <a:noFill/>
        </p:spPr>
        <p:txBody>
          <a:bodyPr wrap="square" rtlCol="0">
            <a:spAutoFit/>
          </a:bodyPr>
          <a:lstStyle/>
          <a:p>
            <a:pPr algn="ctr"/>
            <a:r>
              <a:rPr lang="ja-JP" altLang="en-US" sz="2800" b="1" dirty="0"/>
              <a:t>入力層</a:t>
            </a:r>
            <a:endParaRPr kumimoji="1" lang="ja-JP" altLang="en-US" sz="2800" b="1" dirty="0"/>
          </a:p>
        </p:txBody>
      </p:sp>
      <p:sp>
        <p:nvSpPr>
          <p:cNvPr id="25" name="テキスト ボックス 24">
            <a:extLst>
              <a:ext uri="{FF2B5EF4-FFF2-40B4-BE49-F238E27FC236}">
                <a16:creationId xmlns:a16="http://schemas.microsoft.com/office/drawing/2014/main" id="{4152B5B3-2010-65A9-6AEF-5678775AA81F}"/>
              </a:ext>
            </a:extLst>
          </p:cNvPr>
          <p:cNvSpPr txBox="1"/>
          <p:nvPr/>
        </p:nvSpPr>
        <p:spPr>
          <a:xfrm>
            <a:off x="5592086" y="1112729"/>
            <a:ext cx="1261884" cy="523220"/>
          </a:xfrm>
          <a:prstGeom prst="rect">
            <a:avLst/>
          </a:prstGeom>
          <a:noFill/>
        </p:spPr>
        <p:txBody>
          <a:bodyPr wrap="none" rtlCol="0">
            <a:spAutoFit/>
          </a:bodyPr>
          <a:lstStyle/>
          <a:p>
            <a:r>
              <a:rPr kumimoji="1" lang="ja-JP" altLang="en-US" sz="2800" b="1" dirty="0"/>
              <a:t>中間層</a:t>
            </a:r>
          </a:p>
        </p:txBody>
      </p:sp>
      <p:sp>
        <p:nvSpPr>
          <p:cNvPr id="26" name="テキスト ボックス 25">
            <a:extLst>
              <a:ext uri="{FF2B5EF4-FFF2-40B4-BE49-F238E27FC236}">
                <a16:creationId xmlns:a16="http://schemas.microsoft.com/office/drawing/2014/main" id="{1356F7D4-F013-748D-C653-474C2BC1AD68}"/>
              </a:ext>
            </a:extLst>
          </p:cNvPr>
          <p:cNvSpPr txBox="1"/>
          <p:nvPr/>
        </p:nvSpPr>
        <p:spPr>
          <a:xfrm>
            <a:off x="8518758" y="1567832"/>
            <a:ext cx="1261884" cy="523220"/>
          </a:xfrm>
          <a:prstGeom prst="rect">
            <a:avLst/>
          </a:prstGeom>
          <a:noFill/>
        </p:spPr>
        <p:txBody>
          <a:bodyPr wrap="none" rtlCol="0">
            <a:spAutoFit/>
          </a:bodyPr>
          <a:lstStyle/>
          <a:p>
            <a:r>
              <a:rPr kumimoji="1" lang="ja-JP" altLang="en-US" sz="2800" b="1" dirty="0"/>
              <a:t>出力層</a:t>
            </a:r>
          </a:p>
        </p:txBody>
      </p:sp>
    </p:spTree>
    <p:extLst>
      <p:ext uri="{BB962C8B-B14F-4D97-AF65-F5344CB8AC3E}">
        <p14:creationId xmlns:p14="http://schemas.microsoft.com/office/powerpoint/2010/main" val="74285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タイトル 1">
            <a:extLst>
              <a:ext uri="{FF2B5EF4-FFF2-40B4-BE49-F238E27FC236}">
                <a16:creationId xmlns:a16="http://schemas.microsoft.com/office/drawing/2014/main" id="{11A2FEE2-8DFB-AA1D-527D-796A7B794C70}"/>
              </a:ext>
            </a:extLst>
          </p:cNvPr>
          <p:cNvSpPr>
            <a:spLocks noGrp="1"/>
          </p:cNvSpPr>
          <p:nvPr>
            <p:ph type="title"/>
          </p:nvPr>
        </p:nvSpPr>
        <p:spPr>
          <a:xfrm>
            <a:off x="-226029" y="1070800"/>
            <a:ext cx="4849396" cy="5583126"/>
          </a:xfrm>
        </p:spPr>
        <p:txBody>
          <a:bodyPr>
            <a:normAutofit/>
          </a:bodyPr>
          <a:lstStyle/>
          <a:p>
            <a:pPr algn="r"/>
            <a:r>
              <a:rPr lang="en-US" altLang="ja-JP" sz="8000" b="1" dirty="0"/>
              <a:t>Numpy</a:t>
            </a:r>
            <a:r>
              <a:rPr lang="ja-JP" altLang="en-US" sz="8000" b="1" dirty="0"/>
              <a:t>について</a:t>
            </a:r>
            <a:endParaRPr kumimoji="1" lang="ja-JP" altLang="en-US" sz="8000" b="1" dirty="0"/>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 name="コンテンツ プレースホルダー 2">
            <a:extLst>
              <a:ext uri="{FF2B5EF4-FFF2-40B4-BE49-F238E27FC236}">
                <a16:creationId xmlns:a16="http://schemas.microsoft.com/office/drawing/2014/main" id="{2965827F-B67B-0BA6-125A-448DA094B821}"/>
              </a:ext>
            </a:extLst>
          </p:cNvPr>
          <p:cNvGraphicFramePr>
            <a:graphicFrameLocks noGrp="1"/>
          </p:cNvGraphicFramePr>
          <p:nvPr>
            <p:ph idx="1"/>
            <p:extLst>
              <p:ext uri="{D42A27DB-BD31-4B8C-83A1-F6EECF244321}">
                <p14:modId xmlns:p14="http://schemas.microsoft.com/office/powerpoint/2010/main" val="2510694718"/>
              </p:ext>
            </p:extLst>
          </p:nvPr>
        </p:nvGraphicFramePr>
        <p:xfrm>
          <a:off x="5108535" y="64263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42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60F4A82-B404-A24C-BD94-DE8050ECD86A}"/>
              </a:ext>
            </a:extLst>
          </p:cNvPr>
          <p:cNvSpPr>
            <a:spLocks noGrp="1"/>
          </p:cNvSpPr>
          <p:nvPr>
            <p:ph type="title"/>
          </p:nvPr>
        </p:nvSpPr>
        <p:spPr>
          <a:xfrm>
            <a:off x="1285240" y="1050595"/>
            <a:ext cx="8074815" cy="1618489"/>
          </a:xfrm>
        </p:spPr>
        <p:txBody>
          <a:bodyPr anchor="ctr">
            <a:normAutofit/>
          </a:bodyPr>
          <a:lstStyle/>
          <a:p>
            <a:r>
              <a:rPr kumimoji="1" lang="ja-JP" altLang="en-US" sz="6700" b="1" dirty="0"/>
              <a:t>活性化関数について</a:t>
            </a:r>
          </a:p>
        </p:txBody>
      </p:sp>
      <p:sp>
        <p:nvSpPr>
          <p:cNvPr id="35" name="コンテンツ プレースホルダー 2">
            <a:extLst>
              <a:ext uri="{FF2B5EF4-FFF2-40B4-BE49-F238E27FC236}">
                <a16:creationId xmlns:a16="http://schemas.microsoft.com/office/drawing/2014/main" id="{4AAB52FA-7F26-2FBC-040A-86E3DED1F9BB}"/>
              </a:ext>
            </a:extLst>
          </p:cNvPr>
          <p:cNvSpPr>
            <a:spLocks noGrp="1"/>
          </p:cNvSpPr>
          <p:nvPr>
            <p:ph idx="1"/>
          </p:nvPr>
        </p:nvSpPr>
        <p:spPr>
          <a:xfrm>
            <a:off x="675079" y="2728396"/>
            <a:ext cx="10093158" cy="3443449"/>
          </a:xfrm>
        </p:spPr>
        <p:txBody>
          <a:bodyPr anchor="t">
            <a:normAutofit/>
          </a:bodyPr>
          <a:lstStyle/>
          <a:p>
            <a:r>
              <a:rPr kumimoji="1" lang="ja-JP" altLang="en-US" sz="3200" dirty="0"/>
              <a:t>活性化関数とは中間層、出力層のニューロンの中で行われる処理であり、大量で複雑なデータを分析する際に、</a:t>
            </a:r>
            <a:r>
              <a:rPr kumimoji="1" lang="ja-JP" altLang="en-US" sz="3200" b="1" dirty="0">
                <a:solidFill>
                  <a:schemeClr val="accent2">
                    <a:lumMod val="75000"/>
                  </a:schemeClr>
                </a:solidFill>
              </a:rPr>
              <a:t>表現の自由度</a:t>
            </a:r>
            <a:r>
              <a:rPr kumimoji="1" lang="ja-JP" altLang="en-US" sz="3200" dirty="0"/>
              <a:t>を上げるために用いられ</a:t>
            </a:r>
            <a:r>
              <a:rPr lang="ja-JP" altLang="en-US" sz="3200" dirty="0"/>
              <a:t>る</a:t>
            </a:r>
            <a:r>
              <a:rPr kumimoji="1" lang="ja-JP" altLang="en-US" sz="3200" dirty="0"/>
              <a:t>。</a:t>
            </a:r>
            <a:endParaRPr kumimoji="1" lang="en-US" altLang="ja-JP" sz="3200" dirty="0"/>
          </a:p>
          <a:p>
            <a:endParaRPr kumimoji="1" lang="en-US" altLang="ja-JP" sz="3200" dirty="0"/>
          </a:p>
          <a:p>
            <a:r>
              <a:rPr kumimoji="1" lang="ja-JP" altLang="en-US" sz="3200" dirty="0"/>
              <a:t>代表的な例だと、</a:t>
            </a:r>
            <a:r>
              <a:rPr kumimoji="1" lang="ja-JP" altLang="en-US" sz="3200" b="1" dirty="0">
                <a:solidFill>
                  <a:srgbClr val="00B0F0"/>
                </a:solidFill>
              </a:rPr>
              <a:t>恒等関数</a:t>
            </a:r>
            <a:r>
              <a:rPr kumimoji="1" lang="ja-JP" altLang="en-US" sz="3200" dirty="0"/>
              <a:t>や</a:t>
            </a:r>
            <a:r>
              <a:rPr kumimoji="1" lang="ja-JP" altLang="en-US" sz="3200" b="1" dirty="0">
                <a:solidFill>
                  <a:srgbClr val="00B0F0"/>
                </a:solidFill>
              </a:rPr>
              <a:t>ソフトマックス関数</a:t>
            </a:r>
            <a:r>
              <a:rPr kumimoji="1" lang="ja-JP" altLang="en-US" sz="3200" dirty="0"/>
              <a:t>というものがある。</a:t>
            </a:r>
            <a:endParaRPr kumimoji="1" lang="en-US" altLang="ja-JP" sz="3200" dirty="0"/>
          </a:p>
          <a:p>
            <a:endParaRPr kumimoji="1" lang="ja-JP" altLang="en-US" sz="2400" dirty="0"/>
          </a:p>
        </p:txBody>
      </p:sp>
    </p:spTree>
    <p:extLst>
      <p:ext uri="{BB962C8B-B14F-4D97-AF65-F5344CB8AC3E}">
        <p14:creationId xmlns:p14="http://schemas.microsoft.com/office/powerpoint/2010/main" val="239815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364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テキスト&#10;&#10;自動的に生成された説明">
            <a:extLst>
              <a:ext uri="{FF2B5EF4-FFF2-40B4-BE49-F238E27FC236}">
                <a16:creationId xmlns:a16="http://schemas.microsoft.com/office/drawing/2014/main" id="{EF7FE3DF-97AE-2B6E-391F-D2E65EB30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641" y="3349375"/>
            <a:ext cx="5576383" cy="2085654"/>
          </a:xfrm>
          <a:prstGeom prst="rect">
            <a:avLst/>
          </a:prstGeom>
        </p:spPr>
      </p:pic>
      <p:sp>
        <p:nvSpPr>
          <p:cNvPr id="9" name="テキスト ボックス 8">
            <a:extLst>
              <a:ext uri="{FF2B5EF4-FFF2-40B4-BE49-F238E27FC236}">
                <a16:creationId xmlns:a16="http://schemas.microsoft.com/office/drawing/2014/main" id="{C899E6A7-055A-9C66-45C6-49F5A71AE6F3}"/>
              </a:ext>
            </a:extLst>
          </p:cNvPr>
          <p:cNvSpPr txBox="1"/>
          <p:nvPr/>
        </p:nvSpPr>
        <p:spPr>
          <a:xfrm>
            <a:off x="1495100" y="1126087"/>
            <a:ext cx="3262432" cy="1015663"/>
          </a:xfrm>
          <a:prstGeom prst="rect">
            <a:avLst/>
          </a:prstGeom>
          <a:noFill/>
        </p:spPr>
        <p:txBody>
          <a:bodyPr wrap="none" rtlCol="0">
            <a:spAutoFit/>
          </a:bodyPr>
          <a:lstStyle/>
          <a:p>
            <a:pPr algn="ctr"/>
            <a:r>
              <a:rPr kumimoji="1" lang="ja-JP" altLang="en-US" sz="6000" dirty="0"/>
              <a:t>恒等関数</a:t>
            </a:r>
          </a:p>
        </p:txBody>
      </p:sp>
      <p:sp>
        <p:nvSpPr>
          <p:cNvPr id="10" name="テキスト ボックス 9">
            <a:extLst>
              <a:ext uri="{FF2B5EF4-FFF2-40B4-BE49-F238E27FC236}">
                <a16:creationId xmlns:a16="http://schemas.microsoft.com/office/drawing/2014/main" id="{960B3964-26EC-B8DC-45B7-9CB31673C106}"/>
              </a:ext>
            </a:extLst>
          </p:cNvPr>
          <p:cNvSpPr txBox="1"/>
          <p:nvPr/>
        </p:nvSpPr>
        <p:spPr>
          <a:xfrm>
            <a:off x="6199211" y="1087638"/>
            <a:ext cx="5724644" cy="830997"/>
          </a:xfrm>
          <a:prstGeom prst="rect">
            <a:avLst/>
          </a:prstGeom>
          <a:noFill/>
        </p:spPr>
        <p:txBody>
          <a:bodyPr wrap="none" rtlCol="0">
            <a:spAutoFit/>
          </a:bodyPr>
          <a:lstStyle/>
          <a:p>
            <a:pPr algn="ctr"/>
            <a:r>
              <a:rPr kumimoji="1" lang="ja-JP" altLang="en-US" sz="4800" dirty="0"/>
              <a:t>ソフトマックス関数</a:t>
            </a:r>
          </a:p>
        </p:txBody>
      </p:sp>
      <p:pic>
        <p:nvPicPr>
          <p:cNvPr id="3" name="図 2"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0EA5D2EB-E4A9-8796-7AF8-B88778A57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93" y="3349375"/>
            <a:ext cx="5635276" cy="2085654"/>
          </a:xfrm>
          <a:prstGeom prst="rect">
            <a:avLst/>
          </a:prstGeom>
        </p:spPr>
      </p:pic>
    </p:spTree>
    <p:extLst>
      <p:ext uri="{BB962C8B-B14F-4D97-AF65-F5344CB8AC3E}">
        <p14:creationId xmlns:p14="http://schemas.microsoft.com/office/powerpoint/2010/main" val="68631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5C7DE76-D45D-227E-B4FF-2C377A2D2041}"/>
              </a:ext>
            </a:extLst>
          </p:cNvPr>
          <p:cNvSpPr>
            <a:spLocks noGrp="1"/>
          </p:cNvSpPr>
          <p:nvPr>
            <p:ph type="title"/>
          </p:nvPr>
        </p:nvSpPr>
        <p:spPr>
          <a:xfrm>
            <a:off x="643467" y="321734"/>
            <a:ext cx="10905066" cy="1135737"/>
          </a:xfrm>
        </p:spPr>
        <p:txBody>
          <a:bodyPr>
            <a:normAutofit/>
          </a:bodyPr>
          <a:lstStyle/>
          <a:p>
            <a:r>
              <a:rPr kumimoji="1" lang="ja-JP" altLang="en-US" sz="3600" b="1" dirty="0"/>
              <a:t>バックプロパゲーションについて</a:t>
            </a:r>
          </a:p>
        </p:txBody>
      </p:sp>
      <p:sp>
        <p:nvSpPr>
          <p:cNvPr id="3" name="コンテンツ プレースホルダー 2">
            <a:extLst>
              <a:ext uri="{FF2B5EF4-FFF2-40B4-BE49-F238E27FC236}">
                <a16:creationId xmlns:a16="http://schemas.microsoft.com/office/drawing/2014/main" id="{A86BF6DA-74E5-4220-8B3B-9A30D33E8375}"/>
              </a:ext>
            </a:extLst>
          </p:cNvPr>
          <p:cNvSpPr>
            <a:spLocks noGrp="1"/>
          </p:cNvSpPr>
          <p:nvPr>
            <p:ph idx="1"/>
          </p:nvPr>
        </p:nvSpPr>
        <p:spPr>
          <a:xfrm>
            <a:off x="93134" y="1216305"/>
            <a:ext cx="12098865" cy="2483824"/>
          </a:xfrm>
        </p:spPr>
        <p:txBody>
          <a:bodyPr>
            <a:normAutofit/>
          </a:bodyPr>
          <a:lstStyle/>
          <a:p>
            <a:r>
              <a:rPr lang="ja-JP" altLang="en-US" dirty="0"/>
              <a:t>順伝播：入力層から中間層へ、中間層から出力層へと情報を伝える役割</a:t>
            </a:r>
            <a:endParaRPr lang="en-US" altLang="ja-JP" dirty="0"/>
          </a:p>
          <a:p>
            <a:r>
              <a:rPr lang="ja-JP" altLang="en-US" dirty="0"/>
              <a:t>逆伝播正解データとの誤差を１層ずつ遡る役割</a:t>
            </a:r>
            <a:endParaRPr lang="en-US" altLang="ja-JP" dirty="0"/>
          </a:p>
          <a:p>
            <a:r>
              <a:rPr lang="ja-JP" altLang="en-US" dirty="0"/>
              <a:t>バックプロパゲーションは。この逆伝播を利用して重みとバイアスを最適化に用いられる</a:t>
            </a:r>
            <a:endParaRPr kumimoji="1" lang="ja-JP" altLang="en-US" dirty="0">
              <a:latin typeface="游ゴシック 本文"/>
            </a:endParaRPr>
          </a:p>
        </p:txBody>
      </p:sp>
      <p:grpSp>
        <p:nvGrpSpPr>
          <p:cNvPr id="19"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図 3" descr="ダイアグラム, 概略図&#10;&#10;自動的に生成された説明">
            <a:extLst>
              <a:ext uri="{FF2B5EF4-FFF2-40B4-BE49-F238E27FC236}">
                <a16:creationId xmlns:a16="http://schemas.microsoft.com/office/drawing/2014/main" id="{ED9C9D5E-9437-8AF4-5329-869440867BF0}"/>
              </a:ext>
            </a:extLst>
          </p:cNvPr>
          <p:cNvPicPr>
            <a:picLocks noChangeAspect="1"/>
          </p:cNvPicPr>
          <p:nvPr/>
        </p:nvPicPr>
        <p:blipFill rotWithShape="1">
          <a:blip r:embed="rId2">
            <a:extLst>
              <a:ext uri="{28A0092B-C50C-407E-A947-70E740481C1C}">
                <a14:useLocalDpi xmlns:a14="http://schemas.microsoft.com/office/drawing/2010/main" val="0"/>
              </a:ext>
            </a:extLst>
          </a:blip>
          <a:srcRect l="6418" t="6956" r="5574" b="4836"/>
          <a:stretch/>
        </p:blipFill>
        <p:spPr>
          <a:xfrm>
            <a:off x="4140200" y="2637949"/>
            <a:ext cx="7264399" cy="367690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41145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815</Words>
  <Application>Microsoft Office PowerPoint</Application>
  <PresentationFormat>ワイド画面</PresentationFormat>
  <Paragraphs>282</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游ゴシック 本文</vt:lpstr>
      <vt:lpstr>Arial</vt:lpstr>
      <vt:lpstr>Calibri</vt:lpstr>
      <vt:lpstr>Office テーマ</vt:lpstr>
      <vt:lpstr>畳み込みニューラルネットワークの概要と仕組み</vt:lpstr>
      <vt:lpstr>ディープラーニングとは</vt:lpstr>
      <vt:lpstr>ディープラーニングとは</vt:lpstr>
      <vt:lpstr>ディープ ラーニングでできること</vt:lpstr>
      <vt:lpstr>PowerPoint プレゼンテーション</vt:lpstr>
      <vt:lpstr>Numpyについて</vt:lpstr>
      <vt:lpstr>活性化関数について</vt:lpstr>
      <vt:lpstr>PowerPoint プレゼンテーション</vt:lpstr>
      <vt:lpstr>バックプロパゲーションについて</vt:lpstr>
      <vt:lpstr>損失関数について</vt:lpstr>
      <vt:lpstr>PowerPoint プレゼンテーション</vt:lpstr>
      <vt:lpstr>畳み込みニューラルネットワークの概要</vt:lpstr>
      <vt:lpstr>畳み込み層について</vt:lpstr>
      <vt:lpstr>畳み込み層の例</vt:lpstr>
      <vt:lpstr>ストライドについて</vt:lpstr>
      <vt:lpstr>プーリング層について</vt:lpstr>
      <vt:lpstr>プーリング層の例</vt:lpstr>
      <vt:lpstr>パディングについて</vt:lpstr>
      <vt:lpstr>パディングの例</vt:lpstr>
      <vt:lpstr>全結合層について</vt:lpstr>
      <vt:lpstr>im2colについて</vt:lpstr>
      <vt:lpstr>col2imについて</vt:lpstr>
      <vt:lpstr>ディープラーニングの社会実装例</vt:lpstr>
      <vt:lpstr>PowerPoint プレゼンテーション</vt:lpstr>
      <vt:lpstr>ご清聴 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畳み込みニューラルネットワークの概要と仕組み</dc:title>
  <dc:creator>黒崎　輝</dc:creator>
  <cp:lastModifiedBy>黒崎　輝</cp:lastModifiedBy>
  <cp:revision>62</cp:revision>
  <dcterms:created xsi:type="dcterms:W3CDTF">2022-05-16T01:51:24Z</dcterms:created>
  <dcterms:modified xsi:type="dcterms:W3CDTF">2022-05-19T03:02:42Z</dcterms:modified>
</cp:coreProperties>
</file>