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58" r:id="rId4"/>
    <p:sldId id="259" r:id="rId5"/>
    <p:sldId id="261" r:id="rId6"/>
    <p:sldId id="264" r:id="rId7"/>
    <p:sldId id="266" r:id="rId8"/>
    <p:sldId id="268" r:id="rId9"/>
    <p:sldId id="270" r:id="rId10"/>
    <p:sldId id="269" r:id="rId11"/>
    <p:sldId id="271" r:id="rId1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有田 聖美" initials="有田" lastIdx="1" clrIdx="0">
    <p:extLst>
      <p:ext uri="{19B8F6BF-5375-455C-9EA6-DF929625EA0E}">
        <p15:presenceInfo xmlns:p15="http://schemas.microsoft.com/office/powerpoint/2012/main" userId="S-1-5-21-3284892475-2798027880-3513589587-287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32826-89BA-4136-B0AB-368D8B6A2E84}" v="5" dt="2021-06-15T05:44:34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78853" autoAdjust="0"/>
  </p:normalViewPr>
  <p:slideViewPr>
    <p:cSldViewPr snapToGrid="0">
      <p:cViewPr varScale="1">
        <p:scale>
          <a:sx n="75" d="100"/>
          <a:sy n="75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46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有田 聖美" userId="f7049752-3a2f-40b7-9c5a-1ac1e5b9dac4" providerId="ADAL" clId="{64132826-89BA-4136-B0AB-368D8B6A2E84}"/>
    <pc:docChg chg="custSel addSld delSld modSld">
      <pc:chgData name="有田 聖美" userId="f7049752-3a2f-40b7-9c5a-1ac1e5b9dac4" providerId="ADAL" clId="{64132826-89BA-4136-B0AB-368D8B6A2E84}" dt="2021-06-17T02:27:10.898" v="12" actId="47"/>
      <pc:docMkLst>
        <pc:docMk/>
      </pc:docMkLst>
      <pc:sldChg chg="delSp mod">
        <pc:chgData name="有田 聖美" userId="f7049752-3a2f-40b7-9c5a-1ac1e5b9dac4" providerId="ADAL" clId="{64132826-89BA-4136-B0AB-368D8B6A2E84}" dt="2021-06-15T05:39:49.645" v="0" actId="478"/>
        <pc:sldMkLst>
          <pc:docMk/>
          <pc:sldMk cId="1359546782" sldId="262"/>
        </pc:sldMkLst>
        <pc:spChg chg="del">
          <ac:chgData name="有田 聖美" userId="f7049752-3a2f-40b7-9c5a-1ac1e5b9dac4" providerId="ADAL" clId="{64132826-89BA-4136-B0AB-368D8B6A2E84}" dt="2021-06-15T05:39:49.645" v="0" actId="478"/>
          <ac:spMkLst>
            <pc:docMk/>
            <pc:sldMk cId="1359546782" sldId="262"/>
            <ac:spMk id="7" creationId="{00000000-0000-0000-0000-000000000000}"/>
          </ac:spMkLst>
        </pc:spChg>
      </pc:sldChg>
      <pc:sldChg chg="addSp delSp modSp mod modClrScheme chgLayout">
        <pc:chgData name="有田 聖美" userId="f7049752-3a2f-40b7-9c5a-1ac1e5b9dac4" providerId="ADAL" clId="{64132826-89BA-4136-B0AB-368D8B6A2E84}" dt="2021-06-15T05:41:13.151" v="7"/>
        <pc:sldMkLst>
          <pc:docMk/>
          <pc:sldMk cId="3846311371" sldId="267"/>
        </pc:sldMkLst>
        <pc:spChg chg="mod">
          <ac:chgData name="有田 聖美" userId="f7049752-3a2f-40b7-9c5a-1ac1e5b9dac4" providerId="ADAL" clId="{64132826-89BA-4136-B0AB-368D8B6A2E84}" dt="2021-06-15T05:40:45.034" v="2" actId="1076"/>
          <ac:spMkLst>
            <pc:docMk/>
            <pc:sldMk cId="3846311371" sldId="267"/>
            <ac:spMk id="3" creationId="{00000000-0000-0000-0000-000000000000}"/>
          </ac:spMkLst>
        </pc:spChg>
        <pc:spChg chg="mod">
          <ac:chgData name="有田 聖美" userId="f7049752-3a2f-40b7-9c5a-1ac1e5b9dac4" providerId="ADAL" clId="{64132826-89BA-4136-B0AB-368D8B6A2E84}" dt="2021-06-15T05:40:45.034" v="2" actId="1076"/>
          <ac:spMkLst>
            <pc:docMk/>
            <pc:sldMk cId="3846311371" sldId="267"/>
            <ac:spMk id="4" creationId="{00000000-0000-0000-0000-000000000000}"/>
          </ac:spMkLst>
        </pc:spChg>
        <pc:spChg chg="mod">
          <ac:chgData name="有田 聖美" userId="f7049752-3a2f-40b7-9c5a-1ac1e5b9dac4" providerId="ADAL" clId="{64132826-89BA-4136-B0AB-368D8B6A2E84}" dt="2021-06-15T05:40:47.681" v="3" actId="1076"/>
          <ac:spMkLst>
            <pc:docMk/>
            <pc:sldMk cId="3846311371" sldId="267"/>
            <ac:spMk id="5" creationId="{00000000-0000-0000-0000-000000000000}"/>
          </ac:spMkLst>
        </pc:spChg>
        <pc:spChg chg="del">
          <ac:chgData name="有田 聖美" userId="f7049752-3a2f-40b7-9c5a-1ac1e5b9dac4" providerId="ADAL" clId="{64132826-89BA-4136-B0AB-368D8B6A2E84}" dt="2021-06-15T05:41:05.514" v="5" actId="478"/>
          <ac:spMkLst>
            <pc:docMk/>
            <pc:sldMk cId="3846311371" sldId="267"/>
            <ac:spMk id="8" creationId="{00000000-0000-0000-0000-000000000000}"/>
          </ac:spMkLst>
        </pc:spChg>
        <pc:spChg chg="mod">
          <ac:chgData name="有田 聖美" userId="f7049752-3a2f-40b7-9c5a-1ac1e5b9dac4" providerId="ADAL" clId="{64132826-89BA-4136-B0AB-368D8B6A2E84}" dt="2021-06-15T05:40:41.132" v="1" actId="1076"/>
          <ac:spMkLst>
            <pc:docMk/>
            <pc:sldMk cId="3846311371" sldId="267"/>
            <ac:spMk id="9" creationId="{00000000-0000-0000-0000-000000000000}"/>
          </ac:spMkLst>
        </pc:spChg>
        <pc:spChg chg="add mod ord">
          <ac:chgData name="有田 聖美" userId="f7049752-3a2f-40b7-9c5a-1ac1e5b9dac4" providerId="ADAL" clId="{64132826-89BA-4136-B0AB-368D8B6A2E84}" dt="2021-06-15T05:41:13.151" v="7"/>
          <ac:spMkLst>
            <pc:docMk/>
            <pc:sldMk cId="3846311371" sldId="267"/>
            <ac:spMk id="10" creationId="{4E853890-5C94-49EA-9AFA-B0050EF2CEEA}"/>
          </ac:spMkLst>
        </pc:spChg>
        <pc:graphicFrameChg chg="mod">
          <ac:chgData name="有田 聖美" userId="f7049752-3a2f-40b7-9c5a-1ac1e5b9dac4" providerId="ADAL" clId="{64132826-89BA-4136-B0AB-368D8B6A2E84}" dt="2021-06-15T05:40:41.132" v="1" actId="1076"/>
          <ac:graphicFrameMkLst>
            <pc:docMk/>
            <pc:sldMk cId="3846311371" sldId="267"/>
            <ac:graphicFrameMk id="2" creationId="{00000000-0000-0000-0000-000000000000}"/>
          </ac:graphicFrameMkLst>
        </pc:graphicFrameChg>
        <pc:cxnChg chg="mod">
          <ac:chgData name="有田 聖美" userId="f7049752-3a2f-40b7-9c5a-1ac1e5b9dac4" providerId="ADAL" clId="{64132826-89BA-4136-B0AB-368D8B6A2E84}" dt="2021-06-15T05:40:50.699" v="4" actId="1076"/>
          <ac:cxnSpMkLst>
            <pc:docMk/>
            <pc:sldMk cId="3846311371" sldId="267"/>
            <ac:cxnSpMk id="12295" creationId="{00000000-0000-0000-0000-000000000000}"/>
          </ac:cxnSpMkLst>
        </pc:cxnChg>
      </pc:sldChg>
      <pc:sldChg chg="modSp mod">
        <pc:chgData name="有田 聖美" userId="f7049752-3a2f-40b7-9c5a-1ac1e5b9dac4" providerId="ADAL" clId="{64132826-89BA-4136-B0AB-368D8B6A2E84}" dt="2021-06-15T05:42:22.128" v="9" actId="14100"/>
        <pc:sldMkLst>
          <pc:docMk/>
          <pc:sldMk cId="485506739" sldId="269"/>
        </pc:sldMkLst>
        <pc:graphicFrameChg chg="mod modGraphic">
          <ac:chgData name="有田 聖美" userId="f7049752-3a2f-40b7-9c5a-1ac1e5b9dac4" providerId="ADAL" clId="{64132826-89BA-4136-B0AB-368D8B6A2E84}" dt="2021-06-15T05:42:22.128" v="9" actId="14100"/>
          <ac:graphicFrameMkLst>
            <pc:docMk/>
            <pc:sldMk cId="485506739" sldId="269"/>
            <ac:graphicFrameMk id="14343" creationId="{00000000-0000-0000-0000-000000000000}"/>
          </ac:graphicFrameMkLst>
        </pc:graphicFrameChg>
      </pc:sldChg>
      <pc:sldChg chg="add">
        <pc:chgData name="有田 聖美" userId="f7049752-3a2f-40b7-9c5a-1ac1e5b9dac4" providerId="ADAL" clId="{64132826-89BA-4136-B0AB-368D8B6A2E84}" dt="2021-06-15T05:44:34.879" v="10"/>
        <pc:sldMkLst>
          <pc:docMk/>
          <pc:sldMk cId="1997167722" sldId="285"/>
        </pc:sldMkLst>
      </pc:sldChg>
      <pc:sldChg chg="new del">
        <pc:chgData name="有田 聖美" userId="f7049752-3a2f-40b7-9c5a-1ac1e5b9dac4" providerId="ADAL" clId="{64132826-89BA-4136-B0AB-368D8B6A2E84}" dt="2021-06-17T02:27:10.898" v="12" actId="47"/>
        <pc:sldMkLst>
          <pc:docMk/>
          <pc:sldMk cId="4274740217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25048-690B-443B-BE63-91221D219F86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1C953-7A69-4236-B08B-FD791EE275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55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104964"/>
            <a:ext cx="10191262" cy="609398"/>
          </a:xfrm>
        </p:spPr>
        <p:txBody>
          <a:bodyPr wrap="square">
            <a:spAutoFit/>
          </a:bodyPr>
          <a:lstStyle>
            <a:lvl1pPr algn="ctr">
              <a:lnSpc>
                <a:spcPct val="110000"/>
              </a:lnSpc>
              <a:defRPr sz="36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75EB066E-7EE5-4698-8A1E-D6028C5D6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9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75EB066E-7EE5-4698-8A1E-D6028C5D6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425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ブランク（無彩色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75EB066E-7EE5-4698-8A1E-D6028C5D6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87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75EB066E-7EE5-4698-8A1E-D6028C5D6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974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8001442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0" y="656692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0" y="1881188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0" y="3429000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-16134" y="49768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0" y="6201309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/>
        </p:nvSpPr>
        <p:spPr bwMode="gray">
          <a:xfrm>
            <a:off x="6140236" y="3248981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/>
        </p:nvSpPr>
        <p:spPr bwMode="gray">
          <a:xfrm>
            <a:off x="6140313" y="1715278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/>
        </p:nvSpPr>
        <p:spPr bwMode="gray">
          <a:xfrm>
            <a:off x="291047" y="3563939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/>
        </p:nvSpPr>
        <p:spPr bwMode="gray">
          <a:xfrm>
            <a:off x="6140313" y="6021289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/>
        </p:nvSpPr>
        <p:spPr bwMode="gray">
          <a:xfrm>
            <a:off x="6140313" y="468892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/>
        </p:nvSpPr>
        <p:spPr bwMode="gray">
          <a:xfrm>
            <a:off x="3481556" y="3573017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/>
        </p:nvSpPr>
        <p:spPr bwMode="gray">
          <a:xfrm>
            <a:off x="5386998" y="3565235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/>
        </p:nvSpPr>
        <p:spPr bwMode="gray">
          <a:xfrm>
            <a:off x="7292441" y="3565235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 bwMode="gray">
          <a:xfrm>
            <a:off x="10482949" y="3565235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/>
        </p:nvSpPr>
        <p:spPr bwMode="gray">
          <a:xfrm>
            <a:off x="6140313" y="4825376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75EB066E-7EE5-4698-8A1E-D6028C5D6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0" y="656692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0" y="1881188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H="1">
            <a:off x="0" y="3429000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-16134" y="49768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utoShape 33"/>
          <p:cNvSpPr>
            <a:spLocks noChangeArrowheads="1"/>
          </p:cNvSpPr>
          <p:nvPr/>
        </p:nvSpPr>
        <p:spPr bwMode="gray">
          <a:xfrm>
            <a:off x="6140236" y="3248981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59" name="AutoShape 33"/>
          <p:cNvSpPr>
            <a:spLocks noChangeArrowheads="1"/>
          </p:cNvSpPr>
          <p:nvPr/>
        </p:nvSpPr>
        <p:spPr bwMode="gray">
          <a:xfrm>
            <a:off x="6140313" y="1715278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60" name="AutoShape 33"/>
          <p:cNvSpPr>
            <a:spLocks noChangeArrowheads="1"/>
          </p:cNvSpPr>
          <p:nvPr/>
        </p:nvSpPr>
        <p:spPr bwMode="gray">
          <a:xfrm>
            <a:off x="291047" y="3563939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61" name="AutoShape 33"/>
          <p:cNvSpPr>
            <a:spLocks noChangeArrowheads="1"/>
          </p:cNvSpPr>
          <p:nvPr/>
        </p:nvSpPr>
        <p:spPr bwMode="gray">
          <a:xfrm>
            <a:off x="6140313" y="6021289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62" name="AutoShape 33"/>
          <p:cNvSpPr>
            <a:spLocks noChangeArrowheads="1"/>
          </p:cNvSpPr>
          <p:nvPr/>
        </p:nvSpPr>
        <p:spPr bwMode="gray">
          <a:xfrm>
            <a:off x="6140313" y="468892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63" name="AutoShape 33"/>
          <p:cNvSpPr>
            <a:spLocks noChangeArrowheads="1"/>
          </p:cNvSpPr>
          <p:nvPr/>
        </p:nvSpPr>
        <p:spPr bwMode="gray">
          <a:xfrm>
            <a:off x="3481556" y="3573017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64" name="AutoShape 33"/>
          <p:cNvSpPr>
            <a:spLocks noChangeArrowheads="1"/>
          </p:cNvSpPr>
          <p:nvPr/>
        </p:nvSpPr>
        <p:spPr bwMode="gray">
          <a:xfrm>
            <a:off x="5386998" y="3565235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65" name="AutoShape 33"/>
          <p:cNvSpPr>
            <a:spLocks noChangeArrowheads="1"/>
          </p:cNvSpPr>
          <p:nvPr/>
        </p:nvSpPr>
        <p:spPr bwMode="gray">
          <a:xfrm>
            <a:off x="7292441" y="3565235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66" name="AutoShape 33"/>
          <p:cNvSpPr>
            <a:spLocks noChangeArrowheads="1"/>
          </p:cNvSpPr>
          <p:nvPr/>
        </p:nvSpPr>
        <p:spPr bwMode="gray">
          <a:xfrm>
            <a:off x="10482949" y="3565235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67" name="AutoShape 33"/>
          <p:cNvSpPr>
            <a:spLocks noChangeArrowheads="1"/>
          </p:cNvSpPr>
          <p:nvPr/>
        </p:nvSpPr>
        <p:spPr bwMode="gray">
          <a:xfrm>
            <a:off x="6140313" y="4825376"/>
            <a:ext cx="141808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2" name="AutoShape 33">
            <a:extLst>
              <a:ext uri="{FF2B5EF4-FFF2-40B4-BE49-F238E27FC236}">
                <a16:creationId xmlns:a16="http://schemas.microsoft.com/office/drawing/2014/main" id="{7A5E3823-1EAB-40AC-9BC0-2EE7C07ED2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8938" y="2953168"/>
            <a:ext cx="927993" cy="33181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</a:rPr>
              <a:t>0.8cm</a:t>
            </a:r>
          </a:p>
        </p:txBody>
      </p:sp>
      <p:sp>
        <p:nvSpPr>
          <p:cNvPr id="3" name="AutoShape 33">
            <a:extLst>
              <a:ext uri="{FF2B5EF4-FFF2-40B4-BE49-F238E27FC236}">
                <a16:creationId xmlns:a16="http://schemas.microsoft.com/office/drawing/2014/main" id="{E4C1AB06-2AC1-4883-ABD5-B7F0356773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76810" y="2953168"/>
            <a:ext cx="930565" cy="33181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</a:rPr>
              <a:t>0.8cm</a:t>
            </a:r>
          </a:p>
        </p:txBody>
      </p:sp>
      <p:sp>
        <p:nvSpPr>
          <p:cNvPr id="4" name="AutoShape 33">
            <a:extLst>
              <a:ext uri="{FF2B5EF4-FFF2-40B4-BE49-F238E27FC236}">
                <a16:creationId xmlns:a16="http://schemas.microsoft.com/office/drawing/2014/main" id="{3509EFC4-7D1B-40A0-8C7E-81B9531A2E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8938" y="2953168"/>
            <a:ext cx="927993" cy="33181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</a:rPr>
              <a:t>0.80cm</a:t>
            </a:r>
          </a:p>
        </p:txBody>
      </p:sp>
      <p:sp>
        <p:nvSpPr>
          <p:cNvPr id="5" name="AutoShape 33">
            <a:extLst>
              <a:ext uri="{FF2B5EF4-FFF2-40B4-BE49-F238E27FC236}">
                <a16:creationId xmlns:a16="http://schemas.microsoft.com/office/drawing/2014/main" id="{90ABA18D-438D-477B-806A-B02661DF2C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76810" y="2953168"/>
            <a:ext cx="930565" cy="33181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</a:rPr>
              <a:t>0.80cm</a:t>
            </a:r>
          </a:p>
        </p:txBody>
      </p:sp>
    </p:spTree>
    <p:extLst>
      <p:ext uri="{BB962C8B-B14F-4D97-AF65-F5344CB8AC3E}">
        <p14:creationId xmlns:p14="http://schemas.microsoft.com/office/powerpoint/2010/main" val="3329474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C22-5FAA-4367-924C-DAD5E9E9156C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066E-7EE5-4698-8A1E-D6028C5D6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508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27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0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75EB066E-7EE5-4698-8A1E-D6028C5D6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5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2988885"/>
            <a:ext cx="10635028" cy="844229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75EB066E-7EE5-4698-8A1E-D6028C5D6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71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75EB066E-7EE5-4698-8A1E-D6028C5D6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67451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75EB066E-7EE5-4698-8A1E-D6028C5D6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6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81328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4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75EB066E-7EE5-4698-8A1E-D6028C5D6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角丸四角形 6"/>
          <p:cNvSpPr/>
          <p:nvPr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8996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75EB066E-7EE5-4698-8A1E-D6028C5D6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05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ブランク（サブカラー｜無彩色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75EB066E-7EE5-4698-8A1E-D6028C5D6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0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ブランク（サブカラー｜メイン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75EB066E-7EE5-4698-8A1E-D6028C5D6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573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4778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2939">
          <p15:clr>
            <a:srgbClr val="F26B43"/>
          </p15:clr>
        </p15:guide>
        <p15:guide id="4" pos="3301">
          <p15:clr>
            <a:srgbClr val="F26B43"/>
          </p15:clr>
        </p15:guide>
        <p15:guide id="5" orient="horz" pos="1185">
          <p15:clr>
            <a:srgbClr val="F26B43"/>
          </p15:clr>
        </p15:guide>
        <p15:guide id="6" orient="horz" pos="3135">
          <p15:clr>
            <a:srgbClr val="F26B43"/>
          </p15:clr>
        </p15:guide>
        <p15:guide id="7" orient="horz" pos="3906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pos="2145">
          <p15:clr>
            <a:srgbClr val="F26B43"/>
          </p15:clr>
        </p15:guide>
        <p15:guide id="10" pos="4095">
          <p15:clr>
            <a:srgbClr val="F26B43"/>
          </p15:clr>
        </p15:guide>
        <p15:guide id="11" pos="5728">
          <p15:clr>
            <a:srgbClr val="F26B43"/>
          </p15:clr>
        </p15:guide>
        <p15:guide id="12" pos="5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 bwMode="auto">
          <a:xfrm flipH="1">
            <a:off x="11571287" y="6237287"/>
            <a:ext cx="620713" cy="620713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直角三角形 7"/>
          <p:cNvSpPr/>
          <p:nvPr/>
        </p:nvSpPr>
        <p:spPr bwMode="auto">
          <a:xfrm flipV="1">
            <a:off x="0" y="-1"/>
            <a:ext cx="1423555" cy="1423555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ctrTitle"/>
          </p:nvPr>
        </p:nvSpPr>
        <p:spPr>
          <a:xfrm>
            <a:off x="0" y="1630146"/>
            <a:ext cx="12192000" cy="812530"/>
          </a:xfrm>
        </p:spPr>
        <p:txBody>
          <a:bodyPr/>
          <a:lstStyle/>
          <a:p>
            <a:r>
              <a:rPr kumimoji="1" lang="en-US" altLang="ja-JP" sz="5400" b="1" dirty="0" smtClean="0">
                <a:solidFill>
                  <a:schemeClr val="tx2"/>
                </a:solidFill>
              </a:rPr>
              <a:t>Deep Learning</a:t>
            </a:r>
            <a:endParaRPr kumimoji="1" lang="ja-JP" altLang="en-US" sz="5400" b="1" dirty="0">
              <a:solidFill>
                <a:schemeClr val="tx2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052" y="4197921"/>
            <a:ext cx="1781176" cy="1781176"/>
          </a:xfrm>
          <a:prstGeom prst="rect">
            <a:avLst/>
          </a:prstGeom>
        </p:spPr>
      </p:pic>
      <p:sp>
        <p:nvSpPr>
          <p:cNvPr id="13" name="タイトル 1"/>
          <p:cNvSpPr txBox="1">
            <a:spLocks/>
          </p:cNvSpPr>
          <p:nvPr/>
        </p:nvSpPr>
        <p:spPr>
          <a:xfrm>
            <a:off x="0" y="2230832"/>
            <a:ext cx="12192000" cy="81253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</a:lstStyle>
          <a:p>
            <a:r>
              <a:rPr lang="ja-JP" altLang="en-US" sz="2400" b="1" dirty="0" smtClean="0">
                <a:solidFill>
                  <a:schemeClr val="tx2"/>
                </a:solidFill>
              </a:rPr>
              <a:t>ディープラーニングの数学</a:t>
            </a:r>
            <a:endParaRPr lang="ja-JP" altLang="en-US" sz="2400" b="1" dirty="0">
              <a:solidFill>
                <a:schemeClr val="tx2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61" y="44789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自然対数</a:t>
            </a:r>
            <a:r>
              <a:rPr kumimoji="1" lang="en-US" altLang="ja-JP" dirty="0" smtClean="0"/>
              <a:t>log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275630" y="1437680"/>
                <a:ext cx="11640740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2400" dirty="0" smtClean="0">
                    <a:solidFill>
                      <a:schemeClr val="tx1"/>
                    </a:solidFill>
                  </a:rPr>
                  <a:t>ネイピア数 e≒2.718 を底とする対数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sz="36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ja-JP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altLang="ja-JP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</a:rPr>
                  <a:t> の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ことを</a:t>
                </a:r>
                <a:r>
                  <a:rPr lang="ja-JP" altLang="en-US" sz="2800" b="1" dirty="0">
                    <a:solidFill>
                      <a:schemeClr val="accent3"/>
                    </a:solidFill>
                  </a:rPr>
                  <a:t>自然対数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と言う！</a:t>
                </a:r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0" y="1437680"/>
                <a:ext cx="11640740" cy="633571"/>
              </a:xfrm>
              <a:prstGeom prst="rect">
                <a:avLst/>
              </a:prstGeom>
              <a:blipFill>
                <a:blip r:embed="rId2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/>
          <p:cNvSpPr txBox="1">
            <a:spLocks/>
          </p:cNvSpPr>
          <p:nvPr/>
        </p:nvSpPr>
        <p:spPr>
          <a:xfrm>
            <a:off x="275630" y="1041636"/>
            <a:ext cx="528697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①まず覚える！</a:t>
            </a:r>
            <a:endParaRPr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75630" y="2367360"/>
            <a:ext cx="528697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②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で実装する方法を覚える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749821" y="3175000"/>
            <a:ext cx="6527279" cy="3136900"/>
          </a:xfrm>
          <a:prstGeom prst="rect">
            <a:avLst/>
          </a:prstGeom>
          <a:solidFill>
            <a:schemeClr val="bg2"/>
          </a:solidFill>
          <a:ln w="6350">
            <a:noFill/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 smtClean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03821" y="346563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ja-JP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ja-JP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endParaRPr lang="en-US" altLang="ja-JP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en-US" altLang="ja-JP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e≒</a:t>
            </a:r>
            <a:r>
              <a:rPr lang="en-US" altLang="ja-JP" sz="2400" dirty="0">
                <a:solidFill>
                  <a:srgbClr val="008000"/>
                </a:solidFill>
                <a:latin typeface="Courier New" panose="02070309020205020404" pitchFamily="49" charset="0"/>
              </a:rPr>
              <a:t>2.718</a:t>
            </a:r>
            <a:r>
              <a:rPr lang="ja-JP" altLang="en-US" sz="24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を何乗</a:t>
            </a:r>
            <a:r>
              <a:rPr lang="ja-JP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したら</a:t>
            </a:r>
            <a:r>
              <a:rPr lang="en-US" altLang="ja-JP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1</a:t>
            </a:r>
            <a:r>
              <a:rPr lang="ja-JP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になるか？</a:t>
            </a:r>
            <a:endParaRPr lang="ja-JP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np.log(1)</a:t>
            </a:r>
          </a:p>
          <a:p>
            <a:r>
              <a:rPr lang="en-US" altLang="ja-JP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en-US" altLang="ja-JP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e</a:t>
            </a:r>
            <a:r>
              <a:rPr lang="ja-JP" altLang="en-US" sz="24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を</a:t>
            </a:r>
            <a:r>
              <a:rPr lang="ja-JP" alt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何乗</a:t>
            </a:r>
            <a:r>
              <a:rPr lang="ja-JP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したら</a:t>
            </a:r>
            <a:r>
              <a:rPr lang="en-US" altLang="ja-JP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10</a:t>
            </a:r>
            <a:r>
              <a:rPr lang="ja-JP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に</a:t>
            </a:r>
            <a:r>
              <a:rPr lang="ja-JP" alt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なるか？</a:t>
            </a:r>
            <a:endParaRPr lang="ja-JP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np.log(10)</a:t>
            </a:r>
            <a:endParaRPr lang="en-US" altLang="ja-JP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ja-JP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6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行列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75630" y="1041636"/>
            <a:ext cx="528697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テキストと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を使う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645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絶対値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0421" y="1038721"/>
            <a:ext cx="3771379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例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　の絶対値は　</a:t>
            </a:r>
            <a:r>
              <a:rPr kumimoji="1" lang="en-US" altLang="ja-JP" sz="24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ja-JP" sz="2400" dirty="0" smtClean="0"/>
              <a:t>-1  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絶対値は　</a:t>
            </a:r>
            <a:r>
              <a:rPr lang="en-US" altLang="ja-JP" sz="2400" dirty="0" smtClean="0"/>
              <a:t>1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 smtClean="0"/>
              <a:t>10</a:t>
            </a:r>
            <a:r>
              <a:rPr lang="ja-JP" altLang="en-US" sz="2400" dirty="0"/>
              <a:t>  </a:t>
            </a:r>
            <a:r>
              <a:rPr lang="ja-JP" altLang="en-US" sz="2400" dirty="0" smtClean="0"/>
              <a:t>の絶対値は  </a:t>
            </a:r>
            <a:r>
              <a:rPr lang="en-US" altLang="ja-JP" sz="2400" dirty="0" smtClean="0"/>
              <a:t>10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lang="en-US" altLang="ja-JP" sz="2400" dirty="0" smtClean="0"/>
              <a:t>-10</a:t>
            </a:r>
            <a:r>
              <a:rPr lang="ja-JP" altLang="en-US" sz="2400" dirty="0" smtClean="0"/>
              <a:t>  </a:t>
            </a:r>
            <a:r>
              <a:rPr lang="ja-JP" altLang="en-US" sz="2400" dirty="0"/>
              <a:t>の絶対値は  </a:t>
            </a:r>
            <a:r>
              <a:rPr lang="en-US" altLang="ja-JP" sz="2400" dirty="0"/>
              <a:t>10</a:t>
            </a:r>
          </a:p>
          <a:p>
            <a:pPr>
              <a:lnSpc>
                <a:spcPct val="150000"/>
              </a:lnSpc>
            </a:pP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63121" y="1038721"/>
            <a:ext cx="3771379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 smtClean="0"/>
              <a:t> 0.5 </a:t>
            </a:r>
            <a:r>
              <a:rPr kumimoji="1" lang="ja-JP" altLang="en-US" sz="2400" dirty="0" smtClean="0"/>
              <a:t>の絶対値は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lang="en-US" altLang="ja-JP" sz="2400" dirty="0" smtClean="0"/>
              <a:t>-0.5 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絶対値</a:t>
            </a:r>
            <a:r>
              <a:rPr lang="ja-JP" altLang="en-US" sz="2400" dirty="0" smtClean="0"/>
              <a:t>は</a:t>
            </a:r>
            <a:endParaRPr lang="en-US" altLang="ja-JP" sz="2400" dirty="0" smtClean="0"/>
          </a:p>
          <a:p>
            <a:pPr>
              <a:lnSpc>
                <a:spcPct val="150000"/>
              </a:lnSpc>
            </a:pPr>
            <a:r>
              <a:rPr lang="en-US" altLang="ja-JP" sz="2400" dirty="0" smtClean="0"/>
              <a:t>3.14</a:t>
            </a:r>
            <a:r>
              <a:rPr lang="ja-JP" altLang="en-US" sz="2400" dirty="0" smtClean="0"/>
              <a:t> の絶対値は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lang="en-US" altLang="ja-JP" sz="2400" dirty="0" smtClean="0"/>
              <a:t>-100</a:t>
            </a:r>
            <a:r>
              <a:rPr lang="ja-JP" altLang="en-US" sz="2400" dirty="0" smtClean="0"/>
              <a:t> </a:t>
            </a:r>
            <a:r>
              <a:rPr lang="ja-JP" altLang="en-US" sz="2400" dirty="0"/>
              <a:t>の絶対値</a:t>
            </a:r>
            <a:r>
              <a:rPr lang="ja-JP" altLang="en-US" sz="2400" dirty="0" smtClean="0"/>
              <a:t>は</a:t>
            </a:r>
            <a:endParaRPr lang="en-US" altLang="ja-JP" sz="2400" dirty="0" smtClean="0"/>
          </a:p>
          <a:p>
            <a:pPr>
              <a:lnSpc>
                <a:spcPct val="150000"/>
              </a:lnSpc>
            </a:pPr>
            <a:r>
              <a:rPr lang="en-US" altLang="ja-JP" sz="2400" dirty="0" smtClean="0"/>
              <a:t>-0.36 </a:t>
            </a:r>
            <a:r>
              <a:rPr lang="ja-JP" altLang="en-US" sz="2400" dirty="0" smtClean="0"/>
              <a:t>の絶対値は</a:t>
            </a:r>
            <a:endParaRPr lang="en-US" altLang="ja-JP" sz="2400" dirty="0" smtClean="0"/>
          </a:p>
          <a:p>
            <a:pPr>
              <a:lnSpc>
                <a:spcPct val="150000"/>
              </a:lnSpc>
            </a:pPr>
            <a:r>
              <a:rPr lang="en-US" altLang="ja-JP" sz="2400" dirty="0" smtClean="0"/>
              <a:t>20000 </a:t>
            </a:r>
            <a:r>
              <a:rPr lang="ja-JP" altLang="en-US" sz="2400" dirty="0" smtClean="0"/>
              <a:t>の絶対値は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491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Σ 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769703" y="1497496"/>
                <a:ext cx="6930887" cy="347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8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nary>
                    </m:oMath>
                  </m:oMathPara>
                </a14:m>
                <a:endParaRPr kumimoji="1" lang="ja-JP" altLang="en-US" sz="80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03" y="1497496"/>
                <a:ext cx="6930887" cy="3474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楕円 6"/>
          <p:cNvSpPr/>
          <p:nvPr/>
        </p:nvSpPr>
        <p:spPr bwMode="auto">
          <a:xfrm>
            <a:off x="5300870" y="1497495"/>
            <a:ext cx="808384" cy="734717"/>
          </a:xfrm>
          <a:prstGeom prst="ellipse">
            <a:avLst/>
          </a:prstGeom>
          <a:noFill/>
          <a:ln w="66675">
            <a:solidFill>
              <a:schemeClr val="accent4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 smtClean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楕円 7"/>
          <p:cNvSpPr/>
          <p:nvPr/>
        </p:nvSpPr>
        <p:spPr bwMode="auto">
          <a:xfrm>
            <a:off x="4807714" y="4273902"/>
            <a:ext cx="1794695" cy="734717"/>
          </a:xfrm>
          <a:prstGeom prst="ellipse">
            <a:avLst/>
          </a:prstGeom>
          <a:noFill/>
          <a:ln w="66675">
            <a:solidFill>
              <a:schemeClr val="accent4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 smtClean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楕円 8"/>
          <p:cNvSpPr/>
          <p:nvPr/>
        </p:nvSpPr>
        <p:spPr bwMode="auto">
          <a:xfrm>
            <a:off x="6333565" y="2697419"/>
            <a:ext cx="1317811" cy="1202228"/>
          </a:xfrm>
          <a:prstGeom prst="ellipse">
            <a:avLst/>
          </a:prstGeom>
          <a:noFill/>
          <a:ln w="66675">
            <a:solidFill>
              <a:schemeClr val="accent4"/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 smtClean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2794323" y="1224200"/>
            <a:ext cx="2013391" cy="11076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</a:lstStyle>
          <a:p>
            <a:pPr algn="ctr"/>
            <a:r>
              <a:rPr lang="ja-JP" altLang="en-US" b="1" dirty="0">
                <a:solidFill>
                  <a:schemeClr val="tx2"/>
                </a:solidFill>
              </a:rPr>
              <a:t>繰り返し</a:t>
            </a:r>
            <a:r>
              <a:rPr lang="ja-JP" altLang="en-US" b="1" dirty="0" smtClean="0">
                <a:solidFill>
                  <a:schemeClr val="tx2"/>
                </a:solidFill>
              </a:rPr>
              <a:t>の</a:t>
            </a:r>
            <a:endParaRPr lang="en-US" altLang="ja-JP" b="1" dirty="0" smtClean="0">
              <a:solidFill>
                <a:schemeClr val="tx2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2"/>
                </a:solidFill>
              </a:rPr>
              <a:t>終わりの数</a:t>
            </a:r>
            <a:endParaRPr lang="ja-JP" altLang="en-US" b="1" dirty="0">
              <a:solidFill>
                <a:schemeClr val="tx2"/>
              </a:solidFill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7897091" y="2734765"/>
            <a:ext cx="4073237" cy="11076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</a:lstStyle>
          <a:p>
            <a:pPr algn="ctr"/>
            <a:r>
              <a:rPr lang="ja-JP" altLang="en-US" b="1" dirty="0" smtClean="0">
                <a:solidFill>
                  <a:schemeClr val="tx2"/>
                </a:solidFill>
              </a:rPr>
              <a:t>計算式等</a:t>
            </a:r>
            <a:endParaRPr lang="en-US" altLang="ja-JP" b="1" dirty="0" smtClean="0">
              <a:solidFill>
                <a:schemeClr val="tx2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2"/>
                </a:solidFill>
              </a:rPr>
              <a:t>ここに記載されている内容を繰り返す（足し算する）</a:t>
            </a:r>
            <a:endParaRPr lang="ja-JP" altLang="en-US" b="1" dirty="0">
              <a:solidFill>
                <a:schemeClr val="tx2"/>
              </a:solidFill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3578139" y="5387504"/>
            <a:ext cx="4073237" cy="11076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</a:lstStyle>
          <a:p>
            <a:pPr algn="ctr"/>
            <a:r>
              <a:rPr lang="ja-JP" altLang="en-US" b="1" dirty="0" smtClean="0">
                <a:solidFill>
                  <a:schemeClr val="tx2"/>
                </a:solidFill>
              </a:rPr>
              <a:t>変数と初期値</a:t>
            </a:r>
            <a:endParaRPr lang="ja-JP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7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Σ </a:t>
            </a:r>
            <a:r>
              <a:rPr kumimoji="1" lang="ja-JP" altLang="en-US" dirty="0" smtClean="0"/>
              <a:t>について　練習</a:t>
            </a:r>
            <a:r>
              <a:rPr lang="ja-JP" altLang="en-US" dirty="0"/>
              <a:t>①</a:t>
            </a:r>
            <a:r>
              <a:rPr kumimoji="1" lang="ja-JP" altLang="en-US" dirty="0" smtClean="0"/>
              <a:t>　計算式、結果を余白に記載してください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769703" y="1497496"/>
                <a:ext cx="6930887" cy="366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8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80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kumimoji="1" lang="ja-JP" altLang="en-US" sz="80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03" y="1497496"/>
                <a:ext cx="6930887" cy="36621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タイトル 1"/>
          <p:cNvSpPr txBox="1">
            <a:spLocks/>
          </p:cNvSpPr>
          <p:nvPr/>
        </p:nvSpPr>
        <p:spPr>
          <a:xfrm>
            <a:off x="711201" y="1224200"/>
            <a:ext cx="4096514" cy="11076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</a:lstStyle>
          <a:p>
            <a:pPr algn="ctr"/>
            <a:r>
              <a:rPr lang="ja-JP" altLang="en-US" b="1" dirty="0">
                <a:solidFill>
                  <a:schemeClr val="tx2"/>
                </a:solidFill>
              </a:rPr>
              <a:t>繰り返し</a:t>
            </a:r>
            <a:r>
              <a:rPr lang="ja-JP" altLang="en-US" b="1" dirty="0" smtClean="0">
                <a:solidFill>
                  <a:schemeClr val="tx2"/>
                </a:solidFill>
              </a:rPr>
              <a:t>の終わりの数</a:t>
            </a:r>
            <a:r>
              <a:rPr lang="en-US" altLang="ja-JP" b="1" dirty="0">
                <a:solidFill>
                  <a:schemeClr val="tx2"/>
                </a:solidFill>
              </a:rPr>
              <a:t/>
            </a:r>
            <a:br>
              <a:rPr lang="en-US" altLang="ja-JP" b="1" dirty="0">
                <a:solidFill>
                  <a:schemeClr val="tx2"/>
                </a:solidFill>
              </a:rPr>
            </a:br>
            <a:r>
              <a:rPr lang="en-US" altLang="ja-JP" sz="1800" b="1" dirty="0" err="1">
                <a:solidFill>
                  <a:schemeClr val="tx2"/>
                </a:solidFill>
              </a:rPr>
              <a:t>i</a:t>
            </a:r>
            <a:r>
              <a:rPr lang="ja-JP" altLang="en-US" sz="1800" b="1" dirty="0">
                <a:solidFill>
                  <a:schemeClr val="tx2"/>
                </a:solidFill>
              </a:rPr>
              <a:t>がこの値になるまで計算を繰り返す</a:t>
            </a: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7897091" y="2734765"/>
            <a:ext cx="4073237" cy="11076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</a:lstStyle>
          <a:p>
            <a:pPr algn="ctr"/>
            <a:r>
              <a:rPr lang="ja-JP" altLang="en-US" b="1" dirty="0" smtClean="0">
                <a:solidFill>
                  <a:schemeClr val="tx2"/>
                </a:solidFill>
              </a:rPr>
              <a:t>計算式等</a:t>
            </a:r>
            <a:endParaRPr lang="en-US" altLang="ja-JP" b="1" dirty="0" smtClean="0">
              <a:solidFill>
                <a:schemeClr val="tx2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2"/>
                </a:solidFill>
              </a:rPr>
              <a:t>ここに記載されている内容を繰り返す（足し算する）</a:t>
            </a:r>
            <a:endParaRPr lang="en-US" altLang="ja-JP" b="1" dirty="0" smtClean="0">
              <a:solidFill>
                <a:schemeClr val="tx2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tx2"/>
                </a:solidFill>
              </a:rPr>
              <a:t>足し算</a:t>
            </a:r>
            <a:r>
              <a:rPr lang="ja-JP" altLang="en-US" sz="2000" b="1" dirty="0" smtClean="0">
                <a:solidFill>
                  <a:schemeClr val="tx2"/>
                </a:solidFill>
              </a:rPr>
              <a:t>する数を書くことも可</a:t>
            </a:r>
            <a:endParaRPr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3823854" y="5005943"/>
            <a:ext cx="4073237" cy="11076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</a:lstStyle>
          <a:p>
            <a:pPr algn="ctr"/>
            <a:r>
              <a:rPr lang="ja-JP" altLang="en-US" b="1" dirty="0" smtClean="0">
                <a:solidFill>
                  <a:schemeClr val="tx2"/>
                </a:solidFill>
              </a:rPr>
              <a:t>変数と初期値</a:t>
            </a:r>
            <a:endParaRPr lang="ja-JP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5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Σ </a:t>
            </a:r>
            <a:r>
              <a:rPr kumimoji="1" lang="ja-JP" altLang="en-US" dirty="0" smtClean="0"/>
              <a:t>について　練習</a:t>
            </a:r>
            <a:r>
              <a:rPr lang="ja-JP" altLang="en-US" dirty="0"/>
              <a:t>②</a:t>
            </a:r>
            <a:r>
              <a:rPr kumimoji="1" lang="ja-JP" altLang="en-US" dirty="0" smtClean="0"/>
              <a:t>　計算式、結果を余白に記載してください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-342544" y="1419420"/>
                <a:ext cx="6930887" cy="366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8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80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kumimoji="1" lang="ja-JP" altLang="en-US" sz="80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2544" y="1419420"/>
                <a:ext cx="6930887" cy="36621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44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Σ </a:t>
            </a:r>
            <a:r>
              <a:rPr kumimoji="1" lang="ja-JP" altLang="en-US" dirty="0" smtClean="0"/>
              <a:t>について　練習</a:t>
            </a:r>
            <a:r>
              <a:rPr lang="ja-JP" altLang="en-US" dirty="0" smtClean="0"/>
              <a:t>③</a:t>
            </a:r>
            <a:r>
              <a:rPr kumimoji="1" lang="ja-JP" altLang="en-US" dirty="0" smtClean="0"/>
              <a:t>　計算式、結果を余白に記載してください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769703" y="1497496"/>
                <a:ext cx="6930887" cy="366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8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80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kumimoji="1" lang="en-US" altLang="ja-JP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kumimoji="1" lang="ja-JP" altLang="en-US" sz="80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03" y="1497496"/>
                <a:ext cx="6930887" cy="36621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タイトル 1"/>
          <p:cNvSpPr txBox="1">
            <a:spLocks/>
          </p:cNvSpPr>
          <p:nvPr/>
        </p:nvSpPr>
        <p:spPr>
          <a:xfrm>
            <a:off x="2794323" y="1224200"/>
            <a:ext cx="2013391" cy="11076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</a:lstStyle>
          <a:p>
            <a:pPr algn="ctr"/>
            <a:r>
              <a:rPr lang="ja-JP" altLang="en-US" b="1" dirty="0">
                <a:solidFill>
                  <a:schemeClr val="tx2"/>
                </a:solidFill>
              </a:rPr>
              <a:t>繰り返し</a:t>
            </a:r>
            <a:r>
              <a:rPr lang="ja-JP" altLang="en-US" b="1" dirty="0" smtClean="0">
                <a:solidFill>
                  <a:schemeClr val="tx2"/>
                </a:solidFill>
              </a:rPr>
              <a:t>の</a:t>
            </a:r>
            <a:endParaRPr lang="en-US" altLang="ja-JP" b="1" dirty="0" smtClean="0">
              <a:solidFill>
                <a:schemeClr val="tx2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2"/>
                </a:solidFill>
              </a:rPr>
              <a:t>終わりの数</a:t>
            </a:r>
            <a:endParaRPr lang="ja-JP" altLang="en-US" b="1" dirty="0">
              <a:solidFill>
                <a:schemeClr val="tx2"/>
              </a:solidFill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7897091" y="2734765"/>
            <a:ext cx="4073237" cy="11076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</a:lstStyle>
          <a:p>
            <a:pPr algn="ctr"/>
            <a:r>
              <a:rPr lang="ja-JP" altLang="en-US" b="1" dirty="0" smtClean="0">
                <a:solidFill>
                  <a:schemeClr val="tx2"/>
                </a:solidFill>
              </a:rPr>
              <a:t>計算式等</a:t>
            </a:r>
            <a:endParaRPr lang="en-US" altLang="ja-JP" b="1" dirty="0" smtClean="0">
              <a:solidFill>
                <a:schemeClr val="tx2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2"/>
                </a:solidFill>
              </a:rPr>
              <a:t>ここに記載されている内容を繰り返す（足し算する）</a:t>
            </a:r>
            <a:endParaRPr lang="en-US" altLang="ja-JP" b="1" dirty="0" smtClean="0">
              <a:solidFill>
                <a:schemeClr val="tx2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tx2"/>
                </a:solidFill>
              </a:rPr>
              <a:t>足し算</a:t>
            </a:r>
            <a:r>
              <a:rPr lang="ja-JP" altLang="en-US" sz="2000" b="1" dirty="0" smtClean="0">
                <a:solidFill>
                  <a:schemeClr val="tx2"/>
                </a:solidFill>
              </a:rPr>
              <a:t>する数を書くことも可</a:t>
            </a:r>
            <a:endParaRPr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3823854" y="5005943"/>
            <a:ext cx="4073237" cy="11076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</a:lstStyle>
          <a:p>
            <a:pPr algn="ctr"/>
            <a:r>
              <a:rPr lang="ja-JP" altLang="en-US" b="1" dirty="0" smtClean="0">
                <a:solidFill>
                  <a:schemeClr val="tx2"/>
                </a:solidFill>
              </a:rPr>
              <a:t>変数と初期値</a:t>
            </a:r>
            <a:endParaRPr lang="ja-JP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8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965721" y="3949700"/>
            <a:ext cx="6527279" cy="2667000"/>
          </a:xfrm>
          <a:prstGeom prst="rect">
            <a:avLst/>
          </a:prstGeom>
          <a:solidFill>
            <a:schemeClr val="bg2"/>
          </a:solidFill>
          <a:ln w="6350">
            <a:noFill/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 smtClean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ネイピア数 </a:t>
            </a:r>
            <a:r>
              <a:rPr lang="en-US" altLang="ja-JP" dirty="0" smtClean="0"/>
              <a:t>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965721" y="970129"/>
                <a:ext cx="996897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=2.718281828459045235360287471352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21" y="970129"/>
                <a:ext cx="9968979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775221" y="1998250"/>
            <a:ext cx="1095522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微分してもネイピア数のままという不思議な性質を持つ数</a:t>
            </a:r>
            <a:endParaRPr lang="en-US" altLang="ja-JP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数を覚える</a:t>
            </a:r>
            <a:r>
              <a:rPr lang="ja-JP" altLang="en-US" sz="2400" dirty="0"/>
              <a:t>必要は</a:t>
            </a:r>
            <a:r>
              <a:rPr lang="ja-JP" altLang="en-US" sz="2400" dirty="0" smtClean="0"/>
              <a:t>ない</a:t>
            </a:r>
            <a:endParaRPr lang="en-US" altLang="ja-JP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2400" dirty="0" err="1" smtClean="0"/>
              <a:t>Numpy</a:t>
            </a:r>
            <a:r>
              <a:rPr kumimoji="1" lang="ja-JP" altLang="en-US" sz="2400" dirty="0" smtClean="0"/>
              <a:t>を使ってネイピア数を表示、取得する方法を覚えておくこと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1181360" y="410063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ja-JP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ja-JP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ja-JP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ネイピア数</a:t>
            </a:r>
            <a:endParaRPr lang="ja-JP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np.e</a:t>
            </a:r>
            <a:endParaRPr lang="en-US" altLang="ja-JP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 e</a:t>
            </a:r>
            <a:r>
              <a:rPr lang="ja-JP" alt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の</a:t>
            </a:r>
            <a:r>
              <a:rPr lang="en-US" altLang="ja-JP" sz="2400" dirty="0">
                <a:solidFill>
                  <a:srgbClr val="008000"/>
                </a:solidFill>
                <a:latin typeface="Courier New" panose="02070309020205020404" pitchFamily="49" charset="0"/>
              </a:rPr>
              <a:t>1</a:t>
            </a:r>
            <a:r>
              <a:rPr lang="ja-JP" alt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乗</a:t>
            </a:r>
            <a:endParaRPr lang="ja-JP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np.exp</a:t>
            </a:r>
            <a:r>
              <a:rPr lang="en-US" altLang="ja-JP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24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ja-JP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ja-JP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8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べき乗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70421" y="1038721"/>
                <a:ext cx="8250246" cy="239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 smtClean="0"/>
                  <a:t>例</a:t>
                </a:r>
                <a:endParaRPr kumimoji="1" lang="en-US" altLang="ja-JP" sz="24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ja-JP" sz="2400" dirty="0" smtClean="0"/>
                  <a:t> </a:t>
                </a:r>
                <a:r>
                  <a:rPr kumimoji="1" lang="ja-JP" altLang="en-US" sz="2400" dirty="0" smtClean="0"/>
                  <a:t>→  </a:t>
                </a:r>
                <a:r>
                  <a:rPr kumimoji="1" lang="en-US" altLang="ja-JP" sz="2400" dirty="0" smtClean="0"/>
                  <a:t>1 </a:t>
                </a:r>
                <a:r>
                  <a:rPr kumimoji="1" lang="ja-JP" altLang="en-US" sz="2400" dirty="0" smtClean="0"/>
                  <a:t>の ３乗は</a:t>
                </a:r>
                <a:r>
                  <a:rPr lang="en-US" altLang="ja-JP" sz="2400" dirty="0"/>
                  <a:t> </a:t>
                </a:r>
                <a:r>
                  <a:rPr lang="en-US" altLang="ja-JP" sz="2400" dirty="0" smtClean="0"/>
                  <a:t>1*1*1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400" dirty="0" smtClean="0"/>
                  <a:t>  </a:t>
                </a:r>
                <a:r>
                  <a:rPr kumimoji="1" lang="ja-JP" altLang="en-US" sz="2400" dirty="0" smtClean="0"/>
                  <a:t>→ </a:t>
                </a:r>
                <a:r>
                  <a:rPr kumimoji="1" lang="en-US" altLang="ja-JP" sz="2400" dirty="0" smtClean="0"/>
                  <a:t>4 </a:t>
                </a:r>
                <a:r>
                  <a:rPr kumimoji="1" lang="ja-JP" altLang="en-US" sz="2400" dirty="0" smtClean="0"/>
                  <a:t>の </a:t>
                </a:r>
                <a:r>
                  <a:rPr kumimoji="1" lang="en-US" altLang="ja-JP" sz="2400" dirty="0" smtClean="0"/>
                  <a:t>2</a:t>
                </a:r>
                <a:r>
                  <a:rPr kumimoji="1" lang="ja-JP" altLang="en-US" sz="2400" dirty="0" smtClean="0"/>
                  <a:t>乗は </a:t>
                </a:r>
                <a:r>
                  <a:rPr kumimoji="1" lang="en-US" altLang="ja-JP" sz="2400" dirty="0" smtClean="0"/>
                  <a:t>4 * 4</a:t>
                </a: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21" y="1038721"/>
                <a:ext cx="8250246" cy="2395271"/>
              </a:xfrm>
              <a:prstGeom prst="rect">
                <a:avLst/>
              </a:prstGeom>
              <a:blipFill>
                <a:blip r:embed="rId2"/>
                <a:stretch>
                  <a:fillRect l="-2216" b="-20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70421" y="3748055"/>
                <a:ext cx="7594079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sz="2400" dirty="0" smtClean="0"/>
                  <a:t>【</a:t>
                </a:r>
                <a:r>
                  <a:rPr lang="ja-JP" altLang="en-US" sz="2400" dirty="0" smtClean="0"/>
                  <a:t>練習</a:t>
                </a:r>
                <a:r>
                  <a:rPr lang="en-US" altLang="ja-JP" sz="2400" dirty="0" smtClean="0"/>
                  <a:t>】</a:t>
                </a:r>
                <a:r>
                  <a:rPr lang="ja-JP" altLang="en-US" sz="2400" dirty="0" smtClean="0"/>
                  <a:t>次の計算をしてください</a:t>
                </a:r>
                <a:endParaRPr kumimoji="1" lang="en-US" altLang="ja-JP" sz="24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21" y="3748055"/>
                <a:ext cx="7594079" cy="1477328"/>
              </a:xfrm>
              <a:prstGeom prst="rect">
                <a:avLst/>
              </a:prstGeom>
              <a:blipFill>
                <a:blip r:embed="rId3"/>
                <a:stretch>
                  <a:fillRect l="-2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70422" y="5225383"/>
                <a:ext cx="1680112" cy="933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22" y="5225383"/>
                <a:ext cx="1680112" cy="933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647788" y="4220235"/>
                <a:ext cx="1680112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88" y="4220235"/>
                <a:ext cx="1680112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647788" y="5235898"/>
                <a:ext cx="1680112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88" y="5235898"/>
                <a:ext cx="168011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60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対数</a:t>
            </a:r>
            <a:r>
              <a:rPr kumimoji="1" lang="en-US" altLang="ja-JP" dirty="0" smtClean="0"/>
              <a:t>log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18387" y="931450"/>
                <a:ext cx="10955225" cy="2064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4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</m:oMath>
                </a14:m>
                <a:r>
                  <a:rPr kumimoji="1" lang="ja-JP" altLang="en-US" sz="4000" dirty="0" smtClean="0"/>
                  <a:t> </a:t>
                </a:r>
                <a:r>
                  <a:rPr kumimoji="1" lang="en-US" altLang="ja-JP" sz="4000" dirty="0" smtClean="0"/>
                  <a:t>=3  </a:t>
                </a:r>
                <a:r>
                  <a:rPr kumimoji="1" lang="ja-JP" altLang="en-US" sz="4000" dirty="0" smtClean="0"/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  <m:r>
                      <a:rPr kumimoji="1" lang="en-US" altLang="ja-JP" sz="4000" b="0" i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kumimoji="1" lang="en-US" altLang="ja-JP" sz="40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ja-JP" sz="2400" dirty="0" smtClean="0"/>
                  <a:t>log</a:t>
                </a:r>
                <a:r>
                  <a:rPr kumimoji="1" lang="ja-JP" altLang="en-US" sz="2400" dirty="0" smtClean="0"/>
                  <a:t>２底 </a:t>
                </a:r>
                <a:r>
                  <a:rPr kumimoji="1" lang="en-US" altLang="ja-JP" sz="2400" dirty="0" smtClean="0"/>
                  <a:t>8</a:t>
                </a:r>
                <a:r>
                  <a:rPr lang="ja-JP" altLang="en-US" sz="2400" dirty="0"/>
                  <a:t> </a:t>
                </a:r>
                <a:r>
                  <a:rPr lang="ja-JP" altLang="en-US" sz="2400" dirty="0" smtClean="0"/>
                  <a:t>は、</a:t>
                </a:r>
                <a:r>
                  <a:rPr lang="en-US" altLang="ja-JP" sz="2400" dirty="0" smtClean="0"/>
                  <a:t>3 </a:t>
                </a:r>
                <a:r>
                  <a:rPr lang="ja-JP" altLang="en-US" sz="2400" dirty="0" smtClean="0"/>
                  <a:t>と読む</a:t>
                </a:r>
                <a:endParaRPr lang="en-US" altLang="ja-JP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ja-JP" altLang="en-US" sz="2400" dirty="0"/>
                  <a:t>式</a:t>
                </a:r>
                <a:r>
                  <a:rPr lang="ja-JP" altLang="en-US" sz="2400" dirty="0" smtClean="0"/>
                  <a:t>の左の意味：</a:t>
                </a:r>
                <a:r>
                  <a:rPr kumimoji="1" lang="en-US" altLang="ja-JP" sz="2400" dirty="0" smtClean="0"/>
                  <a:t>2</a:t>
                </a:r>
                <a:r>
                  <a:rPr kumimoji="1" lang="ja-JP" altLang="en-US" sz="2400" dirty="0" err="1" smtClean="0"/>
                  <a:t>を何乗</a:t>
                </a:r>
                <a:r>
                  <a:rPr kumimoji="1" lang="ja-JP" altLang="en-US" sz="2400" dirty="0" smtClean="0"/>
                  <a:t>したら</a:t>
                </a:r>
                <a:r>
                  <a:rPr kumimoji="1" lang="en-US" altLang="ja-JP" sz="2400" dirty="0" smtClean="0"/>
                  <a:t>8</a:t>
                </a:r>
                <a:r>
                  <a:rPr kumimoji="1" lang="ja-JP" altLang="en-US" sz="2400" dirty="0" smtClean="0"/>
                  <a:t>になるか？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87" y="931450"/>
                <a:ext cx="10955225" cy="2064219"/>
              </a:xfrm>
              <a:prstGeom prst="rect">
                <a:avLst/>
              </a:prstGeom>
              <a:blipFill>
                <a:blip r:embed="rId2"/>
                <a:stretch>
                  <a:fillRect l="-1669" b="-4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18387" y="3345545"/>
                <a:ext cx="38729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4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27=</m:t>
                        </m:r>
                      </m:e>
                    </m:func>
                  </m:oMath>
                </a14:m>
                <a:r>
                  <a:rPr kumimoji="1" lang="ja-JP" altLang="en-US" sz="4000" dirty="0" smtClean="0"/>
                  <a:t> </a:t>
                </a:r>
                <a:r>
                  <a:rPr kumimoji="1" lang="en-US" altLang="ja-JP" sz="4000" dirty="0" smtClean="0"/>
                  <a:t>3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87" y="3345545"/>
                <a:ext cx="3872979" cy="615553"/>
              </a:xfrm>
              <a:prstGeom prst="rect">
                <a:avLst/>
              </a:prstGeom>
              <a:blipFill>
                <a:blip r:embed="rId3"/>
                <a:stretch>
                  <a:fillRect t="-22772" b="-51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8386" y="4343868"/>
                <a:ext cx="38729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ja-JP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4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1000=</m:t>
                          </m:r>
                        </m:e>
                      </m:func>
                      <m:r>
                        <a:rPr kumimoji="1" lang="en-US" altLang="ja-JP" sz="4000" b="0" i="0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86" y="4343868"/>
                <a:ext cx="387297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18385" y="5342191"/>
                <a:ext cx="38729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4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9=</m:t>
                        </m:r>
                      </m:e>
                    </m:func>
                  </m:oMath>
                </a14:m>
                <a:r>
                  <a:rPr kumimoji="1" lang="ja-JP" altLang="en-US" sz="4000" dirty="0" smtClean="0"/>
                  <a:t> ２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85" y="5342191"/>
                <a:ext cx="3872979" cy="615553"/>
              </a:xfrm>
              <a:prstGeom prst="rect">
                <a:avLst/>
              </a:prstGeom>
              <a:blipFill>
                <a:blip r:embed="rId5"/>
                <a:stretch>
                  <a:fillRect t="-21782" b="-52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06469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青系すっきりかっこいい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1" id="{07B457D0-1ACB-4669-A953-639D7B92E34E}" vid="{5ADBB737-BF15-4A83-9488-1D9BE0DFDB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42572BD3545284CA8A8AAD5733B065C" ma:contentTypeVersion="6" ma:contentTypeDescription="新しいドキュメントを作成します。" ma:contentTypeScope="" ma:versionID="67a0fcea00cb6789fb3d46bebf37d45f">
  <xsd:schema xmlns:xsd="http://www.w3.org/2001/XMLSchema" xmlns:xs="http://www.w3.org/2001/XMLSchema" xmlns:p="http://schemas.microsoft.com/office/2006/metadata/properties" xmlns:ns2="3b564eba-d386-4700-952d-9e1c1bd70ae3" targetNamespace="http://schemas.microsoft.com/office/2006/metadata/properties" ma:root="true" ma:fieldsID="fb3b2846b983dd71551d718648132154" ns2:_="">
    <xsd:import namespace="3b564eba-d386-4700-952d-9e1c1bd70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64eba-d386-4700-952d-9e1c1bd70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9964B8-E0C9-4125-A2E2-5EB53934C833}"/>
</file>

<file path=customXml/itemProps2.xml><?xml version="1.0" encoding="utf-8"?>
<ds:datastoreItem xmlns:ds="http://schemas.openxmlformats.org/officeDocument/2006/customXml" ds:itemID="{D2CD009E-467B-4F0F-9808-7B8DC7D6986A}"/>
</file>

<file path=customXml/itemProps3.xml><?xml version="1.0" encoding="utf-8"?>
<ds:datastoreItem xmlns:ds="http://schemas.openxmlformats.org/officeDocument/2006/customXml" ds:itemID="{F17370C1-8856-447E-8B50-7046F1157594}"/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2293</TotalTime>
  <Words>532</Words>
  <Application>Microsoft Office PowerPoint</Application>
  <PresentationFormat>ワイド画面</PresentationFormat>
  <Paragraphs>76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メイリオ</vt:lpstr>
      <vt:lpstr>游ゴシック</vt:lpstr>
      <vt:lpstr>Arial</vt:lpstr>
      <vt:lpstr>Cambria Math</vt:lpstr>
      <vt:lpstr>Courier New</vt:lpstr>
      <vt:lpstr>テーマ1</vt:lpstr>
      <vt:lpstr>Deep Learning</vt:lpstr>
      <vt:lpstr>絶対値</vt:lpstr>
      <vt:lpstr>Σ について</vt:lpstr>
      <vt:lpstr>Σ について　練習①　計算式、結果を余白に記載してください</vt:lpstr>
      <vt:lpstr>Σ について　練習②　計算式、結果を余白に記載してください</vt:lpstr>
      <vt:lpstr>Σ について　練習③　計算式、結果を余白に記載してください</vt:lpstr>
      <vt:lpstr>ネイピア数 e</vt:lpstr>
      <vt:lpstr>べき乗</vt:lpstr>
      <vt:lpstr>対数log </vt:lpstr>
      <vt:lpstr>自然対数log</vt:lpstr>
      <vt:lpstr>行列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竹井 一馬</dc:creator>
  <cp:lastModifiedBy>聖美 有田</cp:lastModifiedBy>
  <cp:revision>115</cp:revision>
  <cp:lastPrinted>2022-04-12T01:56:27Z</cp:lastPrinted>
  <dcterms:created xsi:type="dcterms:W3CDTF">2021-01-21T02:34:40Z</dcterms:created>
  <dcterms:modified xsi:type="dcterms:W3CDTF">2022-04-12T08:39:19Z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0x010100642572BD3545284CA8A8AAD5733B065C</vt:lpwstr>
  </property>
</Properties>
</file>