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-91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3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22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2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8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0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A862-93A1-4457-890A-342071D02AB5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4E62-A5C9-4485-A388-EFBCD6C58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9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問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8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以下の場合の決定木を図示してみよう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838200" y="2160671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16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i="0" u="none" strike="noStrike" kern="1200" baseline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分岐条件の列</a:t>
                      </a:r>
                      <a:endParaRPr lang="en-US" altLang="ja-JP" sz="1800" b="1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model.tree_.feature</a:t>
                      </a:r>
                      <a:endParaRPr kumimoji="1" lang="en-US" altLang="ja-JP" sz="1800" b="1" kern="120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array([ 2, -2,  0, -2, -2], </a:t>
                      </a:r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dtype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=int64)</a:t>
                      </a:r>
                      <a:endParaRPr lang="en-US" altLang="ja-JP" sz="1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429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838200" y="3339883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16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i="0" u="none" strike="noStrike" kern="1200" baseline="0" dirty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分岐条件のしきい値</a:t>
                      </a:r>
                      <a:endParaRPr lang="en-US" altLang="ja-JP" sz="180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model.tree_.threshold</a:t>
                      </a:r>
                      <a:endParaRPr kumimoji="1" lang="en-US" altLang="ja-JP" sz="1800" b="1" kern="120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array([ 0.3, -2.   ,  0.4 , -2.   , -2.   ])</a:t>
                      </a:r>
                      <a:endParaRPr lang="en-US" altLang="ja-JP" sz="1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429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38200" y="1340046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423252974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9478848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09974819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65374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8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がく片長さ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がく片幅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花弁長さ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花弁幅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6766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38200" y="102790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の列番号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838200" y="4519095"/>
          <a:ext cx="438805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052">
                  <a:extLst>
                    <a:ext uri="{9D8B030D-6E8A-4147-A177-3AD203B41FA5}">
                      <a16:colId xmlns:a16="http://schemas.microsoft.com/office/drawing/2014/main" val="20166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i="0" u="none" strike="noStrike" kern="1200" baseline="0">
                          <a:solidFill>
                            <a:schemeClr val="l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リーフに到達したデータの数</a:t>
                      </a:r>
                      <a:endParaRPr lang="en-US" altLang="ja-JP" sz="1800" b="1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print(model.tree_.value[1])</a:t>
                      </a:r>
                      <a:endParaRPr kumimoji="1" lang="en-US" altLang="ja-JP" sz="1800" b="1" kern="120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print(model.tree_.value[3])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print(model.tree_.value[4])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[[</a:t>
                      </a:r>
                      <a:r>
                        <a:rPr kumimoji="1" lang="en-US" altLang="ja-JP" sz="1800" b="0" i="0" kern="1200" baseline="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0</a:t>
                      </a:r>
                      <a:r>
                        <a:rPr kumimoji="1"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. 29.  5.]]</a:t>
                      </a:r>
                    </a:p>
                    <a:p>
                      <a:r>
                        <a:rPr kumimoji="1"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[[ 28.  0.  2.]]</a:t>
                      </a:r>
                    </a:p>
                    <a:p>
                      <a:r>
                        <a:rPr kumimoji="1"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[[  2.  1. 23.]]</a:t>
                      </a:r>
                      <a:endParaRPr lang="en-US" altLang="ja-JP" sz="1800" b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429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5311143" y="4519095"/>
          <a:ext cx="6042657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657">
                  <a:extLst>
                    <a:ext uri="{9D8B030D-6E8A-4147-A177-3AD203B41FA5}">
                      <a16:colId xmlns:a16="http://schemas.microsoft.com/office/drawing/2014/main" val="20166051"/>
                    </a:ext>
                  </a:extLst>
                </a:gridCol>
              </a:tblGrid>
              <a:tr h="459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アヤメの種類とグループ番号の対応</a:t>
                      </a:r>
                      <a:endParaRPr lang="en-US" altLang="ja-JP" sz="1800" b="1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09877"/>
                  </a:ext>
                </a:extLst>
              </a:tr>
              <a:tr h="459614">
                <a:tc>
                  <a:txBody>
                    <a:bodyPr/>
                    <a:lstStyle/>
                    <a:p>
                      <a:r>
                        <a:rPr kumimoji="1" lang="en-US" altLang="ja-JP" sz="1800" b="1" kern="120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model.classes_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2637"/>
                  </a:ext>
                </a:extLst>
              </a:tr>
              <a:tr h="1280413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array(['Iris-setosa','Iris-versicolor', 'Iris-virginica'], dtype=object)</a:t>
                      </a:r>
                      <a:endParaRPr lang="en-US" altLang="ja-JP" sz="1800" b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7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判断 14"/>
          <p:cNvSpPr/>
          <p:nvPr/>
        </p:nvSpPr>
        <p:spPr>
          <a:xfrm>
            <a:off x="4414750" y="1603611"/>
            <a:ext cx="2697250" cy="82311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花弁の長さ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&lt;= 0.3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カギ線コネクタ 17"/>
          <p:cNvCxnSpPr>
            <a:cxnSpLocks/>
            <a:stCxn id="15" idx="1"/>
            <a:endCxn id="52" idx="0"/>
          </p:cNvCxnSpPr>
          <p:nvPr/>
        </p:nvCxnSpPr>
        <p:spPr>
          <a:xfrm rot="10800000" flipV="1">
            <a:off x="3177090" y="2015167"/>
            <a:ext cx="1237660" cy="17630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cxnSpLocks/>
            <a:stCxn id="15" idx="3"/>
            <a:endCxn id="10" idx="0"/>
          </p:cNvCxnSpPr>
          <p:nvPr/>
        </p:nvCxnSpPr>
        <p:spPr>
          <a:xfrm>
            <a:off x="7112000" y="2015167"/>
            <a:ext cx="1573491" cy="8696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4895235" y="4303582"/>
            <a:ext cx="2401529" cy="823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Iris-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setosa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77090" y="174270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Yes</a:t>
            </a:r>
            <a:endParaRPr kumimoji="1" lang="ja-JP" altLang="en-US" sz="14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66101" y="17073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No</a:t>
            </a:r>
            <a:endParaRPr kumimoji="1" lang="ja-JP" altLang="en-US" sz="1400"/>
          </a:p>
        </p:txBody>
      </p:sp>
      <p:sp>
        <p:nvSpPr>
          <p:cNvPr id="52" name="楕円 51"/>
          <p:cNvSpPr/>
          <p:nvPr/>
        </p:nvSpPr>
        <p:spPr>
          <a:xfrm>
            <a:off x="1976325" y="3778199"/>
            <a:ext cx="2401529" cy="823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Iris-versicolor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楕円 52"/>
          <p:cNvSpPr/>
          <p:nvPr/>
        </p:nvSpPr>
        <p:spPr>
          <a:xfrm>
            <a:off x="9602559" y="4513608"/>
            <a:ext cx="2401529" cy="823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Iris-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verginica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15F46D56-886B-45B5-A2B1-679DAFFABB76}"/>
              </a:ext>
            </a:extLst>
          </p:cNvPr>
          <p:cNvSpPr/>
          <p:nvPr/>
        </p:nvSpPr>
        <p:spPr>
          <a:xfrm>
            <a:off x="7532714" y="2884798"/>
            <a:ext cx="2305553" cy="11707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がく片の長さ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&lt;= 0.4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カギ線コネクタ 17">
            <a:extLst>
              <a:ext uri="{FF2B5EF4-FFF2-40B4-BE49-F238E27FC236}">
                <a16:creationId xmlns:a16="http://schemas.microsoft.com/office/drawing/2014/main" id="{12608CA4-DAE7-44DB-AFD4-A76C7526C1FC}"/>
              </a:ext>
            </a:extLst>
          </p:cNvPr>
          <p:cNvCxnSpPr>
            <a:cxnSpLocks/>
            <a:stCxn id="10" idx="1"/>
            <a:endCxn id="33" idx="0"/>
          </p:cNvCxnSpPr>
          <p:nvPr/>
        </p:nvCxnSpPr>
        <p:spPr>
          <a:xfrm rot="10800000" flipV="1">
            <a:off x="6096000" y="3470166"/>
            <a:ext cx="1436714" cy="8334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20">
            <a:extLst>
              <a:ext uri="{FF2B5EF4-FFF2-40B4-BE49-F238E27FC236}">
                <a16:creationId xmlns:a16="http://schemas.microsoft.com/office/drawing/2014/main" id="{7A5D9261-0E19-44F2-ADBE-F0643B206AB4}"/>
              </a:ext>
            </a:extLst>
          </p:cNvPr>
          <p:cNvCxnSpPr>
            <a:cxnSpLocks/>
            <a:stCxn id="10" idx="3"/>
            <a:endCxn id="53" idx="0"/>
          </p:cNvCxnSpPr>
          <p:nvPr/>
        </p:nvCxnSpPr>
        <p:spPr>
          <a:xfrm>
            <a:off x="9838267" y="3470166"/>
            <a:ext cx="965057" cy="1043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DA089E-5512-4D4C-9D81-564DD89AFF4F}"/>
              </a:ext>
            </a:extLst>
          </p:cNvPr>
          <p:cNvSpPr txBox="1"/>
          <p:nvPr/>
        </p:nvSpPr>
        <p:spPr>
          <a:xfrm>
            <a:off x="6864977" y="313453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36B8C1-B15D-4A53-AB17-3362D7422675}"/>
              </a:ext>
            </a:extLst>
          </p:cNvPr>
          <p:cNvSpPr txBox="1"/>
          <p:nvPr/>
        </p:nvSpPr>
        <p:spPr>
          <a:xfrm>
            <a:off x="9727187" y="301228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No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73083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92381-31CC-4F03-B68A-58B46FC9A3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60B6A6-F5C4-4EAB-8ECB-EAA760AE2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26795B-FE3F-4E16-A452-0B6685FD4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564eba-d386-4700-952d-9e1c1bd70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185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黒崎　輝</cp:lastModifiedBy>
  <cp:revision>4</cp:revision>
  <dcterms:created xsi:type="dcterms:W3CDTF">2022-02-15T02:47:34Z</dcterms:created>
  <dcterms:modified xsi:type="dcterms:W3CDTF">2022-02-15T03:31:32Z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