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86" r:id="rId11"/>
    <p:sldId id="287" r:id="rId12"/>
    <p:sldId id="288" r:id="rId13"/>
    <p:sldId id="289" r:id="rId14"/>
    <p:sldId id="290" r:id="rId15"/>
    <p:sldId id="280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9" r:id="rId25"/>
    <p:sldId id="281" r:id="rId26"/>
    <p:sldId id="283" r:id="rId27"/>
    <p:sldId id="284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4" d="100"/>
          <a:sy n="234" d="100"/>
        </p:scale>
        <p:origin x="46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B4D3D-5B6A-C63C-6F2A-937E796F6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E48688-F9B1-B2C2-22FB-DA2340B6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8124F-2E38-6B5E-78A0-3F5F4FC6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292F0A-AC79-419B-7BD4-F0F8F72B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7C12-D7D8-257D-A56E-A633AA89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9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73EED-A00B-4E2E-1155-D459241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B5BAE3-9BFB-55C1-AB6D-83EC25ADD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4E323-4A78-B0F9-AED1-460A531D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E4D5F-41FC-A221-3197-93F6E0FF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8858F9-9ACD-FCEE-77A6-563A4FC4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0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B923E8D-B3B6-382D-358D-1D0F60450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A70A5F-E1AE-BBAB-16B7-F482ADE8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FD1453-0618-6446-E902-E6017996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24FB24-215F-09A8-F172-B7B9F848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57310-F628-1665-9959-0DE050E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2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6A5ECB-2236-7B9A-6843-C87F7A5F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95008B-D556-52A6-9722-51D6092B7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CF267-2A8B-0369-42EF-92662276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00B25-A507-41C0-C8F2-D900BA83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B7102B-C9B4-A2FE-E14C-9787F36E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65C7A-F93D-1AE3-20FD-12E882ED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E4FC44-532E-3E4D-2ED3-954B7E68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29FDB9-1B8B-0212-4FEB-835A30E9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46578-AB6E-0C28-C184-E098C853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27178-00E3-8DD5-64EB-F09CCBD2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5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AC9A6-FADF-4DA9-8A36-26A65CA2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99370D-08E2-DFA8-916A-2540D4312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452DC8-7084-D28C-D109-69BEE96FA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4F281-2C4D-ED9B-E55F-3B1E5CAD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A279C-8AC3-5DFD-6C12-8BCA57D3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AA58A7-EA3F-5967-B1E1-54019122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69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80318-3F8F-CFB2-6D4A-882A559F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0FC832-FC03-9DE0-8D87-8A6CDEB3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DC16D2-52E2-CC4D-9037-D55CFC74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E12D3E-D5AA-8A2A-5CA4-D9431C354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A2A89E-EA2C-0CFD-47C8-8DB385953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57AD41B-0358-6D5B-4527-47D85CB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187B2C-E445-F4C0-39E4-CB8E81E2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F91EAD-F6A5-5EB6-A85E-964A2F0D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78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3B0BA-E5FB-F363-9E2D-3DB56E11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4E23D65-D06B-0C37-7AD7-1F776A6A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96F717-9FDA-81D7-1BCD-805819DE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3405FE-5226-4F51-7E98-65B1487F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48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06F48C-9784-0CBA-29FB-CA96C964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1BF614-4B81-E0C1-2459-34F919A6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A38457-0356-F2BB-50A2-04F717E7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05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DE013-47B4-1BFE-058D-D1369AB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869CE-1E06-963E-4B6D-0A256D33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8E2865-4134-DDA7-3614-6F05B8B18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1FBC76-98D9-3820-4312-9F2EEA7E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7AFB6B-81C7-C18C-F208-E8A0FDE8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366039-18ED-C4CB-D2EF-F795BB0A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04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AE3D6-F190-E300-05DC-2FE6F7A5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33983F-109F-9802-18A1-276692F67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CEADB7-80B0-0134-F3D3-09F83AFA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4263C5-7221-E9C9-E99C-24C06651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F6FA8F-6829-46C9-A8A0-304CE3C9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F3899D-5B5F-8E62-F32D-E1395734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11A123-1950-3F2C-36AF-1EB0AA7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9A51F4-84EE-CCA7-ED1C-579087AE0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BD9527-4CCE-59EE-72E1-536B2FEE2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DC5ED-8FCF-443D-A187-4256FBA8960A}" type="datetimeFigureOut">
              <a:rPr kumimoji="1" lang="ja-JP" altLang="en-US" smtClean="0"/>
              <a:t>2025/3/1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CBA309-E20D-CFFC-8F8E-282DBF24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50B6D-2A27-072F-1E4B-D893895F9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B1F7F-2405-451D-BA82-9230519C4F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2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8965E-487A-727C-9AEB-7FDF99853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アピール プレゼン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F6B12-3F80-D30D-6A4E-1C02BB5AD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Web </a:t>
            </a:r>
            <a:r>
              <a:rPr kumimoji="1" lang="ja-JP" altLang="en-US" dirty="0"/>
              <a:t>アプリ開発経験を活かし、データエンジニアへシフト</a:t>
            </a:r>
          </a:p>
        </p:txBody>
      </p:sp>
    </p:spTree>
    <p:extLst>
      <p:ext uri="{BB962C8B-B14F-4D97-AF65-F5344CB8AC3E}">
        <p14:creationId xmlns:p14="http://schemas.microsoft.com/office/powerpoint/2010/main" val="15390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98A4B-40C9-6351-90F7-B5239842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C8B7F-9CAD-A85B-FF0A-DA2AC60A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主な機能詳細表示</a:t>
            </a:r>
          </a:p>
        </p:txBody>
      </p:sp>
      <p:pic>
        <p:nvPicPr>
          <p:cNvPr id="7" name="コンテンツ プレースホルダー 6" descr="モニター画面に映るウェブサイト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FA3230E-9580-B78B-60C8-00E9231A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0" y="1825625"/>
            <a:ext cx="8002460" cy="4351338"/>
          </a:xfrm>
        </p:spPr>
      </p:pic>
    </p:spTree>
    <p:extLst>
      <p:ext uri="{BB962C8B-B14F-4D97-AF65-F5344CB8AC3E}">
        <p14:creationId xmlns:p14="http://schemas.microsoft.com/office/powerpoint/2010/main" val="713767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5FBDA-DD8A-B6B9-367C-3F9624435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BBCE7-48ED-AC31-2382-B07FA322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主な機能カート</a:t>
            </a:r>
          </a:p>
        </p:txBody>
      </p:sp>
      <p:pic>
        <p:nvPicPr>
          <p:cNvPr id="6" name="コンテンツ プレースホルダー 5" descr="グラフィカル ユーザー インターフェイス, アプリケーション, Teams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3CB906E-556D-8FFE-0CB1-DBFF3FC52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0" y="1825625"/>
            <a:ext cx="8002460" cy="4351338"/>
          </a:xfrm>
        </p:spPr>
      </p:pic>
    </p:spTree>
    <p:extLst>
      <p:ext uri="{BB962C8B-B14F-4D97-AF65-F5344CB8AC3E}">
        <p14:creationId xmlns:p14="http://schemas.microsoft.com/office/powerpoint/2010/main" val="8008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BCAF8-B077-1B15-DB2F-5E9A4275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990659-704E-2F57-6F27-671B8BE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主な機能決済</a:t>
            </a:r>
          </a:p>
        </p:txBody>
      </p:sp>
      <p:pic>
        <p:nvPicPr>
          <p:cNvPr id="7" name="コンテンツ プレースホルダー 6" descr="コンピューターの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AF75A00-AB50-F4B5-6ED8-636961529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0" y="1825625"/>
            <a:ext cx="8002460" cy="4351338"/>
          </a:xfrm>
        </p:spPr>
      </p:pic>
    </p:spTree>
    <p:extLst>
      <p:ext uri="{BB962C8B-B14F-4D97-AF65-F5344CB8AC3E}">
        <p14:creationId xmlns:p14="http://schemas.microsoft.com/office/powerpoint/2010/main" val="30610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CE4B3-D9C7-724C-17E7-0A8832A3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A2AC9D-53CB-8D79-A4C0-6FD0B35C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主な機能注文履歴閲覧</a:t>
            </a:r>
          </a:p>
        </p:txBody>
      </p:sp>
      <p:pic>
        <p:nvPicPr>
          <p:cNvPr id="6" name="コンテンツ プレースホルダー 5" descr="コンピューターの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CF6B09A-8DAB-D3E3-7669-7B4300B5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0" y="1825625"/>
            <a:ext cx="8002460" cy="4351338"/>
          </a:xfrm>
        </p:spPr>
      </p:pic>
    </p:spTree>
    <p:extLst>
      <p:ext uri="{BB962C8B-B14F-4D97-AF65-F5344CB8AC3E}">
        <p14:creationId xmlns:p14="http://schemas.microsoft.com/office/powerpoint/2010/main" val="186604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73492-688B-EC0C-806C-43780DD31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D42D2-A50C-D036-08DA-2927E6EC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主な機能レコメンド</a:t>
            </a:r>
          </a:p>
        </p:txBody>
      </p:sp>
      <p:pic>
        <p:nvPicPr>
          <p:cNvPr id="7" name="コンテンツ プレースホルダー 6" descr="グラフィカル ユーザー インターフェイス, 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383D88-68D1-660A-8D09-509C903C9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70" y="1825625"/>
            <a:ext cx="8002460" cy="4351338"/>
          </a:xfrm>
        </p:spPr>
      </p:pic>
    </p:spTree>
    <p:extLst>
      <p:ext uri="{BB962C8B-B14F-4D97-AF65-F5344CB8AC3E}">
        <p14:creationId xmlns:p14="http://schemas.microsoft.com/office/powerpoint/2010/main" val="106937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50DA3-69D6-6B24-E051-5D38D08D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9E40C-14A1-05A9-4545-67258423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テーブル設計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8851880-8552-A3DD-0CCF-B5FE656B59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378" y="1392755"/>
            <a:ext cx="8181200" cy="5157270"/>
          </a:xfrm>
        </p:spPr>
      </p:pic>
    </p:spTree>
    <p:extLst>
      <p:ext uri="{BB962C8B-B14F-4D97-AF65-F5344CB8AC3E}">
        <p14:creationId xmlns:p14="http://schemas.microsoft.com/office/powerpoint/2010/main" val="50688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B4836-F59A-6298-44BB-1CF38898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 </a:t>
            </a:r>
            <a:r>
              <a:rPr kumimoji="1" lang="ja-JP" altLang="en-US" dirty="0"/>
              <a:t>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429A0-B6DC-698C-63B3-7CF07179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サーバレスやマネージドサービスを積極的に活用し、開発・運用負荷を削減</a:t>
            </a:r>
            <a:endParaRPr kumimoji="1" lang="en-US" altLang="ja-JP" dirty="0"/>
          </a:p>
          <a:p>
            <a:r>
              <a:rPr kumimoji="1" lang="en-US" altLang="ja-JP" dirty="0"/>
              <a:t>CICD </a:t>
            </a:r>
            <a:r>
              <a:rPr kumimoji="1" lang="ja-JP" altLang="en-US" dirty="0"/>
              <a:t>パイプラインにより、アプリの更新を素早く反映</a:t>
            </a:r>
          </a:p>
        </p:txBody>
      </p:sp>
    </p:spTree>
    <p:extLst>
      <p:ext uri="{BB962C8B-B14F-4D97-AF65-F5344CB8AC3E}">
        <p14:creationId xmlns:p14="http://schemas.microsoft.com/office/powerpoint/2010/main" val="340160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87C4AF-18F6-3D66-E26E-AE0D3EE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</a:t>
            </a:r>
            <a:r>
              <a:rPr kumimoji="1" lang="ja-JP" altLang="en-US" dirty="0"/>
              <a:t>インフラ構成と </a:t>
            </a:r>
            <a:r>
              <a:rPr kumimoji="1" lang="en-US" altLang="ja-JP" dirty="0"/>
              <a:t>CICD </a:t>
            </a:r>
            <a:r>
              <a:rPr kumimoji="1" lang="ja-JP" altLang="en-US" dirty="0"/>
              <a:t>パイプライン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3D4EC5-3351-1A92-2DAF-1CA54015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3.1 </a:t>
            </a:r>
            <a:r>
              <a:rPr kumimoji="1" lang="ja-JP" altLang="en-US" dirty="0"/>
              <a:t>インフラ構成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クラウドネイティブ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3.2 CICD </a:t>
            </a:r>
            <a:r>
              <a:rPr kumimoji="1" lang="ja-JP" altLang="en-US" dirty="0"/>
              <a:t>パイプライン</a:t>
            </a:r>
          </a:p>
        </p:txBody>
      </p:sp>
    </p:spTree>
    <p:extLst>
      <p:ext uri="{BB962C8B-B14F-4D97-AF65-F5344CB8AC3E}">
        <p14:creationId xmlns:p14="http://schemas.microsoft.com/office/powerpoint/2010/main" val="3405613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B7E3C-330E-6C92-AB03-2633880C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3.1 </a:t>
            </a:r>
            <a:r>
              <a:rPr kumimoji="1" lang="ja-JP" altLang="en-US" dirty="0"/>
              <a:t>インフラ構成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クラウドネイティブ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271E0-F419-F1EC-059F-CD4E8C56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AWS</a:t>
            </a:r>
            <a:r>
              <a:rPr kumimoji="1" lang="ja-JP" altLang="en-US" dirty="0"/>
              <a:t>を中心に以下を設計</a:t>
            </a:r>
            <a:r>
              <a:rPr kumimoji="1" lang="en-US" altLang="ja-JP" dirty="0"/>
              <a:t>:    </a:t>
            </a:r>
          </a:p>
          <a:p>
            <a:pPr lvl="1"/>
            <a:r>
              <a:rPr kumimoji="1" lang="en-US" altLang="ja-JP" dirty="0"/>
              <a:t>VPC / </a:t>
            </a:r>
            <a:r>
              <a:rPr kumimoji="1" lang="ja-JP" altLang="en-US" dirty="0"/>
              <a:t>サブネット </a:t>
            </a:r>
            <a:r>
              <a:rPr kumimoji="1" lang="en-US" altLang="ja-JP" dirty="0"/>
              <a:t>/ ALB    </a:t>
            </a:r>
          </a:p>
          <a:p>
            <a:pPr lvl="1"/>
            <a:r>
              <a:rPr kumimoji="1" lang="en-US" altLang="ja-JP" dirty="0"/>
              <a:t>ECS </a:t>
            </a:r>
            <a:r>
              <a:rPr kumimoji="1" lang="en-US" altLang="ja-JP" dirty="0" err="1"/>
              <a:t>Fargate</a:t>
            </a:r>
            <a:r>
              <a:rPr kumimoji="1" lang="en-US" altLang="ja-JP" dirty="0"/>
              <a:t>    </a:t>
            </a:r>
          </a:p>
          <a:p>
            <a:pPr lvl="1"/>
            <a:r>
              <a:rPr kumimoji="1" lang="en-US" altLang="ja-JP" dirty="0"/>
              <a:t>RDS (PostgreSQL)    </a:t>
            </a:r>
          </a:p>
          <a:p>
            <a:pPr lvl="1"/>
            <a:r>
              <a:rPr kumimoji="1" lang="en-US" altLang="ja-JP" dirty="0"/>
              <a:t>Cognito (</a:t>
            </a:r>
            <a:r>
              <a:rPr kumimoji="1" lang="ja-JP" altLang="en-US" dirty="0"/>
              <a:t>認証</a:t>
            </a:r>
            <a:r>
              <a:rPr kumimoji="1" lang="en-US" altLang="ja-JP" dirty="0"/>
              <a:t>)    </a:t>
            </a:r>
          </a:p>
          <a:p>
            <a:pPr lvl="1"/>
            <a:r>
              <a:rPr kumimoji="1" lang="en-US" altLang="ja-JP" dirty="0"/>
              <a:t>CloudWatch (</a:t>
            </a:r>
            <a:r>
              <a:rPr kumimoji="1" lang="ja-JP" altLang="en-US" dirty="0"/>
              <a:t>監視・ログ</a:t>
            </a:r>
            <a:r>
              <a:rPr kumimoji="1" lang="en-US" altLang="ja-JP" dirty="0"/>
              <a:t>)    </a:t>
            </a:r>
          </a:p>
          <a:p>
            <a:pPr lvl="1"/>
            <a:r>
              <a:rPr kumimoji="1" lang="en-US" altLang="ja-JP" dirty="0"/>
              <a:t>S3 (</a:t>
            </a:r>
            <a:r>
              <a:rPr kumimoji="1" lang="ja-JP" altLang="en-US" dirty="0"/>
              <a:t>画像・ログ保管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01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D64F19-8E1E-06A2-93D0-5A667F91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3.2 CICD </a:t>
            </a:r>
            <a:r>
              <a:rPr kumimoji="1" lang="ja-JP" altLang="en-US" dirty="0"/>
              <a:t>パイプライン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B9A7B-5897-0F79-919C-B7255BF7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GitHub Actions</a:t>
            </a:r>
            <a:r>
              <a:rPr kumimoji="1" lang="ja-JP" altLang="en-US" dirty="0"/>
              <a:t>で自動テスト → ビルド → ステージング → 本番環境デプロイ</a:t>
            </a:r>
            <a:endParaRPr kumimoji="1" lang="en-US" altLang="ja-JP" dirty="0"/>
          </a:p>
          <a:p>
            <a:r>
              <a:rPr kumimoji="1" lang="en-US" altLang="ja-JP" dirty="0"/>
              <a:t>CDK</a:t>
            </a:r>
            <a:r>
              <a:rPr kumimoji="1" lang="ja-JP" altLang="en-US" dirty="0"/>
              <a:t>によるインフラリソースのコード管理    </a:t>
            </a:r>
            <a:endParaRPr kumimoji="1" lang="en-US" altLang="ja-JP" dirty="0"/>
          </a:p>
          <a:p>
            <a:r>
              <a:rPr kumimoji="1" lang="ja-JP" altLang="en-US" dirty="0"/>
              <a:t>インフラの再現性を担保    </a:t>
            </a:r>
            <a:endParaRPr kumimoji="1" lang="en-US" altLang="ja-JP" dirty="0"/>
          </a:p>
          <a:p>
            <a:r>
              <a:rPr kumimoji="1" lang="ja-JP" altLang="en-US" dirty="0"/>
              <a:t>バージョン管理しやすく、変更リスクを最小化</a:t>
            </a:r>
          </a:p>
        </p:txBody>
      </p:sp>
    </p:spTree>
    <p:extLst>
      <p:ext uri="{BB962C8B-B14F-4D97-AF65-F5344CB8AC3E}">
        <p14:creationId xmlns:p14="http://schemas.microsoft.com/office/powerpoint/2010/main" val="6175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97255-AEC2-326F-4100-C697418A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45878-8EDD-A9B3-1878-A7908F17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自己紹介</a:t>
            </a:r>
            <a:endParaRPr kumimoji="1" lang="en-US" altLang="ja-JP" dirty="0"/>
          </a:p>
          <a:p>
            <a:r>
              <a:rPr kumimoji="1" lang="ja-JP" altLang="en-US" dirty="0"/>
              <a:t>プレゼンの目的</a:t>
            </a:r>
            <a:endParaRPr kumimoji="1" lang="en-US" altLang="ja-JP" dirty="0"/>
          </a:p>
          <a:p>
            <a:r>
              <a:rPr kumimoji="1" lang="ja-JP" altLang="en-US" dirty="0"/>
              <a:t>アジェンダ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964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06DE53-BB5F-4932-B634-388CB9CB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ja-JP" altLang="en-US" dirty="0"/>
              <a:t>データパイプラインと分析基盤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AD382-DCDB-D819-1870-BC0F74E1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4.1 </a:t>
            </a:r>
            <a:r>
              <a:rPr kumimoji="1" lang="ja-JP" altLang="en-US" dirty="0"/>
              <a:t>全体像</a:t>
            </a:r>
            <a:endParaRPr kumimoji="1" lang="en-US" altLang="ja-JP" dirty="0"/>
          </a:p>
          <a:p>
            <a:r>
              <a:rPr kumimoji="1" lang="en-US" altLang="ja-JP" dirty="0"/>
              <a:t>4.2 </a:t>
            </a:r>
            <a:r>
              <a:rPr kumimoji="1" lang="ja-JP" altLang="en-US" dirty="0"/>
              <a:t>データエンジニアリングのポイント</a:t>
            </a:r>
          </a:p>
        </p:txBody>
      </p:sp>
    </p:spTree>
    <p:extLst>
      <p:ext uri="{BB962C8B-B14F-4D97-AF65-F5344CB8AC3E}">
        <p14:creationId xmlns:p14="http://schemas.microsoft.com/office/powerpoint/2010/main" val="285001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0BB53-4C53-97F0-B7C7-4DF71F31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4.1 </a:t>
            </a:r>
            <a:r>
              <a:rPr kumimoji="1" lang="ja-JP" altLang="en-US" dirty="0"/>
              <a:t>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ED1CE-0E30-ECB9-7A8E-3D53F3A89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収集レイヤー</a:t>
            </a:r>
            <a:r>
              <a:rPr kumimoji="1" lang="en-US" altLang="ja-JP" dirty="0"/>
              <a:t>: Fluent Bit → Firehose</a:t>
            </a:r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ストレージレイヤー</a:t>
            </a:r>
            <a:r>
              <a:rPr kumimoji="1" lang="en-US" altLang="ja-JP" dirty="0"/>
              <a:t>: S3 </a:t>
            </a:r>
            <a:r>
              <a:rPr kumimoji="1" lang="ja-JP" altLang="en-US" dirty="0"/>
              <a:t>でログデータをパーティショニング保管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変換レイヤー</a:t>
            </a:r>
            <a:r>
              <a:rPr kumimoji="1" lang="en-US" altLang="ja-JP" dirty="0"/>
              <a:t>: Glue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ETL (</a:t>
            </a:r>
            <a:r>
              <a:rPr kumimoji="1" lang="ja-JP" altLang="en-US" dirty="0"/>
              <a:t>日付・時間などで適切にパーティション分割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4.</a:t>
            </a:r>
            <a:r>
              <a:rPr kumimoji="1" lang="ja-JP" altLang="en-US" dirty="0"/>
              <a:t>カタログレイヤー</a:t>
            </a:r>
            <a:r>
              <a:rPr kumimoji="1" lang="en-US" altLang="ja-JP" dirty="0"/>
              <a:t>: Glue Crawler </a:t>
            </a:r>
            <a:r>
              <a:rPr kumimoji="1" lang="ja-JP" altLang="en-US" dirty="0"/>
              <a:t>でスキーマ自動検出・</a:t>
            </a:r>
            <a:r>
              <a:rPr kumimoji="1" lang="en-US" altLang="ja-JP" dirty="0"/>
              <a:t>Glue Data Catalog </a:t>
            </a:r>
            <a:r>
              <a:rPr kumimoji="1" lang="ja-JP" altLang="en-US" dirty="0"/>
              <a:t>登録</a:t>
            </a:r>
            <a:endParaRPr kumimoji="1" lang="en-US" altLang="ja-JP" dirty="0"/>
          </a:p>
          <a:p>
            <a:r>
              <a:rPr kumimoji="1" lang="en-US" altLang="ja-JP" dirty="0"/>
              <a:t>5.</a:t>
            </a:r>
            <a:r>
              <a:rPr kumimoji="1" lang="ja-JP" altLang="en-US" dirty="0"/>
              <a:t>クエリレイヤー</a:t>
            </a:r>
            <a:r>
              <a:rPr kumimoji="1" lang="en-US" altLang="ja-JP" dirty="0"/>
              <a:t>: Athena </a:t>
            </a:r>
            <a:r>
              <a:rPr kumimoji="1" lang="ja-JP" altLang="en-US" dirty="0"/>
              <a:t>で </a:t>
            </a:r>
            <a:r>
              <a:rPr kumimoji="1" lang="en-US" altLang="ja-JP" dirty="0"/>
              <a:t>SQL </a:t>
            </a:r>
            <a:r>
              <a:rPr kumimoji="1" lang="ja-JP" altLang="en-US" dirty="0"/>
              <a:t>分析</a:t>
            </a:r>
            <a:endParaRPr kumimoji="1" lang="en-US" altLang="ja-JP" dirty="0"/>
          </a:p>
          <a:p>
            <a:r>
              <a:rPr kumimoji="1" lang="en-US" altLang="ja-JP" dirty="0"/>
              <a:t>6.</a:t>
            </a:r>
            <a:r>
              <a:rPr kumimoji="1" lang="ja-JP" altLang="en-US" dirty="0"/>
              <a:t>可視化レイヤー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QuickSight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によるダッシュボード化</a:t>
            </a:r>
          </a:p>
        </p:txBody>
      </p:sp>
    </p:spTree>
    <p:extLst>
      <p:ext uri="{BB962C8B-B14F-4D97-AF65-F5344CB8AC3E}">
        <p14:creationId xmlns:p14="http://schemas.microsoft.com/office/powerpoint/2010/main" val="387395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9EDD8D-E1DB-4A3C-687A-DC6971D9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4.2 </a:t>
            </a:r>
            <a:r>
              <a:rPr kumimoji="1" lang="ja-JP" altLang="en-US" dirty="0"/>
              <a:t>データエンジニアリングのポイント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887F6-D068-0FF7-D6AC-05CA0579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スケーラブルなバッチ処理</a:t>
            </a:r>
            <a:r>
              <a:rPr kumimoji="1" lang="en-US" altLang="ja-JP" dirty="0"/>
              <a:t>: Glue </a:t>
            </a:r>
            <a:r>
              <a:rPr kumimoji="1" lang="ja-JP" altLang="en-US" dirty="0"/>
              <a:t>ジョブのスケジューリング </a:t>
            </a:r>
            <a:r>
              <a:rPr kumimoji="1" lang="en-US" altLang="ja-JP" dirty="0"/>
              <a:t>&amp; </a:t>
            </a:r>
            <a:r>
              <a:rPr kumimoji="1" lang="ja-JP" altLang="en-US" dirty="0"/>
              <a:t>大規模データへの最適化</a:t>
            </a:r>
            <a:endParaRPr kumimoji="1" lang="en-US" altLang="ja-JP" dirty="0"/>
          </a:p>
          <a:p>
            <a:r>
              <a:rPr kumimoji="1" lang="ja-JP" altLang="en-US" dirty="0"/>
              <a:t>サーバレス活用</a:t>
            </a:r>
            <a:r>
              <a:rPr kumimoji="1" lang="en-US" altLang="ja-JP" dirty="0"/>
              <a:t>: S3, Glue, Athena, </a:t>
            </a:r>
            <a:r>
              <a:rPr kumimoji="1" lang="en-US" altLang="ja-JP" dirty="0" err="1"/>
              <a:t>QuickSight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など運用負荷を抑えつつ必要十分なパフォーマンス</a:t>
            </a:r>
            <a:endParaRPr kumimoji="1" lang="en-US" altLang="ja-JP" dirty="0"/>
          </a:p>
          <a:p>
            <a:r>
              <a:rPr kumimoji="1" lang="en-US" altLang="ja-JP" dirty="0"/>
              <a:t>CDK </a:t>
            </a:r>
            <a:r>
              <a:rPr kumimoji="1" lang="ja-JP" altLang="en-US" dirty="0"/>
              <a:t>による一括管理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インフラからデータパイプラインまでコードで管理し、安全性・可搬性を向上</a:t>
            </a:r>
          </a:p>
        </p:txBody>
      </p:sp>
    </p:spTree>
    <p:extLst>
      <p:ext uri="{BB962C8B-B14F-4D97-AF65-F5344CB8AC3E}">
        <p14:creationId xmlns:p14="http://schemas.microsoft.com/office/powerpoint/2010/main" val="76816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27BAD-C36D-332C-5867-CF5359F6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データ分析例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6ADC8-809E-0481-AFB8-FB328D51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5.1 </a:t>
            </a:r>
            <a:r>
              <a:rPr kumimoji="1" lang="ja-JP" altLang="en-US" dirty="0"/>
              <a:t>月次売上推移</a:t>
            </a:r>
            <a:endParaRPr kumimoji="1" lang="en-US" altLang="ja-JP" dirty="0"/>
          </a:p>
          <a:p>
            <a:r>
              <a:rPr kumimoji="1" lang="en-US" altLang="ja-JP" dirty="0"/>
              <a:t>5.2 </a:t>
            </a:r>
            <a:r>
              <a:rPr kumimoji="1" lang="ja-JP" altLang="en-US" dirty="0"/>
              <a:t>カテゴリ別売上比較</a:t>
            </a:r>
            <a:endParaRPr kumimoji="1" lang="en-US" altLang="ja-JP" dirty="0"/>
          </a:p>
          <a:p>
            <a:r>
              <a:rPr kumimoji="1" lang="en-US" altLang="ja-JP" dirty="0"/>
              <a:t>5.3 </a:t>
            </a:r>
            <a:r>
              <a:rPr kumimoji="1" lang="ja-JP" altLang="en-US" dirty="0"/>
              <a:t>商品別ランキング </a:t>
            </a:r>
            <a:r>
              <a:rPr kumimoji="1" lang="en-US" altLang="ja-JP" dirty="0"/>
              <a:t>(TOP 10)</a:t>
            </a:r>
          </a:p>
          <a:p>
            <a:r>
              <a:rPr kumimoji="1" lang="en-US" altLang="ja-JP" dirty="0"/>
              <a:t>5.4 </a:t>
            </a:r>
            <a:r>
              <a:rPr kumimoji="1" lang="ja-JP" altLang="en-US" dirty="0"/>
              <a:t>月別 </a:t>
            </a:r>
            <a:r>
              <a:rPr kumimoji="1" lang="en-US" altLang="ja-JP" dirty="0"/>
              <a:t>× </a:t>
            </a:r>
            <a:r>
              <a:rPr kumimoji="1" lang="ja-JP" altLang="en-US" dirty="0"/>
              <a:t>カテゴリ別クロス集計</a:t>
            </a:r>
            <a:endParaRPr kumimoji="1" lang="en-US" altLang="ja-JP" dirty="0"/>
          </a:p>
          <a:p>
            <a:r>
              <a:rPr kumimoji="1" lang="en-US" altLang="ja-JP" dirty="0"/>
              <a:t>5.5 </a:t>
            </a:r>
            <a:r>
              <a:rPr kumimoji="1" lang="ja-JP" altLang="en-US" dirty="0"/>
              <a:t>国別・デバイス別比較</a:t>
            </a:r>
            <a:endParaRPr kumimoji="1" lang="en-US" altLang="ja-JP" dirty="0"/>
          </a:p>
          <a:p>
            <a:r>
              <a:rPr kumimoji="1" lang="en-US" altLang="ja-JP" dirty="0"/>
              <a:t>5.6 RFM </a:t>
            </a:r>
            <a:r>
              <a:rPr kumimoji="1" lang="ja-JP" altLang="en-US" dirty="0"/>
              <a:t>分析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ユーザーセグメンテーション</a:t>
            </a:r>
            <a:r>
              <a:rPr kumimoji="1"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35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13DD-922B-76D2-5A10-0DFC0E65C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C74A6-DC9F-348E-4770-F6203002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データ分析例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C96AA-CDBF-0B39-11ED-77BF3466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ja-JP" dirty="0"/>
              <a:t>5.1 </a:t>
            </a:r>
            <a:r>
              <a:rPr kumimoji="1" lang="ja-JP" altLang="en-US" dirty="0"/>
              <a:t>月次売上推移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全体トレンドの可視化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分析例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売上高・注文数・顧客数の月次推移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考察</a:t>
            </a:r>
            <a:r>
              <a:rPr kumimoji="1" lang="en-US" altLang="ja-JP" dirty="0"/>
              <a:t>: </a:t>
            </a:r>
            <a:r>
              <a:rPr kumimoji="1" lang="ja-JP" altLang="en-US" dirty="0"/>
              <a:t>成長率や季節性を把握</a:t>
            </a:r>
            <a:endParaRPr kumimoji="1" lang="en-US" altLang="ja-JP" dirty="0"/>
          </a:p>
          <a:p>
            <a:r>
              <a:rPr kumimoji="1" lang="en-US" altLang="ja-JP" dirty="0"/>
              <a:t>5.2 </a:t>
            </a:r>
            <a:r>
              <a:rPr kumimoji="1" lang="ja-JP" altLang="en-US" dirty="0"/>
              <a:t>カテゴリ別売上比較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売上を牽引するカテゴリの把握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分析例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衣類</a:t>
            </a:r>
            <a:r>
              <a:rPr kumimoji="1" lang="en-US" altLang="ja-JP" dirty="0"/>
              <a:t>/</a:t>
            </a:r>
            <a:r>
              <a:rPr kumimoji="1" lang="ja-JP" altLang="en-US" dirty="0"/>
              <a:t>家電</a:t>
            </a:r>
            <a:r>
              <a:rPr kumimoji="1" lang="en-US" altLang="ja-JP" dirty="0"/>
              <a:t>/</a:t>
            </a:r>
            <a:r>
              <a:rPr kumimoji="1" lang="ja-JP" altLang="en-US" dirty="0"/>
              <a:t>食品などカテゴリ別売上シェア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考察</a:t>
            </a:r>
            <a:r>
              <a:rPr kumimoji="1" lang="en-US" altLang="ja-JP" dirty="0"/>
              <a:t>: </a:t>
            </a:r>
            <a:r>
              <a:rPr kumimoji="1" lang="ja-JP" altLang="en-US" dirty="0"/>
              <a:t>重点カテゴリの施策・在庫計画</a:t>
            </a:r>
            <a:r>
              <a:rPr kumimoji="1" lang="en-US" altLang="ja-JP" dirty="0"/>
              <a:t>## </a:t>
            </a:r>
          </a:p>
          <a:p>
            <a:r>
              <a:rPr kumimoji="1" lang="en-US" altLang="ja-JP" dirty="0"/>
              <a:t>5.3 </a:t>
            </a:r>
            <a:r>
              <a:rPr kumimoji="1" lang="ja-JP" altLang="en-US" dirty="0"/>
              <a:t>商品別ランキング </a:t>
            </a:r>
            <a:r>
              <a:rPr kumimoji="1" lang="en-US" altLang="ja-JP" dirty="0"/>
              <a:t>(TOP 10)</a:t>
            </a:r>
          </a:p>
          <a:p>
            <a:pPr lvl="1"/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売れ筋商品の把握、ロングテール商品の分析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分析例</a:t>
            </a:r>
            <a:r>
              <a:rPr kumimoji="1" lang="en-US" altLang="ja-JP" dirty="0"/>
              <a:t>: TOP 10 </a:t>
            </a:r>
            <a:r>
              <a:rPr kumimoji="1" lang="ja-JP" altLang="en-US" dirty="0"/>
              <a:t>の時系列売上変動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考察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キャンペーン時の在庫増減戦略など</a:t>
            </a:r>
            <a:endParaRPr kumimoji="1" lang="en-US" altLang="ja-JP" dirty="0"/>
          </a:p>
          <a:p>
            <a:r>
              <a:rPr kumimoji="1" lang="en-US" altLang="ja-JP" dirty="0"/>
              <a:t>5.4 </a:t>
            </a:r>
            <a:r>
              <a:rPr kumimoji="1" lang="ja-JP" altLang="en-US" dirty="0"/>
              <a:t>月別 </a:t>
            </a:r>
            <a:r>
              <a:rPr kumimoji="1" lang="en-US" altLang="ja-JP" dirty="0"/>
              <a:t>× </a:t>
            </a:r>
            <a:r>
              <a:rPr kumimoji="1" lang="ja-JP" altLang="en-US" dirty="0"/>
              <a:t>カテゴリ別クロス集計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時系列とカテゴリを掛け合わせた売上動向の把握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分析例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ピボットテーブル形式のマトリクス表示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考察</a:t>
            </a:r>
            <a:r>
              <a:rPr kumimoji="1" lang="en-US" altLang="ja-JP" dirty="0"/>
              <a:t>: </a:t>
            </a:r>
            <a:r>
              <a:rPr kumimoji="1" lang="ja-JP" altLang="en-US" dirty="0"/>
              <a:t>特定月だけ急伸する要因、季節変動の対応策</a:t>
            </a:r>
            <a:endParaRPr kumimoji="1" lang="en-US" altLang="ja-JP" dirty="0"/>
          </a:p>
          <a:p>
            <a:r>
              <a:rPr kumimoji="1" lang="en-US" altLang="ja-JP" dirty="0"/>
              <a:t>5.5 </a:t>
            </a:r>
            <a:r>
              <a:rPr kumimoji="1" lang="ja-JP" altLang="en-US" dirty="0"/>
              <a:t>国別・デバイス別比較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グローバル展開 </a:t>
            </a:r>
            <a:r>
              <a:rPr kumimoji="1" lang="en-US" altLang="ja-JP" dirty="0"/>
              <a:t>&amp; </a:t>
            </a:r>
            <a:r>
              <a:rPr kumimoji="1" lang="ja-JP" altLang="en-US" dirty="0"/>
              <a:t>モバイル</a:t>
            </a:r>
            <a:r>
              <a:rPr kumimoji="1" lang="en-US" altLang="ja-JP" dirty="0"/>
              <a:t>/PC </a:t>
            </a:r>
            <a:r>
              <a:rPr kumimoji="1" lang="ja-JP" altLang="en-US" dirty="0"/>
              <a:t>などのデバイス別動向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分析例</a:t>
            </a:r>
            <a:r>
              <a:rPr kumimoji="1" lang="en-US" altLang="ja-JP" dirty="0"/>
              <a:t>: </a:t>
            </a:r>
            <a:r>
              <a:rPr kumimoji="1" lang="ja-JP" altLang="en-US" dirty="0"/>
              <a:t>訪問ログ・注文ログから国・地域・デバイスごとの売上集計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考察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モバイルファースト戦略、地域別キャンペーン</a:t>
            </a:r>
            <a:endParaRPr kumimoji="1" lang="en-US" altLang="ja-JP" dirty="0"/>
          </a:p>
          <a:p>
            <a:r>
              <a:rPr kumimoji="1" lang="en-US" altLang="ja-JP" dirty="0"/>
              <a:t>5.6 RFM </a:t>
            </a:r>
            <a:r>
              <a:rPr kumimoji="1" lang="ja-JP" altLang="en-US" dirty="0"/>
              <a:t>分析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ユーザーセグメンテーション</a:t>
            </a:r>
            <a:r>
              <a:rPr kumimoji="1" lang="en-US" altLang="ja-JP" dirty="0"/>
              <a:t>)</a:t>
            </a:r>
          </a:p>
          <a:p>
            <a:pPr lvl="1"/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顧客ロイヤルティの可視化・</a:t>
            </a:r>
            <a:r>
              <a:rPr kumimoji="1" lang="en-US" altLang="ja-JP" dirty="0"/>
              <a:t>VIP </a:t>
            </a:r>
            <a:r>
              <a:rPr kumimoji="1" lang="ja-JP" altLang="en-US" dirty="0"/>
              <a:t>ユーザー発掘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R, F, M</a:t>
            </a:r>
            <a:r>
              <a:rPr kumimoji="1" lang="ja-JP" altLang="en-US" dirty="0"/>
              <a:t>を用いた顧客分類 → マーケ施策やターゲティングに活用</a:t>
            </a:r>
          </a:p>
        </p:txBody>
      </p:sp>
    </p:spTree>
    <p:extLst>
      <p:ext uri="{BB962C8B-B14F-4D97-AF65-F5344CB8AC3E}">
        <p14:creationId xmlns:p14="http://schemas.microsoft.com/office/powerpoint/2010/main" val="2388223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A8405-8D7C-ACDB-7BCE-0C1D3D3E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F67B2-7D47-52B6-2A8F-858128D6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データ分析例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9D6CC49-263F-2551-1949-B481448F5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56" y="1825625"/>
            <a:ext cx="8533888" cy="4351338"/>
          </a:xfrm>
        </p:spPr>
      </p:pic>
    </p:spTree>
    <p:extLst>
      <p:ext uri="{BB962C8B-B14F-4D97-AF65-F5344CB8AC3E}">
        <p14:creationId xmlns:p14="http://schemas.microsoft.com/office/powerpoint/2010/main" val="234847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0B30D-E4E3-7B17-912A-2708B883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B6574-D026-8BE6-BD2D-30CCCF4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データ分析例</a:t>
            </a:r>
          </a:p>
        </p:txBody>
      </p:sp>
      <p:pic>
        <p:nvPicPr>
          <p:cNvPr id="7" name="コンテンツ プレースホルダー 6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7945FAC-EB14-D066-D530-B6AEF8388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103" y="1825625"/>
            <a:ext cx="8345794" cy="4351338"/>
          </a:xfrm>
        </p:spPr>
      </p:pic>
    </p:spTree>
    <p:extLst>
      <p:ext uri="{BB962C8B-B14F-4D97-AF65-F5344CB8AC3E}">
        <p14:creationId xmlns:p14="http://schemas.microsoft.com/office/powerpoint/2010/main" val="993310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A757-2498-30D8-34CD-A6DD4BA0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49004-8D9A-FE50-7C68-A1C17041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</a:t>
            </a:r>
            <a:r>
              <a:rPr kumimoji="1" lang="ja-JP" altLang="en-US" dirty="0"/>
              <a:t>データ分析例</a:t>
            </a:r>
          </a:p>
        </p:txBody>
      </p:sp>
      <p:pic>
        <p:nvPicPr>
          <p:cNvPr id="6" name="コンテンツ プレースホルダー 5" descr="コンピューター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FE27E8-3525-E37D-DD37-4F5E3765E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374" y="1825625"/>
            <a:ext cx="8311251" cy="4351338"/>
          </a:xfrm>
        </p:spPr>
      </p:pic>
    </p:spTree>
    <p:extLst>
      <p:ext uri="{BB962C8B-B14F-4D97-AF65-F5344CB8AC3E}">
        <p14:creationId xmlns:p14="http://schemas.microsoft.com/office/powerpoint/2010/main" val="538110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EB30D-8D7C-CF89-9132-1D5E016C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 AI </a:t>
            </a:r>
            <a:r>
              <a:rPr kumimoji="1" lang="ja-JP" altLang="en-US" dirty="0"/>
              <a:t>時代を見据えたスキル拡張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CCC90-67D1-A186-7BBF-5D549763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6.1 Web </a:t>
            </a:r>
            <a:r>
              <a:rPr kumimoji="1" lang="ja-JP" altLang="en-US" dirty="0"/>
              <a:t>エンジニアからデータエンジニアへ</a:t>
            </a:r>
            <a:endParaRPr kumimoji="1" lang="en-US" altLang="ja-JP" dirty="0"/>
          </a:p>
          <a:p>
            <a:r>
              <a:rPr kumimoji="1" lang="en-US" altLang="ja-JP" dirty="0"/>
              <a:t>6.2 AI </a:t>
            </a:r>
            <a:r>
              <a:rPr kumimoji="1" lang="ja-JP" altLang="en-US" dirty="0"/>
              <a:t>データドリブンを支えるデータ基盤</a:t>
            </a:r>
          </a:p>
        </p:txBody>
      </p:sp>
    </p:spTree>
    <p:extLst>
      <p:ext uri="{BB962C8B-B14F-4D97-AF65-F5344CB8AC3E}">
        <p14:creationId xmlns:p14="http://schemas.microsoft.com/office/powerpoint/2010/main" val="371370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27747-3BD4-5D4F-80E5-CA3FC7D9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6.1 Web </a:t>
            </a:r>
            <a:r>
              <a:rPr kumimoji="1" lang="ja-JP" altLang="en-US" dirty="0"/>
              <a:t>エンジニアからデータエンジニアへ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81903E-A3C5-6F34-B411-3C3F5DDD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背景</a:t>
            </a:r>
            <a:r>
              <a:rPr kumimoji="1" lang="en-US" altLang="ja-JP" dirty="0"/>
              <a:t>:    </a:t>
            </a:r>
          </a:p>
          <a:p>
            <a:pPr lvl="1"/>
            <a:r>
              <a:rPr kumimoji="1" lang="en-US" altLang="ja-JP" dirty="0"/>
              <a:t>AI</a:t>
            </a:r>
            <a:r>
              <a:rPr kumimoji="1" lang="ja-JP" altLang="en-US" dirty="0"/>
              <a:t>・機械学習の台頭でデータドリブンなアプローチが当たり前に    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Web </a:t>
            </a:r>
            <a:r>
              <a:rPr kumimoji="1" lang="ja-JP" altLang="en-US" dirty="0"/>
              <a:t>アプリ開発の知見 </a:t>
            </a:r>
            <a:r>
              <a:rPr kumimoji="1" lang="en-US" altLang="ja-JP" dirty="0"/>
              <a:t>(API </a:t>
            </a:r>
            <a:r>
              <a:rPr kumimoji="1" lang="ja-JP" altLang="en-US" dirty="0"/>
              <a:t>設計、</a:t>
            </a:r>
            <a:r>
              <a:rPr kumimoji="1" lang="en-US" altLang="ja-JP" dirty="0"/>
              <a:t>DB </a:t>
            </a:r>
            <a:r>
              <a:rPr kumimoji="1" lang="ja-JP" altLang="en-US" dirty="0"/>
              <a:t>設計、</a:t>
            </a:r>
            <a:r>
              <a:rPr kumimoji="1" lang="en-US" altLang="ja-JP" dirty="0"/>
              <a:t>AWS </a:t>
            </a:r>
            <a:r>
              <a:rPr kumimoji="1" lang="ja-JP" altLang="en-US" dirty="0"/>
              <a:t>活用など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はデータエンジニアリングでも非常に活かせる</a:t>
            </a:r>
            <a:endParaRPr kumimoji="1" lang="en-US" altLang="ja-JP" dirty="0"/>
          </a:p>
          <a:p>
            <a:r>
              <a:rPr kumimoji="1" lang="ja-JP" altLang="en-US" dirty="0"/>
              <a:t>戦略</a:t>
            </a:r>
            <a:r>
              <a:rPr kumimoji="1" lang="en-US" altLang="ja-JP" dirty="0"/>
              <a:t>:    </a:t>
            </a:r>
          </a:p>
          <a:p>
            <a:pPr lvl="1"/>
            <a:r>
              <a:rPr kumimoji="1" lang="ja-JP" altLang="en-US" dirty="0"/>
              <a:t>データパイプライン構築やスケーラブルな分析基盤を習得 → </a:t>
            </a:r>
            <a:r>
              <a:rPr kumimoji="1" lang="en-US" altLang="ja-JP" dirty="0"/>
              <a:t>AI </a:t>
            </a:r>
            <a:r>
              <a:rPr kumimoji="1" lang="ja-JP" altLang="en-US" dirty="0"/>
              <a:t>活用への足がかりを作る   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今のフェーズではデータサイエンティストを本格的に目指すわけではないが、将来的には分析領域にも踏み込む</a:t>
            </a:r>
          </a:p>
        </p:txBody>
      </p:sp>
    </p:spTree>
    <p:extLst>
      <p:ext uri="{BB962C8B-B14F-4D97-AF65-F5344CB8AC3E}">
        <p14:creationId xmlns:p14="http://schemas.microsoft.com/office/powerpoint/2010/main" val="97283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B970CD-AFFC-7F5F-9547-56F0BC6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A129D2-E009-A2FF-EFE6-2A72598D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Web </a:t>
            </a:r>
            <a:r>
              <a:rPr kumimoji="1" lang="ja-JP" altLang="en-US" dirty="0"/>
              <a:t>アプリケーションエンジニアとしての主な経験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フロントエンド</a:t>
            </a:r>
            <a:r>
              <a:rPr kumimoji="1" lang="en-US" altLang="ja-JP" dirty="0"/>
              <a:t>: TypeScript / Next.js</a:t>
            </a:r>
          </a:p>
          <a:p>
            <a:pPr lvl="1"/>
            <a:r>
              <a:rPr kumimoji="1" lang="ja-JP" altLang="en-US" dirty="0"/>
              <a:t>バックエンド</a:t>
            </a:r>
            <a:r>
              <a:rPr kumimoji="1" lang="en-US" altLang="ja-JP" dirty="0"/>
              <a:t>: Node.js (Express), Python (</a:t>
            </a:r>
            <a:r>
              <a:rPr kumimoji="1" lang="en-US" altLang="ja-JP" dirty="0" err="1"/>
              <a:t>FastAPI</a:t>
            </a:r>
            <a:r>
              <a:rPr kumimoji="1" lang="en-US" altLang="ja-JP" dirty="0"/>
              <a:t>), Ruby (Rails)    </a:t>
            </a:r>
          </a:p>
          <a:p>
            <a:pPr lvl="1"/>
            <a:r>
              <a:rPr kumimoji="1" lang="ja-JP" altLang="en-US" dirty="0"/>
              <a:t>インフラ</a:t>
            </a:r>
            <a:r>
              <a:rPr kumimoji="1" lang="en-US" altLang="ja-JP" dirty="0"/>
              <a:t>: RDS (PostgreSQL), AWS ECS </a:t>
            </a:r>
            <a:r>
              <a:rPr kumimoji="1" lang="en-US" altLang="ja-JP" dirty="0" err="1"/>
              <a:t>Fargate</a:t>
            </a:r>
            <a:r>
              <a:rPr kumimoji="1" lang="en-US" altLang="ja-JP" dirty="0"/>
              <a:t> / CDK    </a:t>
            </a:r>
          </a:p>
          <a:p>
            <a:pPr lvl="1"/>
            <a:r>
              <a:rPr kumimoji="1" lang="ja-JP" altLang="en-US" dirty="0"/>
              <a:t>その他</a:t>
            </a:r>
            <a:r>
              <a:rPr kumimoji="1" lang="en-US" altLang="ja-JP" dirty="0"/>
              <a:t>: ChatGPT / OpenAI API </a:t>
            </a:r>
            <a:r>
              <a:rPr kumimoji="1" lang="ja-JP" altLang="en-US" dirty="0"/>
              <a:t>の活用</a:t>
            </a:r>
            <a:endParaRPr kumimoji="1" lang="en-US" altLang="ja-JP" dirty="0"/>
          </a:p>
          <a:p>
            <a:r>
              <a:rPr kumimoji="1" lang="ja-JP" altLang="en-US" dirty="0"/>
              <a:t>これからのキャリアビジョン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Web </a:t>
            </a:r>
            <a:r>
              <a:rPr kumimoji="1" lang="ja-JP" altLang="en-US" dirty="0"/>
              <a:t>アプリ開発経験を活かし、データエンジニアへシフト   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さらに、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・機械学習モデルとの連携による価値創出を目指す</a:t>
            </a:r>
          </a:p>
        </p:txBody>
      </p:sp>
    </p:spTree>
    <p:extLst>
      <p:ext uri="{BB962C8B-B14F-4D97-AF65-F5344CB8AC3E}">
        <p14:creationId xmlns:p14="http://schemas.microsoft.com/office/powerpoint/2010/main" val="3741025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C223E-BDFE-FD9F-F2B8-936267AE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6.2 AI </a:t>
            </a:r>
            <a:r>
              <a:rPr kumimoji="1" lang="ja-JP" altLang="en-US" dirty="0"/>
              <a:t>データドリブンを支えるデータ基盤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EF5AB-98C7-9418-E6A4-2D982045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データ分析要件の整理</a:t>
            </a:r>
            <a:r>
              <a:rPr kumimoji="1" lang="en-US" altLang="ja-JP" dirty="0"/>
              <a:t>:    </a:t>
            </a:r>
          </a:p>
          <a:p>
            <a:pPr lvl="1"/>
            <a:r>
              <a:rPr kumimoji="1" lang="en-US" altLang="ja-JP" dirty="0"/>
              <a:t>KPI</a:t>
            </a:r>
            <a:r>
              <a:rPr kumimoji="1" lang="ja-JP" altLang="en-US" dirty="0"/>
              <a:t>・指標を明確化し、必要なログ（アクセス・購買・アクション等）を定義</a:t>
            </a:r>
            <a:endParaRPr kumimoji="1" lang="en-US" altLang="ja-JP" dirty="0"/>
          </a:p>
          <a:p>
            <a:r>
              <a:rPr kumimoji="1" lang="ja-JP" altLang="en-US" dirty="0"/>
              <a:t>データレイクの設計</a:t>
            </a:r>
            <a:r>
              <a:rPr kumimoji="1" lang="en-US" altLang="ja-JP" dirty="0"/>
              <a:t>:    </a:t>
            </a:r>
          </a:p>
          <a:p>
            <a:pPr lvl="1"/>
            <a:r>
              <a:rPr kumimoji="1" lang="en-US" altLang="ja-JP" dirty="0"/>
              <a:t>S3 </a:t>
            </a:r>
            <a:r>
              <a:rPr kumimoji="1" lang="ja-JP" altLang="en-US" dirty="0"/>
              <a:t>に未加工データを集約、</a:t>
            </a:r>
            <a:r>
              <a:rPr kumimoji="1" lang="en-US" altLang="ja-JP" dirty="0"/>
              <a:t>Glue Catalog </a:t>
            </a:r>
            <a:r>
              <a:rPr kumimoji="1" lang="ja-JP" altLang="en-US" dirty="0"/>
              <a:t>でパーティション管理   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分析向けに段階的に加工したレイヤーを明確に分離</a:t>
            </a:r>
            <a:endParaRPr kumimoji="1" lang="en-US" altLang="ja-JP" dirty="0"/>
          </a:p>
          <a:p>
            <a:r>
              <a:rPr kumimoji="1" lang="ja-JP" altLang="en-US" dirty="0"/>
              <a:t>アクションログテーブルの設計</a:t>
            </a:r>
            <a:r>
              <a:rPr kumimoji="1" lang="en-US" altLang="ja-JP" dirty="0"/>
              <a:t>:    </a:t>
            </a:r>
          </a:p>
          <a:p>
            <a:pPr lvl="1"/>
            <a:r>
              <a:rPr kumimoji="1" lang="ja-JP" altLang="en-US" dirty="0"/>
              <a:t>商品閲覧、カート投入、決済、離脱などを細かく計測    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JSON </a:t>
            </a:r>
            <a:r>
              <a:rPr kumimoji="1" lang="ja-JP" altLang="en-US" dirty="0"/>
              <a:t>ログ・パーティション分割で柔軟かつ低コストなクエリを実現</a:t>
            </a:r>
          </a:p>
        </p:txBody>
      </p:sp>
    </p:spTree>
    <p:extLst>
      <p:ext uri="{BB962C8B-B14F-4D97-AF65-F5344CB8AC3E}">
        <p14:creationId xmlns:p14="http://schemas.microsoft.com/office/powerpoint/2010/main" val="306803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BC231-26F1-A640-F079-32E347B4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# 7. </a:t>
            </a:r>
            <a:r>
              <a:rPr kumimoji="1" lang="ja-JP" altLang="en-US" dirty="0"/>
              <a:t>コスト最適化とパフォーマンスの両立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2FE80A-0F7B-3E43-6844-933B64AE7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サーバレス活用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Fargate</a:t>
            </a:r>
            <a:r>
              <a:rPr kumimoji="1" lang="en-US" altLang="ja-JP" dirty="0"/>
              <a:t>, Lambda, Glue </a:t>
            </a:r>
            <a:r>
              <a:rPr kumimoji="1" lang="ja-JP" altLang="en-US" dirty="0"/>
              <a:t>などを基本にし、ピーク時には自動スケール    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オンデマンドで必要な分だけリソースを使う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ジョブ高速化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PySpark</a:t>
            </a:r>
            <a:r>
              <a:rPr kumimoji="1" lang="en-US" altLang="ja-JP" dirty="0"/>
              <a:t>, Rust) </a:t>
            </a:r>
          </a:p>
          <a:p>
            <a:pPr lvl="1"/>
            <a:r>
              <a:rPr kumimoji="1" lang="en-US" altLang="ja-JP" dirty="0"/>
              <a:t>Spark on Glue </a:t>
            </a:r>
            <a:r>
              <a:rPr kumimoji="1" lang="ja-JP" altLang="en-US" dirty="0"/>
              <a:t>で大規模データを並列処理    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Rust </a:t>
            </a:r>
            <a:r>
              <a:rPr kumimoji="1" lang="ja-JP" altLang="en-US" dirty="0"/>
              <a:t>による高パフォーマンス実装の </a:t>
            </a:r>
            <a:r>
              <a:rPr kumimoji="1" lang="en-US" altLang="ja-JP" dirty="0"/>
              <a:t>PoC </a:t>
            </a:r>
            <a:r>
              <a:rPr kumimoji="1" lang="ja-JP" altLang="en-US" dirty="0"/>
              <a:t>で、バッチ処理や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のレイテンシ改善を検討</a:t>
            </a:r>
            <a:endParaRPr kumimoji="1" lang="en-US" altLang="ja-JP" dirty="0"/>
          </a:p>
          <a:p>
            <a:r>
              <a:rPr kumimoji="1" lang="ja-JP" altLang="en-US" dirty="0"/>
              <a:t>最適アーキテクチャの選択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データ量・リアルタイム性・コスト要件を見極め、必要に応じて構成を柔軟に変える</a:t>
            </a:r>
          </a:p>
        </p:txBody>
      </p:sp>
    </p:spTree>
    <p:extLst>
      <p:ext uri="{BB962C8B-B14F-4D97-AF65-F5344CB8AC3E}">
        <p14:creationId xmlns:p14="http://schemas.microsoft.com/office/powerpoint/2010/main" val="4154839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6F062-57BD-C109-4C48-F643EDC2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 </a:t>
            </a:r>
            <a:r>
              <a:rPr kumimoji="1" lang="ja-JP" altLang="en-US" dirty="0"/>
              <a:t>将来的なデータ分析領域への興味・まとめ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B3DC73-F04D-F124-1DF3-94F98F81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8.1 </a:t>
            </a:r>
            <a:r>
              <a:rPr kumimoji="1" lang="ja-JP" altLang="en-US" dirty="0"/>
              <a:t>データエンジニアとしてのさらなる展望</a:t>
            </a:r>
            <a:endParaRPr kumimoji="1" lang="en-US" altLang="ja-JP" dirty="0"/>
          </a:p>
          <a:p>
            <a:r>
              <a:rPr kumimoji="1" lang="en-US" altLang="ja-JP" dirty="0"/>
              <a:t>8.2 </a:t>
            </a:r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3973623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E1749-B4D5-2EB6-EB0B-527CE2AF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8.1 </a:t>
            </a:r>
            <a:r>
              <a:rPr kumimoji="1" lang="ja-JP" altLang="en-US" dirty="0"/>
              <a:t>データエンジニアとしてのさらなる展望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E07721-7BD7-B8A8-5E80-F4DC173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現在はパイプライン構築や基盤整備がメイン</a:t>
            </a:r>
            <a:endParaRPr kumimoji="1" lang="en-US" altLang="ja-JP" dirty="0"/>
          </a:p>
          <a:p>
            <a:r>
              <a:rPr kumimoji="1" lang="ja-JP" altLang="en-US" dirty="0"/>
              <a:t>将来的には機械学習モデル導入・高度な分析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レコメンドエンジン、予測モデルなど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にも関わりたい</a:t>
            </a:r>
            <a:endParaRPr kumimoji="1" lang="en-US" altLang="ja-JP" dirty="0"/>
          </a:p>
          <a:p>
            <a:r>
              <a:rPr kumimoji="1" lang="ja-JP" altLang="en-US" dirty="0"/>
              <a:t>基礎的統計学や </a:t>
            </a:r>
            <a:r>
              <a:rPr kumimoji="1" lang="en-US" altLang="ja-JP" dirty="0"/>
              <a:t>Python (scikit-learn, TensorFlow) </a:t>
            </a:r>
            <a:r>
              <a:rPr kumimoji="1" lang="ja-JP" altLang="en-US" dirty="0"/>
              <a:t>の経験を活かして、分析と実装の両面から貢献</a:t>
            </a:r>
          </a:p>
        </p:txBody>
      </p:sp>
    </p:spTree>
    <p:extLst>
      <p:ext uri="{BB962C8B-B14F-4D97-AF65-F5344CB8AC3E}">
        <p14:creationId xmlns:p14="http://schemas.microsoft.com/office/powerpoint/2010/main" val="1041993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DEC94C-2150-C00F-EF25-2A57A47D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8.2 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37B3E9-61C6-D2F0-43EA-E4D657CE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Web </a:t>
            </a:r>
            <a:r>
              <a:rPr kumimoji="1" lang="ja-JP" altLang="en-US" dirty="0"/>
              <a:t>アプリ開発スキル</a:t>
            </a:r>
            <a:r>
              <a:rPr kumimoji="1" lang="en-US" altLang="ja-JP" dirty="0"/>
              <a:t>(TypeScript, AWS, CI/CD, DB 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はデータエンジニアリングでも強い武器になる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サーバレスかつスケーラブルなデータパイプラインを整えることで、サービスから得られるログやトランザクションを自動収集・分析</a:t>
            </a:r>
            <a:endParaRPr kumimoji="1"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コスト最適化とパフォーマンスを両立する設計でビジネスを支援</a:t>
            </a:r>
            <a:endParaRPr kumimoji="1" lang="en-US" altLang="ja-JP" dirty="0"/>
          </a:p>
          <a:p>
            <a:r>
              <a:rPr kumimoji="1" lang="en-US" altLang="ja-JP" dirty="0"/>
              <a:t>4. AI</a:t>
            </a:r>
            <a:r>
              <a:rPr kumimoji="1" lang="ja-JP" altLang="en-US" dirty="0"/>
              <a:t>・機械学習による高度なレコメンドや予測モデルを将来的に導入し、付加価値を高める</a:t>
            </a:r>
          </a:p>
        </p:txBody>
      </p:sp>
    </p:spTree>
    <p:extLst>
      <p:ext uri="{BB962C8B-B14F-4D97-AF65-F5344CB8AC3E}">
        <p14:creationId xmlns:p14="http://schemas.microsoft.com/office/powerpoint/2010/main" val="21053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634D7-5C84-6AE4-2815-6594A82D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プレゼンの目的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BA525-96CF-63CE-0AD8-995DD4D68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どのように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アプリ開発スキルをベースにデータエンジニアとしての領域を拡張しているか</a:t>
            </a:r>
            <a:endParaRPr kumimoji="1" lang="en-US" altLang="ja-JP" dirty="0"/>
          </a:p>
          <a:p>
            <a:r>
              <a:rPr kumimoji="1" lang="en-US" altLang="ja-JP" dirty="0"/>
              <a:t>2. AI </a:t>
            </a:r>
            <a:r>
              <a:rPr kumimoji="1" lang="ja-JP" altLang="en-US" dirty="0"/>
              <a:t>データドリブンなアーキテクチャ・パイプラインの構築例</a:t>
            </a:r>
            <a:endParaRPr kumimoji="1" lang="en-US" altLang="ja-JP" dirty="0"/>
          </a:p>
          <a:p>
            <a:r>
              <a:rPr kumimoji="1" lang="en-US" altLang="ja-JP" dirty="0"/>
              <a:t>3. </a:t>
            </a:r>
            <a:r>
              <a:rPr kumimoji="1" lang="ja-JP" altLang="en-US" dirty="0"/>
              <a:t>将来的な分析・</a:t>
            </a:r>
            <a:r>
              <a:rPr kumimoji="1" lang="en-US" altLang="ja-JP" dirty="0"/>
              <a:t>AI </a:t>
            </a:r>
            <a:r>
              <a:rPr kumimoji="1" lang="ja-JP" altLang="en-US" dirty="0"/>
              <a:t>活用の展望とビジネス上の価値創出</a:t>
            </a:r>
          </a:p>
        </p:txBody>
      </p:sp>
    </p:spTree>
    <p:extLst>
      <p:ext uri="{BB962C8B-B14F-4D97-AF65-F5344CB8AC3E}">
        <p14:creationId xmlns:p14="http://schemas.microsoft.com/office/powerpoint/2010/main" val="3371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F09B1-6BAB-D592-9A6A-9591A8D9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FD3481-AC91-42C8-4697-F29F5EA8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現在の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アプリケーション概要</a:t>
            </a:r>
            <a:endParaRPr kumimoji="1" lang="en-US" altLang="ja-JP" dirty="0"/>
          </a:p>
          <a:p>
            <a:r>
              <a:rPr kumimoji="1" lang="en-US" altLang="ja-JP" dirty="0"/>
              <a:t>2. </a:t>
            </a:r>
            <a:r>
              <a:rPr kumimoji="1" lang="ja-JP" altLang="en-US" dirty="0"/>
              <a:t>インフラ構成 </a:t>
            </a:r>
            <a:r>
              <a:rPr kumimoji="1" lang="en-US" altLang="ja-JP" dirty="0"/>
              <a:t>(</a:t>
            </a:r>
            <a:r>
              <a:rPr kumimoji="1" lang="ja-JP" altLang="en-US" dirty="0"/>
              <a:t>クラウドネイティブ・</a:t>
            </a:r>
            <a:r>
              <a:rPr kumimoji="1" lang="en-US" altLang="ja-JP" dirty="0"/>
              <a:t>CICD </a:t>
            </a:r>
            <a:r>
              <a:rPr kumimoji="1" lang="ja-JP" altLang="en-US" dirty="0"/>
              <a:t>パイプライン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3. </a:t>
            </a:r>
            <a:r>
              <a:rPr kumimoji="1" lang="ja-JP" altLang="en-US" dirty="0"/>
              <a:t>データパイプライン・分析基盤</a:t>
            </a:r>
            <a:endParaRPr kumimoji="1" lang="en-US" altLang="ja-JP" dirty="0"/>
          </a:p>
          <a:p>
            <a:r>
              <a:rPr kumimoji="1" lang="en-US" altLang="ja-JP" dirty="0"/>
              <a:t>4. </a:t>
            </a:r>
            <a:r>
              <a:rPr kumimoji="1" lang="ja-JP" altLang="en-US" dirty="0"/>
              <a:t>データ分析例</a:t>
            </a:r>
            <a:endParaRPr kumimoji="1" lang="en-US" altLang="ja-JP" dirty="0"/>
          </a:p>
          <a:p>
            <a:r>
              <a:rPr kumimoji="1" lang="en-US" altLang="ja-JP" dirty="0"/>
              <a:t>5. AI </a:t>
            </a:r>
            <a:r>
              <a:rPr kumimoji="1" lang="ja-JP" altLang="en-US" dirty="0"/>
              <a:t>時代を見据えたスキル拡張とデータドリブンアプローチ</a:t>
            </a:r>
            <a:endParaRPr kumimoji="1" lang="en-US" altLang="ja-JP" dirty="0"/>
          </a:p>
          <a:p>
            <a:r>
              <a:rPr kumimoji="1" lang="en-US" altLang="ja-JP" dirty="0"/>
              <a:t>6. </a:t>
            </a:r>
            <a:r>
              <a:rPr kumimoji="1" lang="ja-JP" altLang="en-US" dirty="0"/>
              <a:t>コスト最適化とパフォーマンスの両立</a:t>
            </a:r>
            <a:endParaRPr kumimoji="1" lang="en-US" altLang="ja-JP" dirty="0"/>
          </a:p>
          <a:p>
            <a:r>
              <a:rPr kumimoji="1" lang="en-US" altLang="ja-JP" dirty="0"/>
              <a:t>7. </a:t>
            </a:r>
            <a:r>
              <a:rPr kumimoji="1" lang="ja-JP" altLang="en-US" dirty="0"/>
              <a:t>将来的なデータ分析領域への興味</a:t>
            </a:r>
            <a:endParaRPr kumimoji="1" lang="en-US" altLang="ja-JP" dirty="0"/>
          </a:p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74821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277ED-4E2E-F05B-DC39-8141CDCD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現在の </a:t>
            </a:r>
            <a:r>
              <a:rPr kumimoji="1" lang="en-US" altLang="ja-JP" dirty="0"/>
              <a:t>Web </a:t>
            </a:r>
            <a:r>
              <a:rPr kumimoji="1" lang="ja-JP" altLang="en-US" dirty="0"/>
              <a:t>アプリケーション概要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4D145-69D6-A032-B418-1FC467D33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 dirty="0"/>
              <a:t>サンプル </a:t>
            </a:r>
            <a:r>
              <a:rPr kumimoji="1" lang="en-US" altLang="ja-JP" dirty="0"/>
              <a:t>EC </a:t>
            </a:r>
            <a:r>
              <a:rPr kumimoji="1" lang="ja-JP" altLang="en-US" dirty="0"/>
              <a:t>ショップ</a:t>
            </a:r>
            <a:endParaRPr kumimoji="1" lang="en-US" altLang="ja-JP" dirty="0"/>
          </a:p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</a:t>
            </a:r>
            <a:endParaRPr lang="en-US" altLang="ja-JP" dirty="0"/>
          </a:p>
          <a:p>
            <a:r>
              <a:rPr kumimoji="1" lang="en-US" altLang="ja-JP" dirty="0"/>
              <a:t>2.3 </a:t>
            </a:r>
            <a:r>
              <a:rPr kumimoji="1" lang="ja-JP" altLang="en-US" dirty="0"/>
              <a:t>ポイント</a:t>
            </a:r>
          </a:p>
        </p:txBody>
      </p:sp>
    </p:spTree>
    <p:extLst>
      <p:ext uri="{BB962C8B-B14F-4D97-AF65-F5344CB8AC3E}">
        <p14:creationId xmlns:p14="http://schemas.microsoft.com/office/powerpoint/2010/main" val="194015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FF8B2-4185-4502-83BE-7C3C7738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</a:t>
            </a:r>
            <a:r>
              <a:rPr kumimoji="1" lang="ja-JP" altLang="en-US" dirty="0"/>
              <a:t>サンプル </a:t>
            </a:r>
            <a:r>
              <a:rPr kumimoji="1" lang="en-US" altLang="ja-JP" dirty="0"/>
              <a:t>EC </a:t>
            </a:r>
            <a:r>
              <a:rPr kumimoji="1" lang="ja-JP" altLang="en-US" dirty="0"/>
              <a:t>ショップ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F3234-60B0-5E6D-304E-4BA248A7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フロントエンド</a:t>
            </a:r>
            <a:r>
              <a:rPr kumimoji="1" lang="en-US" altLang="ja-JP" dirty="0"/>
              <a:t>: TypeScript / Next.js</a:t>
            </a:r>
          </a:p>
          <a:p>
            <a:r>
              <a:rPr kumimoji="1" lang="ja-JP" altLang="en-US" dirty="0"/>
              <a:t>バックエンド</a:t>
            </a:r>
            <a:r>
              <a:rPr kumimoji="1" lang="en-US" altLang="ja-JP" dirty="0"/>
              <a:t>: TypeScript / Next.js API Routes</a:t>
            </a:r>
          </a:p>
          <a:p>
            <a:r>
              <a:rPr kumimoji="1" lang="ja-JP" altLang="en-US" dirty="0"/>
              <a:t>高速化バックエンド</a:t>
            </a:r>
            <a:r>
              <a:rPr kumimoji="1" lang="en-US" altLang="ja-JP" dirty="0"/>
              <a:t>: Go / Gin</a:t>
            </a:r>
            <a:r>
              <a:rPr kumimoji="1" lang="ja-JP" altLang="en-US" dirty="0"/>
              <a:t>データベース（改修中）</a:t>
            </a:r>
            <a:endParaRPr kumimoji="1" lang="en-US" altLang="ja-JP" dirty="0"/>
          </a:p>
          <a:p>
            <a:r>
              <a:rPr lang="en-US" altLang="ja-JP" dirty="0"/>
              <a:t>DB</a:t>
            </a:r>
            <a:r>
              <a:rPr kumimoji="1" lang="en-US" altLang="ja-JP" dirty="0"/>
              <a:t>: PostgreSQL</a:t>
            </a:r>
          </a:p>
          <a:p>
            <a:r>
              <a:rPr lang="ja-JP" altLang="en-US" dirty="0"/>
              <a:t>インフラ </a:t>
            </a:r>
            <a:r>
              <a:rPr kumimoji="1" lang="en-US" altLang="ja-JP" dirty="0"/>
              <a:t>:</a:t>
            </a:r>
            <a:r>
              <a:rPr kumimoji="1" lang="ja-JP" altLang="en-US" dirty="0"/>
              <a:t> </a:t>
            </a:r>
            <a:r>
              <a:rPr kumimoji="1" lang="en-US" altLang="ja-JP" dirty="0"/>
              <a:t>AWS</a:t>
            </a:r>
          </a:p>
          <a:p>
            <a:r>
              <a:rPr lang="en-US" altLang="ja-JP" dirty="0"/>
              <a:t>CICD</a:t>
            </a:r>
            <a:r>
              <a:rPr lang="ja-JP" altLang="en-US" dirty="0"/>
              <a:t>：</a:t>
            </a:r>
            <a:r>
              <a:rPr lang="en-US" altLang="ja-JP" dirty="0" err="1"/>
              <a:t>Github</a:t>
            </a:r>
            <a:r>
              <a:rPr lang="ja-JP" altLang="en-US" dirty="0"/>
              <a:t> </a:t>
            </a:r>
            <a:r>
              <a:rPr lang="en-US" altLang="ja-JP" dirty="0"/>
              <a:t>Actions</a:t>
            </a:r>
            <a:endParaRPr kumimoji="1" lang="en-US" altLang="ja-JP" dirty="0"/>
          </a:p>
          <a:p>
            <a:r>
              <a:rPr kumimoji="1" lang="en-US" altLang="ja-JP" dirty="0"/>
              <a:t>AI(</a:t>
            </a:r>
            <a:r>
              <a:rPr kumimoji="1" lang="ja-JP" altLang="en-US" dirty="0"/>
              <a:t>チャット</a:t>
            </a:r>
            <a:r>
              <a:rPr kumimoji="1" lang="en-US" altLang="ja-JP" dirty="0"/>
              <a:t>): OpenAI API </a:t>
            </a:r>
            <a:r>
              <a:rPr kumimoji="1" lang="ja-JP" altLang="en-US" dirty="0"/>
              <a:t>を用いた商品レコメンド</a:t>
            </a:r>
          </a:p>
        </p:txBody>
      </p:sp>
    </p:spTree>
    <p:extLst>
      <p:ext uri="{BB962C8B-B14F-4D97-AF65-F5344CB8AC3E}">
        <p14:creationId xmlns:p14="http://schemas.microsoft.com/office/powerpoint/2010/main" val="119285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F8E84-C94E-A417-BD27-DF110BD3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228569-609B-2CEC-3EE2-01EC1DD1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商品一覧表示</a:t>
            </a:r>
            <a:endParaRPr kumimoji="1" lang="en-US" altLang="ja-JP" dirty="0"/>
          </a:p>
          <a:p>
            <a:r>
              <a:rPr kumimoji="1" lang="ja-JP" altLang="en-US" dirty="0"/>
              <a:t>詳細表示</a:t>
            </a:r>
            <a:endParaRPr kumimoji="1" lang="en-US" altLang="ja-JP" dirty="0"/>
          </a:p>
          <a:p>
            <a:r>
              <a:rPr kumimoji="1" lang="ja-JP" altLang="en-US" dirty="0"/>
              <a:t>カート</a:t>
            </a:r>
            <a:endParaRPr kumimoji="1" lang="en-US" altLang="ja-JP" dirty="0"/>
          </a:p>
          <a:p>
            <a:r>
              <a:rPr kumimoji="1" lang="ja-JP" altLang="en-US" dirty="0"/>
              <a:t>決済</a:t>
            </a:r>
            <a:endParaRPr kumimoji="1" lang="en-US" altLang="ja-JP" dirty="0"/>
          </a:p>
          <a:p>
            <a:r>
              <a:rPr kumimoji="1" lang="ja-JP" altLang="en-US" dirty="0"/>
              <a:t>注文履歴閲覧</a:t>
            </a:r>
            <a:endParaRPr kumimoji="1" lang="en-US" altLang="ja-JP" dirty="0"/>
          </a:p>
          <a:p>
            <a:r>
              <a:rPr kumimoji="1" lang="ja-JP" altLang="en-US" dirty="0"/>
              <a:t>レコメンド </a:t>
            </a:r>
            <a:r>
              <a:rPr kumimoji="1" lang="en-US" altLang="ja-JP" dirty="0"/>
              <a:t>(</a:t>
            </a:r>
            <a:r>
              <a:rPr kumimoji="1" lang="ja-JP" altLang="en-US" dirty="0"/>
              <a:t>購入履歴をもとに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チャットで動的に提示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299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F755-2D00-7841-427E-0853A18C7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A489F-5B6C-4009-71A7-3AF9E7DE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</a:t>
            </a:r>
            <a:r>
              <a:rPr kumimoji="1" lang="ja-JP" altLang="en-US" dirty="0"/>
              <a:t>主な機能商品一覧表示</a:t>
            </a:r>
          </a:p>
        </p:txBody>
      </p:sp>
      <p:pic>
        <p:nvPicPr>
          <p:cNvPr id="5" name="コンテンツ プレースホルダー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F1440AC-3E8A-2203-7DEF-6D379B17C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37" y="1825625"/>
            <a:ext cx="8015126" cy="4351338"/>
          </a:xfrm>
        </p:spPr>
      </p:pic>
    </p:spTree>
    <p:extLst>
      <p:ext uri="{BB962C8B-B14F-4D97-AF65-F5344CB8AC3E}">
        <p14:creationId xmlns:p14="http://schemas.microsoft.com/office/powerpoint/2010/main" val="352408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1336</Words>
  <Application>Microsoft Office PowerPoint</Application>
  <PresentationFormat>ワイド画面</PresentationFormat>
  <Paragraphs>161</Paragraphs>
  <Slides>34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38" baseType="lpstr">
      <vt:lpstr>游ゴシック</vt:lpstr>
      <vt:lpstr>游ゴシック Light</vt:lpstr>
      <vt:lpstr>Arial</vt:lpstr>
      <vt:lpstr>Office テーマ</vt:lpstr>
      <vt:lpstr>アピール プレゼン</vt:lpstr>
      <vt:lpstr>1. はじめに</vt:lpstr>
      <vt:lpstr>自己紹介</vt:lpstr>
      <vt:lpstr>プレゼンの目的</vt:lpstr>
      <vt:lpstr>アジェンダ</vt:lpstr>
      <vt:lpstr>2. 現在の Web アプリケーション概要</vt:lpstr>
      <vt:lpstr>2.1 サンプル EC ショップ</vt:lpstr>
      <vt:lpstr>2.2 主な機能</vt:lpstr>
      <vt:lpstr>2.2 主な機能商品一覧表示</vt:lpstr>
      <vt:lpstr>2.2 主な機能詳細表示</vt:lpstr>
      <vt:lpstr>2.2 主な機能カート</vt:lpstr>
      <vt:lpstr>2.2 主な機能決済</vt:lpstr>
      <vt:lpstr>2.2 主な機能注文履歴閲覧</vt:lpstr>
      <vt:lpstr>2.2 主な機能レコメンド</vt:lpstr>
      <vt:lpstr>2.2 テーブル設計</vt:lpstr>
      <vt:lpstr>2.3 ポイント</vt:lpstr>
      <vt:lpstr>3. インフラ構成と CICD パイプライン</vt:lpstr>
      <vt:lpstr>3.1 インフラ構成 (クラウドネイティブ)</vt:lpstr>
      <vt:lpstr>3.2 CICD パイプライン</vt:lpstr>
      <vt:lpstr>4. データパイプラインと分析基盤</vt:lpstr>
      <vt:lpstr>4.1 全体像</vt:lpstr>
      <vt:lpstr>4.2 データエンジニアリングのポイント</vt:lpstr>
      <vt:lpstr>5. データ分析例</vt:lpstr>
      <vt:lpstr>5. データ分析例</vt:lpstr>
      <vt:lpstr>5. データ分析例</vt:lpstr>
      <vt:lpstr>5. データ分析例</vt:lpstr>
      <vt:lpstr>5. データ分析例</vt:lpstr>
      <vt:lpstr>6. AI 時代を見据えたスキル拡張</vt:lpstr>
      <vt:lpstr>6.1 Web エンジニアからデータエンジニアへ</vt:lpstr>
      <vt:lpstr>6.2 AI データドリブンを支えるデータ基盤</vt:lpstr>
      <vt:lpstr># 7. コスト最適化とパフォーマンスの両立</vt:lpstr>
      <vt:lpstr>8. 将来的なデータ分析領域への興味・まとめ</vt:lpstr>
      <vt:lpstr>8.1 データエンジニアとしてのさらなる展望</vt:lpstr>
      <vt:lpstr>8.2 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Kurosawa Toshifumi</dc:creator>
  <cp:lastModifiedBy>Kurosawa Toshifumi</cp:lastModifiedBy>
  <cp:revision>20</cp:revision>
  <dcterms:created xsi:type="dcterms:W3CDTF">2025-03-01T11:09:14Z</dcterms:created>
  <dcterms:modified xsi:type="dcterms:W3CDTF">2025-03-03T08:47:48Z</dcterms:modified>
</cp:coreProperties>
</file>