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2"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67849A-FC2A-3D4C-A3D0-217719A039B0}">
          <p14:sldIdLst>
            <p14:sldId id="256"/>
            <p14:sldId id="257"/>
            <p14:sldId id="262"/>
            <p14:sldId id="261"/>
            <p14:sldId id="259"/>
          </p14:sldIdLst>
        </p14:section>
        <p14:section name="Archive" id="{91B783C1-7A77-9047-A105-19D8DA4F8112}">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37"/>
    <p:restoredTop sz="94720"/>
  </p:normalViewPr>
  <p:slideViewPr>
    <p:cSldViewPr snapToGrid="0">
      <p:cViewPr varScale="1">
        <p:scale>
          <a:sx n="211" d="100"/>
          <a:sy n="211" d="100"/>
        </p:scale>
        <p:origin x="11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Yixian" userId="6a4074ca-ff98-4e8c-9641-3d5b807e0506" providerId="ADAL" clId="{28676F15-3D20-0E45-8528-09E602AC9C25}"/>
    <pc:docChg chg="undo custSel addSld modSld sldOrd addSection modSection">
      <pc:chgData name="Tan, Yixian" userId="6a4074ca-ff98-4e8c-9641-3d5b807e0506" providerId="ADAL" clId="{28676F15-3D20-0E45-8528-09E602AC9C25}" dt="2025-05-20T18:06:57.439" v="2974" actId="20577"/>
      <pc:docMkLst>
        <pc:docMk/>
      </pc:docMkLst>
      <pc:sldChg chg="modSp mod">
        <pc:chgData name="Tan, Yixian" userId="6a4074ca-ff98-4e8c-9641-3d5b807e0506" providerId="ADAL" clId="{28676F15-3D20-0E45-8528-09E602AC9C25}" dt="2025-05-20T17:30:41.761" v="2676" actId="1076"/>
        <pc:sldMkLst>
          <pc:docMk/>
          <pc:sldMk cId="2192201143" sldId="256"/>
        </pc:sldMkLst>
        <pc:spChg chg="mod">
          <ac:chgData name="Tan, Yixian" userId="6a4074ca-ff98-4e8c-9641-3d5b807e0506" providerId="ADAL" clId="{28676F15-3D20-0E45-8528-09E602AC9C25}" dt="2025-05-20T17:30:41.761" v="2676" actId="1076"/>
          <ac:spMkLst>
            <pc:docMk/>
            <pc:sldMk cId="2192201143" sldId="256"/>
            <ac:spMk id="2" creationId="{CA1BB5A2-8943-8D76-F799-A927600A1EEA}"/>
          </ac:spMkLst>
        </pc:spChg>
        <pc:spChg chg="mod">
          <ac:chgData name="Tan, Yixian" userId="6a4074ca-ff98-4e8c-9641-3d5b807e0506" providerId="ADAL" clId="{28676F15-3D20-0E45-8528-09E602AC9C25}" dt="2025-05-20T16:20:53.496" v="1767" actId="20577"/>
          <ac:spMkLst>
            <pc:docMk/>
            <pc:sldMk cId="2192201143" sldId="256"/>
            <ac:spMk id="3" creationId="{B9E7D0B9-E63E-71C7-D791-6C115AB904CA}"/>
          </ac:spMkLst>
        </pc:spChg>
      </pc:sldChg>
      <pc:sldChg chg="modSp mod">
        <pc:chgData name="Tan, Yixian" userId="6a4074ca-ff98-4e8c-9641-3d5b807e0506" providerId="ADAL" clId="{28676F15-3D20-0E45-8528-09E602AC9C25}" dt="2025-05-20T17:30:03.052" v="2675" actId="20577"/>
        <pc:sldMkLst>
          <pc:docMk/>
          <pc:sldMk cId="759424768" sldId="257"/>
        </pc:sldMkLst>
        <pc:spChg chg="mod">
          <ac:chgData name="Tan, Yixian" userId="6a4074ca-ff98-4e8c-9641-3d5b807e0506" providerId="ADAL" clId="{28676F15-3D20-0E45-8528-09E602AC9C25}" dt="2025-05-20T16:34:06.621" v="2042" actId="20577"/>
          <ac:spMkLst>
            <pc:docMk/>
            <pc:sldMk cId="759424768" sldId="257"/>
            <ac:spMk id="2" creationId="{8CA0BEDD-6033-2242-7DDD-C45CA6D3EC36}"/>
          </ac:spMkLst>
        </pc:spChg>
        <pc:spChg chg="mod">
          <ac:chgData name="Tan, Yixian" userId="6a4074ca-ff98-4e8c-9641-3d5b807e0506" providerId="ADAL" clId="{28676F15-3D20-0E45-8528-09E602AC9C25}" dt="2025-05-20T17:30:03.052" v="2675" actId="20577"/>
          <ac:spMkLst>
            <pc:docMk/>
            <pc:sldMk cId="759424768" sldId="257"/>
            <ac:spMk id="3" creationId="{A0A1E2B6-326F-AE34-876B-01C5C88097E1}"/>
          </ac:spMkLst>
        </pc:spChg>
        <pc:spChg chg="mod">
          <ac:chgData name="Tan, Yixian" userId="6a4074ca-ff98-4e8c-9641-3d5b807e0506" providerId="ADAL" clId="{28676F15-3D20-0E45-8528-09E602AC9C25}" dt="2025-05-20T16:25:01.637" v="1848" actId="1076"/>
          <ac:spMkLst>
            <pc:docMk/>
            <pc:sldMk cId="759424768" sldId="257"/>
            <ac:spMk id="5" creationId="{8EADC105-7671-6AFF-2023-7248BBC1373C}"/>
          </ac:spMkLst>
        </pc:spChg>
        <pc:picChg chg="mod">
          <ac:chgData name="Tan, Yixian" userId="6a4074ca-ff98-4e8c-9641-3d5b807e0506" providerId="ADAL" clId="{28676F15-3D20-0E45-8528-09E602AC9C25}" dt="2025-05-20T16:24:59.154" v="1847" actId="1076"/>
          <ac:picMkLst>
            <pc:docMk/>
            <pc:sldMk cId="759424768" sldId="257"/>
            <ac:picMk id="4" creationId="{FE32CB32-A241-FEBB-D795-00AA12C9CB41}"/>
          </ac:picMkLst>
        </pc:picChg>
      </pc:sldChg>
      <pc:sldChg chg="modSp mod">
        <pc:chgData name="Tan, Yixian" userId="6a4074ca-ff98-4e8c-9641-3d5b807e0506" providerId="ADAL" clId="{28676F15-3D20-0E45-8528-09E602AC9C25}" dt="2025-05-20T17:43:27.008" v="2966" actId="20577"/>
        <pc:sldMkLst>
          <pc:docMk/>
          <pc:sldMk cId="1098715528" sldId="259"/>
        </pc:sldMkLst>
        <pc:spChg chg="mod">
          <ac:chgData name="Tan, Yixian" userId="6a4074ca-ff98-4e8c-9641-3d5b807e0506" providerId="ADAL" clId="{28676F15-3D20-0E45-8528-09E602AC9C25}" dt="2025-05-20T17:43:27.008" v="2966" actId="20577"/>
          <ac:spMkLst>
            <pc:docMk/>
            <pc:sldMk cId="1098715528" sldId="259"/>
            <ac:spMk id="3" creationId="{0BCD5752-36C7-67C1-C239-5BD9A17DFD56}"/>
          </ac:spMkLst>
        </pc:spChg>
      </pc:sldChg>
      <pc:sldChg chg="modSp mod ord modShow">
        <pc:chgData name="Tan, Yixian" userId="6a4074ca-ff98-4e8c-9641-3d5b807e0506" providerId="ADAL" clId="{28676F15-3D20-0E45-8528-09E602AC9C25}" dt="2025-05-20T16:39:41.560" v="2071" actId="20578"/>
        <pc:sldMkLst>
          <pc:docMk/>
          <pc:sldMk cId="2118430611" sldId="260"/>
        </pc:sldMkLst>
        <pc:spChg chg="mod">
          <ac:chgData name="Tan, Yixian" userId="6a4074ca-ff98-4e8c-9641-3d5b807e0506" providerId="ADAL" clId="{28676F15-3D20-0E45-8528-09E602AC9C25}" dt="2025-05-20T14:48:45.107" v="75" actId="20577"/>
          <ac:spMkLst>
            <pc:docMk/>
            <pc:sldMk cId="2118430611" sldId="260"/>
            <ac:spMk id="2" creationId="{3421889B-5C45-C574-363C-10CE0AEFA6C0}"/>
          </ac:spMkLst>
        </pc:spChg>
      </pc:sldChg>
      <pc:sldChg chg="addSp delSp modSp add mod ord">
        <pc:chgData name="Tan, Yixian" userId="6a4074ca-ff98-4e8c-9641-3d5b807e0506" providerId="ADAL" clId="{28676F15-3D20-0E45-8528-09E602AC9C25}" dt="2025-05-20T18:06:57.439" v="2974" actId="20577"/>
        <pc:sldMkLst>
          <pc:docMk/>
          <pc:sldMk cId="1283303180" sldId="261"/>
        </pc:sldMkLst>
        <pc:spChg chg="mod">
          <ac:chgData name="Tan, Yixian" userId="6a4074ca-ff98-4e8c-9641-3d5b807e0506" providerId="ADAL" clId="{28676F15-3D20-0E45-8528-09E602AC9C25}" dt="2025-05-20T17:13:00.569" v="2563" actId="20577"/>
          <ac:spMkLst>
            <pc:docMk/>
            <pc:sldMk cId="1283303180" sldId="261"/>
            <ac:spMk id="2" creationId="{C33C18C3-ECE0-84CC-617F-0BEC99D0363E}"/>
          </ac:spMkLst>
        </pc:spChg>
        <pc:spChg chg="mod">
          <ac:chgData name="Tan, Yixian" userId="6a4074ca-ff98-4e8c-9641-3d5b807e0506" providerId="ADAL" clId="{28676F15-3D20-0E45-8528-09E602AC9C25}" dt="2025-05-20T18:06:57.439" v="2974" actId="20577"/>
          <ac:spMkLst>
            <pc:docMk/>
            <pc:sldMk cId="1283303180" sldId="261"/>
            <ac:spMk id="3" creationId="{CAE59EAE-28CB-B0E9-FF1E-90123E973258}"/>
          </ac:spMkLst>
        </pc:spChg>
        <pc:picChg chg="add mod">
          <ac:chgData name="Tan, Yixian" userId="6a4074ca-ff98-4e8c-9641-3d5b807e0506" providerId="ADAL" clId="{28676F15-3D20-0E45-8528-09E602AC9C25}" dt="2025-05-20T16:55:02.317" v="2382" actId="1076"/>
          <ac:picMkLst>
            <pc:docMk/>
            <pc:sldMk cId="1283303180" sldId="261"/>
            <ac:picMk id="4" creationId="{4A2BCE77-26AC-9AD2-C855-4BA696FA4204}"/>
          </ac:picMkLst>
        </pc:picChg>
        <pc:picChg chg="del">
          <ac:chgData name="Tan, Yixian" userId="6a4074ca-ff98-4e8c-9641-3d5b807e0506" providerId="ADAL" clId="{28676F15-3D20-0E45-8528-09E602AC9C25}" dt="2025-05-20T14:48:55.512" v="77" actId="478"/>
          <ac:picMkLst>
            <pc:docMk/>
            <pc:sldMk cId="1283303180" sldId="261"/>
            <ac:picMk id="8" creationId="{407EE48B-A1A1-7B60-F0DD-95DB1D986C8B}"/>
          </ac:picMkLst>
        </pc:picChg>
      </pc:sldChg>
      <pc:sldChg chg="addSp modSp new mod">
        <pc:chgData name="Tan, Yixian" userId="6a4074ca-ff98-4e8c-9641-3d5b807e0506" providerId="ADAL" clId="{28676F15-3D20-0E45-8528-09E602AC9C25}" dt="2025-05-20T17:11:30.863" v="2541" actId="20577"/>
        <pc:sldMkLst>
          <pc:docMk/>
          <pc:sldMk cId="3971203159" sldId="262"/>
        </pc:sldMkLst>
        <pc:spChg chg="mod">
          <ac:chgData name="Tan, Yixian" userId="6a4074ca-ff98-4e8c-9641-3d5b807e0506" providerId="ADAL" clId="{28676F15-3D20-0E45-8528-09E602AC9C25}" dt="2025-05-20T16:34:12.506" v="2055" actId="20577"/>
          <ac:spMkLst>
            <pc:docMk/>
            <pc:sldMk cId="3971203159" sldId="262"/>
            <ac:spMk id="2" creationId="{F7200F92-CB9F-4294-625B-21F42713BD47}"/>
          </ac:spMkLst>
        </pc:spChg>
        <pc:spChg chg="mod">
          <ac:chgData name="Tan, Yixian" userId="6a4074ca-ff98-4e8c-9641-3d5b807e0506" providerId="ADAL" clId="{28676F15-3D20-0E45-8528-09E602AC9C25}" dt="2025-05-20T17:11:30.863" v="2541" actId="20577"/>
          <ac:spMkLst>
            <pc:docMk/>
            <pc:sldMk cId="3971203159" sldId="262"/>
            <ac:spMk id="3" creationId="{0024F7DD-4030-34E5-C9C9-B20FB6079D6B}"/>
          </ac:spMkLst>
        </pc:spChg>
        <pc:picChg chg="add mod">
          <ac:chgData name="Tan, Yixian" userId="6a4074ca-ff98-4e8c-9641-3d5b807e0506" providerId="ADAL" clId="{28676F15-3D20-0E45-8528-09E602AC9C25}" dt="2025-05-20T16:09:27.332" v="1454" actId="1076"/>
          <ac:picMkLst>
            <pc:docMk/>
            <pc:sldMk cId="3971203159" sldId="262"/>
            <ac:picMk id="4" creationId="{3F4973D9-7967-7CEF-39EB-8F5285E57841}"/>
          </ac:picMkLst>
        </pc:picChg>
        <pc:picChg chg="add mod">
          <ac:chgData name="Tan, Yixian" userId="6a4074ca-ff98-4e8c-9641-3d5b807e0506" providerId="ADAL" clId="{28676F15-3D20-0E45-8528-09E602AC9C25}" dt="2025-05-20T16:40:51.154" v="2152" actId="1076"/>
          <ac:picMkLst>
            <pc:docMk/>
            <pc:sldMk cId="3971203159" sldId="262"/>
            <ac:picMk id="5" creationId="{E71931B8-2FB3-CA7D-DFC1-97CC59F4B3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C25AD-07EE-FC42-9377-29DC996C6488}"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31385-5236-8F45-A5CD-EE1A0D7F1805}" type="slidenum">
              <a:rPr lang="en-US" smtClean="0"/>
              <a:t>‹#›</a:t>
            </a:fld>
            <a:endParaRPr lang="en-US"/>
          </a:p>
        </p:txBody>
      </p:sp>
    </p:spTree>
    <p:extLst>
      <p:ext uri="{BB962C8B-B14F-4D97-AF65-F5344CB8AC3E}">
        <p14:creationId xmlns:p14="http://schemas.microsoft.com/office/powerpoint/2010/main" val="211019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58A3-163C-0DD6-57D0-5C13842FA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80BDE-9CE5-CC6E-F41A-1E35A3330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29F87-F044-182C-CB15-FB689FF13CFE}"/>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A85A2FEA-9DBE-59E8-3996-DD2BEA9DE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671B9-D5E5-96EE-3CDF-69EFE0945520}"/>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198470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3B38-5160-C0E2-AEEA-1A2E6FFB9F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B161-9891-DA99-7D02-1A57707F6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22A94-72A6-1EB5-02D1-68E08938F608}"/>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F15CC1EB-60FF-FBBB-B67E-4AF58CD59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8EB02-01DC-6D77-8BBF-F5C2901E3C9E}"/>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286208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7A403-B04C-C1D7-92A6-CC769FD66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608EAE-09BB-2A61-F2D9-7A6DBDF93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7F0CA-8AB0-232F-5D11-AF2DA2E160E7}"/>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A5691EBF-15ED-C471-437C-7D24AF148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5C7DC-5B69-92AA-41F2-1D6C736BB144}"/>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138137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28B9-0B4F-33B9-724E-6C9991831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14B4E-A35F-59D3-99DD-DF5A40323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D1F54-BECD-016D-EAEC-344707C30117}"/>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37BAE3AF-A95C-F3DB-999C-4AE124A73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19EEF-B0D3-FA23-3278-B6039F12280E}"/>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254420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E640-ABB0-E33F-BE03-2EC881947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ACA72-2C29-AA71-5F23-83BF560D0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8868FF-1AFA-AD52-C73D-A12CF425E307}"/>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D672E511-96EA-6CAD-7D7B-E1B113A24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E524A-9494-78D3-6670-A5FACF427549}"/>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416304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3BBA-0D4F-C5B1-E62A-56ACEE6D8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1ADF7-7BC1-7F4E-D042-A468891DE3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E74D1-1E3B-3B0D-6A08-3493CE209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95675-FC58-A6B9-C937-0A4E2765373C}"/>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6" name="Footer Placeholder 5">
            <a:extLst>
              <a:ext uri="{FF2B5EF4-FFF2-40B4-BE49-F238E27FC236}">
                <a16:creationId xmlns:a16="http://schemas.microsoft.com/office/drawing/2014/main" id="{26D935D4-487B-1906-47FA-DA5EEEEA4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48FB4-2897-1C20-6099-1D505C8D3965}"/>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335383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2F61-BDEA-2EB2-0F68-8EC0AC1F13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D1516-169A-62A6-B867-F9D644093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C0FAC-E4A4-00AF-A153-6A0B4CD0E1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3FD0B-4202-1D81-6F7C-488719734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ACC8F-7E84-AA59-B143-A946B7F6B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C6882-D963-FC88-C7C4-0B41CE37D8FA}"/>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8" name="Footer Placeholder 7">
            <a:extLst>
              <a:ext uri="{FF2B5EF4-FFF2-40B4-BE49-F238E27FC236}">
                <a16:creationId xmlns:a16="http://schemas.microsoft.com/office/drawing/2014/main" id="{775CA32F-A559-0F15-72DB-DA7D20F0F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728E0-1CBB-87B5-A874-BC04F9FFA8D3}"/>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394495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E3D7-54F3-5655-E0F3-0C511A7C6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BB860-A202-A964-18DE-38432E5502B4}"/>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4" name="Footer Placeholder 3">
            <a:extLst>
              <a:ext uri="{FF2B5EF4-FFF2-40B4-BE49-F238E27FC236}">
                <a16:creationId xmlns:a16="http://schemas.microsoft.com/office/drawing/2014/main" id="{534575C5-4FA8-F3F2-666C-7C611B4FD7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E586B5-F7E7-8E06-36F2-B8E7B886BAF6}"/>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281229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ED82A-8934-06AC-3CB5-67C2EF6FFB3B}"/>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3" name="Footer Placeholder 2">
            <a:extLst>
              <a:ext uri="{FF2B5EF4-FFF2-40B4-BE49-F238E27FC236}">
                <a16:creationId xmlns:a16="http://schemas.microsoft.com/office/drawing/2014/main" id="{7C4643ED-49DC-D67B-FF24-3FA9BA16E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79FCDF-CC80-855E-42CB-3FAB6EF8BD54}"/>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215796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77DA-2F11-21E7-9FE5-A68FA55F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FFC95-7CED-A49A-1736-2D3CFD667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A8E7DB-2469-B4FB-10E6-52243303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F40C2-5CF7-47CE-ECE6-3868AE821C95}"/>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6" name="Footer Placeholder 5">
            <a:extLst>
              <a:ext uri="{FF2B5EF4-FFF2-40B4-BE49-F238E27FC236}">
                <a16:creationId xmlns:a16="http://schemas.microsoft.com/office/drawing/2014/main" id="{BCABB43E-EAAB-E985-AD33-DF00F0676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93DC4-0077-C2E5-64B4-FA47CB98F4BC}"/>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104049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599D-06FF-6135-B572-DBEAF98D5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594A2-9BF6-A496-847B-DD2A542EB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616C3-5C55-E725-54A2-7A9ADCCE5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53254-C3D3-60F5-A37C-556D26EAE299}"/>
              </a:ext>
            </a:extLst>
          </p:cNvPr>
          <p:cNvSpPr>
            <a:spLocks noGrp="1"/>
          </p:cNvSpPr>
          <p:nvPr>
            <p:ph type="dt" sz="half" idx="10"/>
          </p:nvPr>
        </p:nvSpPr>
        <p:spPr/>
        <p:txBody>
          <a:bodyPr/>
          <a:lstStyle/>
          <a:p>
            <a:fld id="{36D414AF-1762-0644-9B4A-C08E955046B0}" type="datetimeFigureOut">
              <a:rPr lang="en-US" smtClean="0"/>
              <a:t>5/20/25</a:t>
            </a:fld>
            <a:endParaRPr lang="en-US"/>
          </a:p>
        </p:txBody>
      </p:sp>
      <p:sp>
        <p:nvSpPr>
          <p:cNvPr id="6" name="Footer Placeholder 5">
            <a:extLst>
              <a:ext uri="{FF2B5EF4-FFF2-40B4-BE49-F238E27FC236}">
                <a16:creationId xmlns:a16="http://schemas.microsoft.com/office/drawing/2014/main" id="{307D3B7E-6427-9520-141F-D0418060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9CC57-CEFC-2284-8ED9-4976BFE34E14}"/>
              </a:ext>
            </a:extLst>
          </p:cNvPr>
          <p:cNvSpPr>
            <a:spLocks noGrp="1"/>
          </p:cNvSpPr>
          <p:nvPr>
            <p:ph type="sldNum" sz="quarter" idx="12"/>
          </p:nvPr>
        </p:nvSpPr>
        <p:spPr/>
        <p:txBody>
          <a:bodyPr/>
          <a:lstStyle/>
          <a:p>
            <a:fld id="{B4FA29FF-3C24-194A-A54A-F0825D33FCEA}" type="slidenum">
              <a:rPr lang="en-US" smtClean="0"/>
              <a:t>‹#›</a:t>
            </a:fld>
            <a:endParaRPr lang="en-US"/>
          </a:p>
        </p:txBody>
      </p:sp>
    </p:spTree>
    <p:extLst>
      <p:ext uri="{BB962C8B-B14F-4D97-AF65-F5344CB8AC3E}">
        <p14:creationId xmlns:p14="http://schemas.microsoft.com/office/powerpoint/2010/main" val="344192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8B901-4B0D-D2F7-E717-0AB06EFA3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BD0D90-C576-604C-7FF7-B3E784640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6387D-6342-55D3-52EA-F509C95392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414AF-1762-0644-9B4A-C08E955046B0}" type="datetimeFigureOut">
              <a:rPr lang="en-US" smtClean="0"/>
              <a:t>5/20/25</a:t>
            </a:fld>
            <a:endParaRPr lang="en-US"/>
          </a:p>
        </p:txBody>
      </p:sp>
      <p:sp>
        <p:nvSpPr>
          <p:cNvPr id="5" name="Footer Placeholder 4">
            <a:extLst>
              <a:ext uri="{FF2B5EF4-FFF2-40B4-BE49-F238E27FC236}">
                <a16:creationId xmlns:a16="http://schemas.microsoft.com/office/drawing/2014/main" id="{71A00618-6E7C-2C91-2918-66961AB00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5E8ED-1A96-4C11-601B-2B25F870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A29FF-3C24-194A-A54A-F0825D33FCEA}" type="slidenum">
              <a:rPr lang="en-US" smtClean="0"/>
              <a:t>‹#›</a:t>
            </a:fld>
            <a:endParaRPr lang="en-US"/>
          </a:p>
        </p:txBody>
      </p:sp>
    </p:spTree>
    <p:extLst>
      <p:ext uri="{BB962C8B-B14F-4D97-AF65-F5344CB8AC3E}">
        <p14:creationId xmlns:p14="http://schemas.microsoft.com/office/powerpoint/2010/main" val="26190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B5A2-8943-8D76-F799-A927600A1EEA}"/>
              </a:ext>
            </a:extLst>
          </p:cNvPr>
          <p:cNvSpPr>
            <a:spLocks noGrp="1"/>
          </p:cNvSpPr>
          <p:nvPr>
            <p:ph type="ctrTitle"/>
          </p:nvPr>
        </p:nvSpPr>
        <p:spPr>
          <a:xfrm>
            <a:off x="1509870" y="1140530"/>
            <a:ext cx="9144000" cy="2387600"/>
          </a:xfrm>
        </p:spPr>
        <p:txBody>
          <a:bodyPr>
            <a:normAutofit/>
          </a:bodyPr>
          <a:lstStyle/>
          <a:p>
            <a:r>
              <a:rPr lang="en-US" dirty="0"/>
              <a:t>Agent-Driven Data Curation for Multi-lingual Fine-tuning</a:t>
            </a:r>
          </a:p>
        </p:txBody>
      </p:sp>
      <p:sp>
        <p:nvSpPr>
          <p:cNvPr id="3" name="Subtitle 2">
            <a:extLst>
              <a:ext uri="{FF2B5EF4-FFF2-40B4-BE49-F238E27FC236}">
                <a16:creationId xmlns:a16="http://schemas.microsoft.com/office/drawing/2014/main" id="{B9E7D0B9-E63E-71C7-D791-6C115AB904CA}"/>
              </a:ext>
            </a:extLst>
          </p:cNvPr>
          <p:cNvSpPr>
            <a:spLocks noGrp="1"/>
          </p:cNvSpPr>
          <p:nvPr>
            <p:ph type="subTitle" idx="1"/>
          </p:nvPr>
        </p:nvSpPr>
        <p:spPr/>
        <p:txBody>
          <a:bodyPr/>
          <a:lstStyle/>
          <a:p>
            <a:r>
              <a:rPr lang="en-US" dirty="0"/>
              <a:t>Yixian</a:t>
            </a:r>
          </a:p>
        </p:txBody>
      </p:sp>
    </p:spTree>
    <p:extLst>
      <p:ext uri="{BB962C8B-B14F-4D97-AF65-F5344CB8AC3E}">
        <p14:creationId xmlns:p14="http://schemas.microsoft.com/office/powerpoint/2010/main" val="219220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BEDD-6033-2242-7DDD-C45CA6D3EC36}"/>
              </a:ext>
            </a:extLst>
          </p:cNvPr>
          <p:cNvSpPr>
            <a:spLocks noGrp="1"/>
          </p:cNvSpPr>
          <p:nvPr>
            <p:ph type="title"/>
          </p:nvPr>
        </p:nvSpPr>
        <p:spPr/>
        <p:txBody>
          <a:bodyPr/>
          <a:lstStyle/>
          <a:p>
            <a:r>
              <a:rPr lang="en-US" dirty="0"/>
              <a:t>Prior Work 1 (SEA-LION)</a:t>
            </a:r>
          </a:p>
        </p:txBody>
      </p:sp>
      <p:sp>
        <p:nvSpPr>
          <p:cNvPr id="3" name="Content Placeholder 2">
            <a:extLst>
              <a:ext uri="{FF2B5EF4-FFF2-40B4-BE49-F238E27FC236}">
                <a16:creationId xmlns:a16="http://schemas.microsoft.com/office/drawing/2014/main" id="{A0A1E2B6-326F-AE34-876B-01C5C88097E1}"/>
              </a:ext>
            </a:extLst>
          </p:cNvPr>
          <p:cNvSpPr>
            <a:spLocks noGrp="1"/>
          </p:cNvSpPr>
          <p:nvPr>
            <p:ph idx="1"/>
          </p:nvPr>
        </p:nvSpPr>
        <p:spPr/>
        <p:txBody>
          <a:bodyPr>
            <a:normAutofit fontScale="92500" lnSpcReduction="20000"/>
          </a:bodyPr>
          <a:lstStyle/>
          <a:p>
            <a:r>
              <a:rPr lang="en-US" sz="2000" dirty="0"/>
              <a:t>Off-the-shelf LLMs excel in English (MMLU-PRO) but may not be as proficient in other languages</a:t>
            </a:r>
          </a:p>
          <a:p>
            <a:r>
              <a:rPr lang="en-US" sz="2000" dirty="0"/>
              <a:t>Through fine-tuning with multi-lingual data, models improve in non-English tasks for the same size</a:t>
            </a:r>
          </a:p>
          <a:p>
            <a:pPr lvl="1"/>
            <a:r>
              <a:rPr lang="en-SG" sz="1600" dirty="0"/>
              <a:t>SEA-LION: Southeast Asian Languages in One Network </a:t>
            </a:r>
            <a:r>
              <a:rPr lang="en-US" sz="1600" dirty="0"/>
              <a:t>(R. Ng et al.)</a:t>
            </a:r>
          </a:p>
          <a:p>
            <a:pPr lvl="1"/>
            <a:r>
              <a:rPr lang="en-US" sz="1600" dirty="0"/>
              <a:t>SEA-LION excels in Indonesian (ID), Vietnamese (VI), Thai (TH), Tamil (TA), Tagalog (TL) tasks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Current fine-tuning efforts </a:t>
            </a:r>
            <a:r>
              <a:rPr lang="en-US" sz="2000" b="1" dirty="0"/>
              <a:t>involve manual effort</a:t>
            </a:r>
            <a:r>
              <a:rPr lang="en-US" sz="2000" dirty="0"/>
              <a:t>, and </a:t>
            </a:r>
            <a:r>
              <a:rPr lang="en-US" sz="2000" b="1" dirty="0"/>
              <a:t>not all data may be beneficial </a:t>
            </a:r>
            <a:br>
              <a:rPr lang="en-US" sz="2000" b="1" dirty="0"/>
            </a:br>
            <a:r>
              <a:rPr lang="en-US" sz="2000" dirty="0"/>
              <a:t>(e.g., train data dist. similar to existing knowledge, noisy data, </a:t>
            </a:r>
            <a:r>
              <a:rPr lang="en-US" sz="2000" dirty="0" err="1"/>
              <a:t>etc</a:t>
            </a:r>
            <a:r>
              <a:rPr lang="en-US" sz="2000" dirty="0"/>
              <a:t>)</a:t>
            </a:r>
          </a:p>
          <a:p>
            <a:r>
              <a:rPr lang="en-US" sz="2000" dirty="0"/>
              <a:t>Can we guide the model using an agentic framework to select data it is bad at, or even suggest what kind of data it may need from future data collection exercises?</a:t>
            </a:r>
          </a:p>
        </p:txBody>
      </p:sp>
      <p:pic>
        <p:nvPicPr>
          <p:cNvPr id="4" name="Picture 3">
            <a:extLst>
              <a:ext uri="{FF2B5EF4-FFF2-40B4-BE49-F238E27FC236}">
                <a16:creationId xmlns:a16="http://schemas.microsoft.com/office/drawing/2014/main" id="{FE32CB32-A241-FEBB-D795-00AA12C9CB41}"/>
              </a:ext>
            </a:extLst>
          </p:cNvPr>
          <p:cNvPicPr>
            <a:picLocks noChangeAspect="1"/>
          </p:cNvPicPr>
          <p:nvPr/>
        </p:nvPicPr>
        <p:blipFill>
          <a:blip r:embed="rId2"/>
          <a:stretch>
            <a:fillRect/>
          </a:stretch>
        </p:blipFill>
        <p:spPr>
          <a:xfrm>
            <a:off x="1183283" y="2898709"/>
            <a:ext cx="6252449" cy="1802395"/>
          </a:xfrm>
          <a:prstGeom prst="rect">
            <a:avLst/>
          </a:prstGeom>
        </p:spPr>
      </p:pic>
      <p:sp>
        <p:nvSpPr>
          <p:cNvPr id="5" name="Rectangle 4">
            <a:extLst>
              <a:ext uri="{FF2B5EF4-FFF2-40B4-BE49-F238E27FC236}">
                <a16:creationId xmlns:a16="http://schemas.microsoft.com/office/drawing/2014/main" id="{8EADC105-7671-6AFF-2023-7248BBC1373C}"/>
              </a:ext>
            </a:extLst>
          </p:cNvPr>
          <p:cNvSpPr/>
          <p:nvPr/>
        </p:nvSpPr>
        <p:spPr>
          <a:xfrm>
            <a:off x="1183284" y="3112860"/>
            <a:ext cx="6252448" cy="4413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F0C88FC4-57B2-C5D5-7423-2137D08F49D8}"/>
              </a:ext>
            </a:extLst>
          </p:cNvPr>
          <p:cNvSpPr>
            <a:spLocks noGrp="1"/>
          </p:cNvSpPr>
          <p:nvPr>
            <p:ph type="ftr" sz="quarter" idx="11"/>
          </p:nvPr>
        </p:nvSpPr>
        <p:spPr>
          <a:xfrm>
            <a:off x="127168" y="6356350"/>
            <a:ext cx="11937664" cy="365125"/>
          </a:xfrm>
        </p:spPr>
        <p:txBody>
          <a:bodyPr/>
          <a:lstStyle/>
          <a:p>
            <a:r>
              <a:rPr lang="en-US" dirty="0"/>
              <a:t>SEA-LION is a family of LLMs for understanding Southeast Asia’s diverse contexts, languages and culture (https://</a:t>
            </a:r>
            <a:r>
              <a:rPr lang="en-US" dirty="0" err="1"/>
              <a:t>github.com</a:t>
            </a:r>
            <a:r>
              <a:rPr lang="en-US" dirty="0"/>
              <a:t>/</a:t>
            </a:r>
            <a:r>
              <a:rPr lang="en-US" dirty="0" err="1"/>
              <a:t>aisingapore</a:t>
            </a:r>
            <a:r>
              <a:rPr lang="en-US" dirty="0"/>
              <a:t>/sealion)</a:t>
            </a:r>
          </a:p>
        </p:txBody>
      </p:sp>
    </p:spTree>
    <p:extLst>
      <p:ext uri="{BB962C8B-B14F-4D97-AF65-F5344CB8AC3E}">
        <p14:creationId xmlns:p14="http://schemas.microsoft.com/office/powerpoint/2010/main" val="75942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0F92-CB9F-4294-625B-21F42713BD47}"/>
              </a:ext>
            </a:extLst>
          </p:cNvPr>
          <p:cNvSpPr>
            <a:spLocks noGrp="1"/>
          </p:cNvSpPr>
          <p:nvPr>
            <p:ph type="title"/>
          </p:nvPr>
        </p:nvSpPr>
        <p:spPr/>
        <p:txBody>
          <a:bodyPr/>
          <a:lstStyle/>
          <a:p>
            <a:r>
              <a:rPr lang="en-US" dirty="0"/>
              <a:t>Prior Work 2 (LLM-BT)</a:t>
            </a:r>
          </a:p>
        </p:txBody>
      </p:sp>
      <p:sp>
        <p:nvSpPr>
          <p:cNvPr id="3" name="Content Placeholder 2">
            <a:extLst>
              <a:ext uri="{FF2B5EF4-FFF2-40B4-BE49-F238E27FC236}">
                <a16:creationId xmlns:a16="http://schemas.microsoft.com/office/drawing/2014/main" id="{0024F7DD-4030-34E5-C9C9-B20FB6079D6B}"/>
              </a:ext>
            </a:extLst>
          </p:cNvPr>
          <p:cNvSpPr>
            <a:spLocks noGrp="1"/>
          </p:cNvSpPr>
          <p:nvPr>
            <p:ph idx="1"/>
          </p:nvPr>
        </p:nvSpPr>
        <p:spPr/>
        <p:txBody>
          <a:bodyPr>
            <a:normAutofit/>
          </a:bodyPr>
          <a:lstStyle/>
          <a:p>
            <a:r>
              <a:rPr lang="en-US" sz="2000" dirty="0"/>
              <a:t>Back-translation (source lang –&gt; target lang –&gt; source lang) can help improve translations</a:t>
            </a:r>
          </a:p>
          <a:p>
            <a:pPr lvl="1"/>
            <a:r>
              <a:rPr lang="en-US" sz="1600" dirty="0"/>
              <a:t>LLM-BT: Enhancing Multilingual Translation Utilizing Agents for Back-Translation (James J. Yoon et al.)</a:t>
            </a:r>
          </a:p>
          <a:p>
            <a:r>
              <a:rPr lang="en-US" sz="2000" dirty="0"/>
              <a:t>Doing multiple iterations of the above may </a:t>
            </a:r>
            <a:r>
              <a:rPr lang="en-US" sz="2000" b="1" dirty="0"/>
              <a:t>result in better translations</a:t>
            </a:r>
          </a:p>
          <a:p>
            <a:pPr lvl="1"/>
            <a:r>
              <a:rPr lang="en-US" sz="1600" dirty="0"/>
              <a:t>Similarity matrix of the original text and the back-translated text serves as a scoring metric for translation</a:t>
            </a:r>
          </a:p>
          <a:p>
            <a:pPr lvl="1"/>
            <a:r>
              <a:rPr lang="en-US" sz="1600" dirty="0"/>
              <a:t>LLM can refine the translation prompt to get a better translation</a:t>
            </a:r>
          </a:p>
          <a:p>
            <a:r>
              <a:rPr lang="en-US" sz="2000" dirty="0"/>
              <a:t>We can extend this solution to </a:t>
            </a:r>
            <a:r>
              <a:rPr lang="en-US" sz="2000" b="1" dirty="0"/>
              <a:t>guide fine-tuning </a:t>
            </a:r>
            <a:r>
              <a:rPr lang="en-US" sz="2000" dirty="0"/>
              <a:t>of LLMs</a:t>
            </a:r>
          </a:p>
        </p:txBody>
      </p:sp>
      <p:pic>
        <p:nvPicPr>
          <p:cNvPr id="4" name="Picture 3">
            <a:extLst>
              <a:ext uri="{FF2B5EF4-FFF2-40B4-BE49-F238E27FC236}">
                <a16:creationId xmlns:a16="http://schemas.microsoft.com/office/drawing/2014/main" id="{3F4973D9-7967-7CEF-39EB-8F5285E57841}"/>
              </a:ext>
            </a:extLst>
          </p:cNvPr>
          <p:cNvPicPr>
            <a:picLocks noChangeAspect="1"/>
          </p:cNvPicPr>
          <p:nvPr/>
        </p:nvPicPr>
        <p:blipFill>
          <a:blip r:embed="rId2"/>
          <a:stretch>
            <a:fillRect/>
          </a:stretch>
        </p:blipFill>
        <p:spPr>
          <a:xfrm>
            <a:off x="838200" y="4229385"/>
            <a:ext cx="5436319" cy="1274237"/>
          </a:xfrm>
          <a:prstGeom prst="rect">
            <a:avLst/>
          </a:prstGeom>
        </p:spPr>
      </p:pic>
      <p:pic>
        <p:nvPicPr>
          <p:cNvPr id="5" name="Picture 4">
            <a:extLst>
              <a:ext uri="{FF2B5EF4-FFF2-40B4-BE49-F238E27FC236}">
                <a16:creationId xmlns:a16="http://schemas.microsoft.com/office/drawing/2014/main" id="{E71931B8-2FB3-CA7D-DFC1-97CC59F4B34F}"/>
              </a:ext>
            </a:extLst>
          </p:cNvPr>
          <p:cNvPicPr>
            <a:picLocks noChangeAspect="1"/>
          </p:cNvPicPr>
          <p:nvPr/>
        </p:nvPicPr>
        <p:blipFill>
          <a:blip r:embed="rId3"/>
          <a:stretch>
            <a:fillRect/>
          </a:stretch>
        </p:blipFill>
        <p:spPr>
          <a:xfrm>
            <a:off x="6426378" y="3893836"/>
            <a:ext cx="4775563" cy="2114892"/>
          </a:xfrm>
          <a:prstGeom prst="rect">
            <a:avLst/>
          </a:prstGeom>
        </p:spPr>
      </p:pic>
    </p:spTree>
    <p:extLst>
      <p:ext uri="{BB962C8B-B14F-4D97-AF65-F5344CB8AC3E}">
        <p14:creationId xmlns:p14="http://schemas.microsoft.com/office/powerpoint/2010/main" val="397120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FEB9C-4394-A6DC-662D-C8D1CF6FC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C18C3-ECE0-84CC-617F-0BEC99D0363E}"/>
              </a:ext>
            </a:extLst>
          </p:cNvPr>
          <p:cNvSpPr>
            <a:spLocks noGrp="1"/>
          </p:cNvSpPr>
          <p:nvPr>
            <p:ph type="title"/>
          </p:nvPr>
        </p:nvSpPr>
        <p:spPr/>
        <p:txBody>
          <a:bodyPr/>
          <a:lstStyle/>
          <a:p>
            <a:r>
              <a:rPr lang="en-US" dirty="0"/>
              <a:t>How can we fine-tune effectively?</a:t>
            </a:r>
          </a:p>
        </p:txBody>
      </p:sp>
      <p:sp>
        <p:nvSpPr>
          <p:cNvPr id="3" name="Content Placeholder 2">
            <a:extLst>
              <a:ext uri="{FF2B5EF4-FFF2-40B4-BE49-F238E27FC236}">
                <a16:creationId xmlns:a16="http://schemas.microsoft.com/office/drawing/2014/main" id="{CAE59EAE-28CB-B0E9-FF1E-90123E973258}"/>
              </a:ext>
            </a:extLst>
          </p:cNvPr>
          <p:cNvSpPr>
            <a:spLocks noGrp="1"/>
          </p:cNvSpPr>
          <p:nvPr>
            <p:ph idx="1"/>
          </p:nvPr>
        </p:nvSpPr>
        <p:spPr/>
        <p:txBody>
          <a:bodyPr/>
          <a:lstStyle/>
          <a:p>
            <a:r>
              <a:rPr lang="en-US" sz="2000" dirty="0"/>
              <a:t>Using </a:t>
            </a:r>
            <a:r>
              <a:rPr lang="en-US" sz="2000" b="1" dirty="0"/>
              <a:t>back-translation</a:t>
            </a:r>
            <a:r>
              <a:rPr lang="en-US" sz="2000" dirty="0"/>
              <a:t>, ask a large model (teacher) to critique the small model’s (student) output</a:t>
            </a:r>
          </a:p>
          <a:p>
            <a:r>
              <a:rPr lang="en-US" sz="2000" dirty="0"/>
              <a:t>Add the critique as a prompt, seeing if the </a:t>
            </a:r>
            <a:r>
              <a:rPr lang="en-US" sz="2000" b="1" dirty="0"/>
              <a:t>new translation improves scores</a:t>
            </a:r>
            <a:endParaRPr lang="en-US" sz="1600" b="1" dirty="0"/>
          </a:p>
          <a:p>
            <a:r>
              <a:rPr lang="en-US" sz="2000" dirty="0"/>
              <a:t>If repeated rounds </a:t>
            </a:r>
            <a:r>
              <a:rPr lang="en-US" sz="2000" b="1" dirty="0"/>
              <a:t>fail to converge or diverge</a:t>
            </a:r>
            <a:r>
              <a:rPr lang="en-US" sz="2000" dirty="0"/>
              <a:t>, </a:t>
            </a:r>
            <a:r>
              <a:rPr lang="en-US" sz="2000" b="1" dirty="0"/>
              <a:t>select this pair + critique into a fine-tune dataset</a:t>
            </a:r>
          </a:p>
          <a:p>
            <a:pPr lvl="1"/>
            <a:r>
              <a:rPr lang="en-US" sz="1600" dirty="0"/>
              <a:t>The fine-tune dataset contains the pair from the original dataset, and the critique as part of the prompt</a:t>
            </a:r>
          </a:p>
          <a:p>
            <a:pPr lvl="1"/>
            <a:r>
              <a:rPr lang="en-US" sz="1600" dirty="0"/>
              <a:t>Only do this for sentence pairs below a certain threshold score</a:t>
            </a:r>
          </a:p>
          <a:p>
            <a:r>
              <a:rPr lang="en-US" sz="2000" dirty="0"/>
              <a:t>Once enough data chosen, </a:t>
            </a:r>
            <a:r>
              <a:rPr lang="en-US" sz="2000" b="1" dirty="0"/>
              <a:t>finetune the student model and repeat the process</a:t>
            </a:r>
          </a:p>
        </p:txBody>
      </p:sp>
      <p:pic>
        <p:nvPicPr>
          <p:cNvPr id="4" name="Picture 3">
            <a:extLst>
              <a:ext uri="{FF2B5EF4-FFF2-40B4-BE49-F238E27FC236}">
                <a16:creationId xmlns:a16="http://schemas.microsoft.com/office/drawing/2014/main" id="{4A2BCE77-26AC-9AD2-C855-4BA696FA4204}"/>
              </a:ext>
            </a:extLst>
          </p:cNvPr>
          <p:cNvPicPr>
            <a:picLocks noChangeAspect="1"/>
          </p:cNvPicPr>
          <p:nvPr/>
        </p:nvPicPr>
        <p:blipFill>
          <a:blip r:embed="rId2"/>
          <a:stretch>
            <a:fillRect/>
          </a:stretch>
        </p:blipFill>
        <p:spPr>
          <a:xfrm>
            <a:off x="2953449" y="4002772"/>
            <a:ext cx="6285102" cy="2667399"/>
          </a:xfrm>
          <a:prstGeom prst="rect">
            <a:avLst/>
          </a:prstGeom>
        </p:spPr>
      </p:pic>
    </p:spTree>
    <p:extLst>
      <p:ext uri="{BB962C8B-B14F-4D97-AF65-F5344CB8AC3E}">
        <p14:creationId xmlns:p14="http://schemas.microsoft.com/office/powerpoint/2010/main" val="128330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B945-85D8-8FE9-E023-41EBCB4A79B8}"/>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BCD5752-36C7-67C1-C239-5BD9A17DFD56}"/>
              </a:ext>
            </a:extLst>
          </p:cNvPr>
          <p:cNvSpPr>
            <a:spLocks noGrp="1"/>
          </p:cNvSpPr>
          <p:nvPr>
            <p:ph idx="1"/>
          </p:nvPr>
        </p:nvSpPr>
        <p:spPr/>
        <p:txBody>
          <a:bodyPr>
            <a:normAutofit fontScale="92500" lnSpcReduction="20000"/>
          </a:bodyPr>
          <a:lstStyle/>
          <a:p>
            <a:r>
              <a:rPr lang="en-US" sz="2000" dirty="0"/>
              <a:t>How to have the agent sample the dataset efficiently?</a:t>
            </a:r>
          </a:p>
          <a:p>
            <a:pPr lvl="1"/>
            <a:r>
              <a:rPr lang="en-US" sz="1600" dirty="0"/>
              <a:t>Static metrics for dataset selection</a:t>
            </a:r>
          </a:p>
          <a:p>
            <a:pPr lvl="1"/>
            <a:r>
              <a:rPr lang="en-US" sz="1600" dirty="0"/>
              <a:t>Ask the agent for what the current model’s gaps for a language through prompting</a:t>
            </a:r>
          </a:p>
          <a:p>
            <a:pPr lvl="1"/>
            <a:r>
              <a:rPr lang="en-US" sz="1600" dirty="0"/>
              <a:t>Possibly include </a:t>
            </a:r>
            <a:r>
              <a:rPr lang="en-US" sz="1600" dirty="0" err="1"/>
              <a:t>websearch</a:t>
            </a:r>
            <a:r>
              <a:rPr lang="en-US" sz="1600" dirty="0"/>
              <a:t> results to augment data</a:t>
            </a:r>
          </a:p>
          <a:p>
            <a:pPr lvl="1"/>
            <a:r>
              <a:rPr lang="en-US" sz="1600" dirty="0"/>
              <a:t>Can we introduce a few metrics, and let the agent decide which one is most significant for a certain sample?</a:t>
            </a:r>
          </a:p>
          <a:p>
            <a:r>
              <a:rPr lang="en-US" sz="2000" dirty="0"/>
              <a:t>When to trigger finetuning of data?</a:t>
            </a:r>
          </a:p>
          <a:p>
            <a:pPr lvl="1"/>
            <a:r>
              <a:rPr lang="en-US" sz="1600" dirty="0"/>
              <a:t>After n samples, use a static number for initial experiments</a:t>
            </a:r>
          </a:p>
          <a:p>
            <a:pPr lvl="1"/>
            <a:r>
              <a:rPr lang="en-US" sz="1600" dirty="0"/>
              <a:t>Stop if the model is not improving or converges</a:t>
            </a:r>
          </a:p>
          <a:p>
            <a:r>
              <a:rPr lang="en-US" sz="2000" dirty="0"/>
              <a:t>How to measure uncertainty and improvements in finetuning?</a:t>
            </a:r>
          </a:p>
          <a:p>
            <a:pPr lvl="1"/>
            <a:r>
              <a:rPr lang="en-US" sz="1600" dirty="0"/>
              <a:t>LLM-BT is promising as it involves the model in measuring uncertainty (similarity score)</a:t>
            </a:r>
          </a:p>
          <a:p>
            <a:pPr lvl="1"/>
            <a:r>
              <a:rPr lang="en-US" sz="1600" dirty="0"/>
              <a:t>BLEU/chr-F/COMET as additional metrics</a:t>
            </a:r>
          </a:p>
          <a:p>
            <a:pPr lvl="1"/>
            <a:r>
              <a:rPr lang="en-US" sz="1600" dirty="0"/>
              <a:t>Compare to same multi-lingual tasks as SEA-LION</a:t>
            </a:r>
          </a:p>
          <a:p>
            <a:r>
              <a:rPr lang="en-US" sz="2000" dirty="0"/>
              <a:t>How to effectively select the multi-lingual data?</a:t>
            </a:r>
          </a:p>
          <a:p>
            <a:pPr lvl="1"/>
            <a:r>
              <a:rPr lang="en-US" sz="1600" dirty="0"/>
              <a:t>Look at low-resource languages first (e.g., Southeast Asian languages)</a:t>
            </a:r>
          </a:p>
          <a:p>
            <a:pPr lvl="1"/>
            <a:r>
              <a:rPr lang="en-US" sz="1600" dirty="0"/>
              <a:t>Multi-lingual datasets exist but may not cover the same topic domain (Eng -&gt; Thai vs. Eng -&gt; Indonesian)</a:t>
            </a:r>
          </a:p>
          <a:p>
            <a:pPr lvl="1"/>
            <a:r>
              <a:rPr lang="en-US" sz="1600" dirty="0"/>
              <a:t>Can we use highly available translations across languages (e.g., translated religious texts, regional news, </a:t>
            </a:r>
            <a:r>
              <a:rPr lang="en-US" sz="1600" dirty="0" err="1"/>
              <a:t>etc</a:t>
            </a:r>
            <a:r>
              <a:rPr lang="en-US" sz="1600" dirty="0"/>
              <a:t>)</a:t>
            </a:r>
          </a:p>
        </p:txBody>
      </p:sp>
    </p:spTree>
    <p:extLst>
      <p:ext uri="{BB962C8B-B14F-4D97-AF65-F5344CB8AC3E}">
        <p14:creationId xmlns:p14="http://schemas.microsoft.com/office/powerpoint/2010/main" val="109871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64A151-0FE9-0952-637A-8B27942DC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1889B-5C45-C574-363C-10CE0AEFA6C0}"/>
              </a:ext>
            </a:extLst>
          </p:cNvPr>
          <p:cNvSpPr>
            <a:spLocks noGrp="1"/>
          </p:cNvSpPr>
          <p:nvPr>
            <p:ph type="title"/>
          </p:nvPr>
        </p:nvSpPr>
        <p:spPr/>
        <p:txBody>
          <a:bodyPr/>
          <a:lstStyle/>
          <a:p>
            <a:r>
              <a:rPr lang="en-US" dirty="0"/>
              <a:t>Proposal #1 (Select similar topics)</a:t>
            </a:r>
          </a:p>
        </p:txBody>
      </p:sp>
      <p:sp>
        <p:nvSpPr>
          <p:cNvPr id="3" name="Content Placeholder 2">
            <a:extLst>
              <a:ext uri="{FF2B5EF4-FFF2-40B4-BE49-F238E27FC236}">
                <a16:creationId xmlns:a16="http://schemas.microsoft.com/office/drawing/2014/main" id="{5DE387E5-C4B1-9779-0DB0-340928B4B1B3}"/>
              </a:ext>
            </a:extLst>
          </p:cNvPr>
          <p:cNvSpPr>
            <a:spLocks noGrp="1"/>
          </p:cNvSpPr>
          <p:nvPr>
            <p:ph idx="1"/>
          </p:nvPr>
        </p:nvSpPr>
        <p:spPr/>
        <p:txBody>
          <a:bodyPr/>
          <a:lstStyle/>
          <a:p>
            <a:r>
              <a:rPr lang="en-US" sz="2000" dirty="0"/>
              <a:t>One agent to critique model responses by comparing same prompt across multiple languages</a:t>
            </a:r>
          </a:p>
          <a:p>
            <a:r>
              <a:rPr lang="en-US" sz="2000" dirty="0"/>
              <a:t>Done using some similarity matrix through multiple translations or relevant techniques</a:t>
            </a:r>
          </a:p>
          <a:p>
            <a:r>
              <a:rPr lang="en-US" sz="2000" dirty="0"/>
              <a:t>From “bad” responses, have another agent to select from raw dataset that may fill gaps</a:t>
            </a:r>
          </a:p>
          <a:p>
            <a:r>
              <a:rPr lang="en-US" sz="2000" dirty="0"/>
              <a:t>After a few rounds, finetune the model and run the loop (especially for previously bad prompts)</a:t>
            </a:r>
          </a:p>
          <a:p>
            <a:r>
              <a:rPr lang="en-US" sz="2000" dirty="0"/>
              <a:t>Compare with random selection/static metric selection</a:t>
            </a:r>
          </a:p>
        </p:txBody>
      </p:sp>
      <p:pic>
        <p:nvPicPr>
          <p:cNvPr id="8" name="Picture 7">
            <a:extLst>
              <a:ext uri="{FF2B5EF4-FFF2-40B4-BE49-F238E27FC236}">
                <a16:creationId xmlns:a16="http://schemas.microsoft.com/office/drawing/2014/main" id="{49DCC1E4-BE5D-8EEC-3EA2-A3DCB2C1116C}"/>
              </a:ext>
            </a:extLst>
          </p:cNvPr>
          <p:cNvPicPr>
            <a:picLocks noChangeAspect="1"/>
          </p:cNvPicPr>
          <p:nvPr/>
        </p:nvPicPr>
        <p:blipFill>
          <a:blip r:embed="rId2"/>
          <a:stretch>
            <a:fillRect/>
          </a:stretch>
        </p:blipFill>
        <p:spPr>
          <a:xfrm>
            <a:off x="2662952" y="4001294"/>
            <a:ext cx="6866096" cy="2498266"/>
          </a:xfrm>
          <a:prstGeom prst="rect">
            <a:avLst/>
          </a:prstGeom>
        </p:spPr>
      </p:pic>
    </p:spTree>
    <p:extLst>
      <p:ext uri="{BB962C8B-B14F-4D97-AF65-F5344CB8AC3E}">
        <p14:creationId xmlns:p14="http://schemas.microsoft.com/office/powerpoint/2010/main" val="211843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632</Words>
  <Application>Microsoft Macintosh PowerPoint</Application>
  <PresentationFormat>Widescreen</PresentationFormat>
  <Paragraphs>53</Paragraphs>
  <Slides>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Agent-Driven Data Curation for Multi-lingual Fine-tuning</vt:lpstr>
      <vt:lpstr>Prior Work 1 (SEA-LION)</vt:lpstr>
      <vt:lpstr>Prior Work 2 (LLM-BT)</vt:lpstr>
      <vt:lpstr>How can we fine-tune effectively?</vt:lpstr>
      <vt:lpstr>Considerations</vt:lpstr>
      <vt:lpstr>Proposal #1 (Select similar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Yixian</dc:creator>
  <cp:lastModifiedBy>Tan, Yixian</cp:lastModifiedBy>
  <cp:revision>1</cp:revision>
  <dcterms:created xsi:type="dcterms:W3CDTF">2025-05-18T01:39:52Z</dcterms:created>
  <dcterms:modified xsi:type="dcterms:W3CDTF">2025-05-20T18:19:45Z</dcterms:modified>
</cp:coreProperties>
</file>