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
      <p:font typeface="Roboto Medium"/>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700D46-1D88-454E-BB99-BA5A6912787F}">
  <a:tblStyle styleId="{49700D46-1D88-454E-BB99-BA5A6912787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edium-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RobotoMedium-italic.fntdata"/><Relationship Id="rId10" Type="http://schemas.openxmlformats.org/officeDocument/2006/relationships/slide" Target="slides/slide4.xml"/><Relationship Id="rId32" Type="http://schemas.openxmlformats.org/officeDocument/2006/relationships/font" Target="fonts/RobotoMedium-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RobotoMedium-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f1f0c463c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f1f0c463c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f1f0c463c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f1f0c463c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f1f0c463c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f1f0c463c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f1f0c463c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0f1f0c463c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f1f0c463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f1f0c463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f1f0c46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0f1f0c46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f1f0c463c_0_1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0f1f0c463c_0_1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0f1f0c463c_0_1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0f1f0c463c_0_1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0f1f0c463c_0_1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0f1f0c463c_0_1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f1f0c463c_0_1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0f1f0c463c_0_1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f1f0c463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f1f0c463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0f1f0c463c_0_1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0f1f0c463c_0_1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52ffc1dd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52ffc1dd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883c1c6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883c1c6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8026e5ca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8026e5ca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f1f0c463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f1f0c463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883c1c618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883c1c618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ffc22856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ffc22856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f1f0c463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f1f0c463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pic>
        <p:nvPicPr>
          <p:cNvPr id="19" name="Google Shape;19;p2"/>
          <p:cNvPicPr preferRelativeResize="0"/>
          <p:nvPr/>
        </p:nvPicPr>
        <p:blipFill rotWithShape="1">
          <a:blip r:embed="rId2">
            <a:alphaModFix/>
          </a:blip>
          <a:srcRect b="24104" l="10030" r="23364" t="0"/>
          <a:stretch/>
        </p:blipFill>
        <p:spPr>
          <a:xfrm>
            <a:off x="7209179" y="4304700"/>
            <a:ext cx="1934819" cy="838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8" name="Shape 68"/>
        <p:cNvGrpSpPr/>
        <p:nvPr/>
      </p:nvGrpSpPr>
      <p:grpSpPr>
        <a:xfrm>
          <a:off x="0" y="0"/>
          <a:ext cx="0" cy="0"/>
          <a:chOff x="0" y="0"/>
          <a:chExt cx="0" cy="0"/>
        </a:xfrm>
      </p:grpSpPr>
      <p:grpSp>
        <p:nvGrpSpPr>
          <p:cNvPr id="69" name="Google Shape;69;p11"/>
          <p:cNvGrpSpPr/>
          <p:nvPr/>
        </p:nvGrpSpPr>
        <p:grpSpPr>
          <a:xfrm>
            <a:off x="6098378" y="5"/>
            <a:ext cx="3045625" cy="2030570"/>
            <a:chOff x="6098378" y="5"/>
            <a:chExt cx="3045625" cy="2030570"/>
          </a:xfrm>
        </p:grpSpPr>
        <p:sp>
          <p:nvSpPr>
            <p:cNvPr id="70" name="Google Shape;70;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6" name="Google Shape;76;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7" name="Google Shape;77;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8" name="Shape 78"/>
        <p:cNvGrpSpPr/>
        <p:nvPr/>
      </p:nvGrpSpPr>
      <p:grpSpPr>
        <a:xfrm>
          <a:off x="0" y="0"/>
          <a:ext cx="0" cy="0"/>
          <a:chOff x="0" y="0"/>
          <a:chExt cx="0" cy="0"/>
        </a:xfrm>
      </p:grpSpPr>
      <p:sp>
        <p:nvSpPr>
          <p:cNvPr id="79" name="Google Shape;79;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0" name="Shape 20"/>
        <p:cNvGrpSpPr/>
        <p:nvPr/>
      </p:nvGrpSpPr>
      <p:grpSpPr>
        <a:xfrm>
          <a:off x="0" y="0"/>
          <a:ext cx="0" cy="0"/>
          <a:chOff x="0" y="0"/>
          <a:chExt cx="0" cy="0"/>
        </a:xfrm>
      </p:grpSpPr>
      <p:grpSp>
        <p:nvGrpSpPr>
          <p:cNvPr id="21" name="Google Shape;21;p3"/>
          <p:cNvGrpSpPr/>
          <p:nvPr/>
        </p:nvGrpSpPr>
        <p:grpSpPr>
          <a:xfrm>
            <a:off x="6098378" y="5"/>
            <a:ext cx="3045625" cy="2030570"/>
            <a:chOff x="6098378" y="5"/>
            <a:chExt cx="3045625" cy="2030570"/>
          </a:xfrm>
        </p:grpSpPr>
        <p:sp>
          <p:nvSpPr>
            <p:cNvPr id="22" name="Google Shape;22;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 name="Google Shape;27;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8" name="Google Shape;28;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
          <p:cNvSpPr/>
          <p:nvPr/>
        </p:nvSpPr>
        <p:spPr>
          <a:xfrm>
            <a:off x="0" y="48914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0" y="11"/>
            <a:ext cx="9144000" cy="719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type="title"/>
          </p:nvPr>
        </p:nvSpPr>
        <p:spPr>
          <a:xfrm>
            <a:off x="271750" y="55650"/>
            <a:ext cx="8520600" cy="607800"/>
          </a:xfrm>
          <a:prstGeom prst="rect">
            <a:avLst/>
          </a:prstGeom>
          <a:noFill/>
        </p:spPr>
        <p:txBody>
          <a:bodyPr anchorCtr="0" anchor="t" bIns="91425" lIns="91425" spcFirstLastPara="1" rIns="91425" wrap="square" tIns="91425">
            <a:normAutofit/>
          </a:bodyPr>
          <a:lstStyle>
            <a:lvl1pPr lvl="0">
              <a:spcBef>
                <a:spcPts val="0"/>
              </a:spcBef>
              <a:spcAft>
                <a:spcPts val="0"/>
              </a:spcAft>
              <a:buClr>
                <a:schemeClr val="lt1"/>
              </a:buClr>
              <a:buSzPts val="3000"/>
              <a:buNone/>
              <a:defRPr b="1">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3" name="Google Shape;33;p4"/>
          <p:cNvSpPr txBox="1"/>
          <p:nvPr>
            <p:ph idx="1" type="body"/>
          </p:nvPr>
        </p:nvSpPr>
        <p:spPr>
          <a:xfrm>
            <a:off x="271750" y="1620100"/>
            <a:ext cx="8737500" cy="3142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4" name="Google Shape;34;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
        <p:nvSpPr>
          <p:cNvPr id="35" name="Google Shape;35;p4"/>
          <p:cNvSpPr txBox="1"/>
          <p:nvPr>
            <p:ph idx="2" type="subTitle"/>
          </p:nvPr>
        </p:nvSpPr>
        <p:spPr>
          <a:xfrm>
            <a:off x="271750" y="719100"/>
            <a:ext cx="8737500" cy="566400"/>
          </a:xfrm>
          <a:prstGeom prst="rect">
            <a:avLst/>
          </a:prstGeom>
        </p:spPr>
        <p:txBody>
          <a:bodyPr anchorCtr="0" anchor="t" bIns="91425" lIns="91425" spcFirstLastPara="1" rIns="91425" wrap="square" tIns="91425">
            <a:spAutoFit/>
          </a:bodyPr>
          <a:lstStyle>
            <a:lvl1pPr lvl="0">
              <a:lnSpc>
                <a:spcPct val="100000"/>
              </a:lnSpc>
              <a:spcBef>
                <a:spcPts val="0"/>
              </a:spcBef>
              <a:spcAft>
                <a:spcPts val="0"/>
              </a:spcAft>
              <a:buSzPts val="1600"/>
              <a:buFont typeface="Roboto Medium"/>
              <a:buNone/>
              <a:defRPr sz="1600">
                <a:latin typeface="Roboto Medium"/>
                <a:ea typeface="Roboto Medium"/>
                <a:cs typeface="Roboto Medium"/>
                <a:sym typeface="Roboto Medium"/>
              </a:defRPr>
            </a:lvl1pPr>
            <a:lvl2pPr lvl="1">
              <a:lnSpc>
                <a:spcPct val="100000"/>
              </a:lnSpc>
              <a:spcBef>
                <a:spcPts val="0"/>
              </a:spcBef>
              <a:spcAft>
                <a:spcPts val="0"/>
              </a:spcAft>
              <a:buSzPts val="1400"/>
              <a:buFont typeface="Roboto Medium"/>
              <a:buNone/>
              <a:defRPr>
                <a:latin typeface="Roboto Medium"/>
                <a:ea typeface="Roboto Medium"/>
                <a:cs typeface="Roboto Medium"/>
                <a:sym typeface="Roboto Medium"/>
              </a:defRPr>
            </a:lvl2pPr>
            <a:lvl3pPr lvl="2">
              <a:lnSpc>
                <a:spcPct val="100000"/>
              </a:lnSpc>
              <a:spcBef>
                <a:spcPts val="0"/>
              </a:spcBef>
              <a:spcAft>
                <a:spcPts val="0"/>
              </a:spcAft>
              <a:buSzPts val="1400"/>
              <a:buFont typeface="Roboto Medium"/>
              <a:buNone/>
              <a:defRPr>
                <a:latin typeface="Roboto Medium"/>
                <a:ea typeface="Roboto Medium"/>
                <a:cs typeface="Roboto Medium"/>
                <a:sym typeface="Roboto Medium"/>
              </a:defRPr>
            </a:lvl3pPr>
            <a:lvl4pPr lvl="3">
              <a:lnSpc>
                <a:spcPct val="100000"/>
              </a:lnSpc>
              <a:spcBef>
                <a:spcPts val="0"/>
              </a:spcBef>
              <a:spcAft>
                <a:spcPts val="0"/>
              </a:spcAft>
              <a:buSzPts val="1400"/>
              <a:buFont typeface="Roboto Medium"/>
              <a:buNone/>
              <a:defRPr>
                <a:latin typeface="Roboto Medium"/>
                <a:ea typeface="Roboto Medium"/>
                <a:cs typeface="Roboto Medium"/>
                <a:sym typeface="Roboto Medium"/>
              </a:defRPr>
            </a:lvl4pPr>
            <a:lvl5pPr lvl="4">
              <a:lnSpc>
                <a:spcPct val="100000"/>
              </a:lnSpc>
              <a:spcBef>
                <a:spcPts val="0"/>
              </a:spcBef>
              <a:spcAft>
                <a:spcPts val="0"/>
              </a:spcAft>
              <a:buSzPts val="1400"/>
              <a:buFont typeface="Roboto Medium"/>
              <a:buNone/>
              <a:defRPr>
                <a:latin typeface="Roboto Medium"/>
                <a:ea typeface="Roboto Medium"/>
                <a:cs typeface="Roboto Medium"/>
                <a:sym typeface="Roboto Medium"/>
              </a:defRPr>
            </a:lvl5pPr>
            <a:lvl6pPr lvl="5">
              <a:lnSpc>
                <a:spcPct val="100000"/>
              </a:lnSpc>
              <a:spcBef>
                <a:spcPts val="0"/>
              </a:spcBef>
              <a:spcAft>
                <a:spcPts val="0"/>
              </a:spcAft>
              <a:buSzPts val="1400"/>
              <a:buFont typeface="Roboto Medium"/>
              <a:buNone/>
              <a:defRPr>
                <a:latin typeface="Roboto Medium"/>
                <a:ea typeface="Roboto Medium"/>
                <a:cs typeface="Roboto Medium"/>
                <a:sym typeface="Roboto Medium"/>
              </a:defRPr>
            </a:lvl6pPr>
            <a:lvl7pPr lvl="6">
              <a:lnSpc>
                <a:spcPct val="100000"/>
              </a:lnSpc>
              <a:spcBef>
                <a:spcPts val="0"/>
              </a:spcBef>
              <a:spcAft>
                <a:spcPts val="0"/>
              </a:spcAft>
              <a:buSzPts val="1400"/>
              <a:buFont typeface="Roboto Medium"/>
              <a:buNone/>
              <a:defRPr>
                <a:latin typeface="Roboto Medium"/>
                <a:ea typeface="Roboto Medium"/>
                <a:cs typeface="Roboto Medium"/>
                <a:sym typeface="Roboto Medium"/>
              </a:defRPr>
            </a:lvl7pPr>
            <a:lvl8pPr lvl="7">
              <a:lnSpc>
                <a:spcPct val="100000"/>
              </a:lnSpc>
              <a:spcBef>
                <a:spcPts val="0"/>
              </a:spcBef>
              <a:spcAft>
                <a:spcPts val="0"/>
              </a:spcAft>
              <a:buSzPts val="1400"/>
              <a:buFont typeface="Roboto Medium"/>
              <a:buNone/>
              <a:defRPr>
                <a:latin typeface="Roboto Medium"/>
                <a:ea typeface="Roboto Medium"/>
                <a:cs typeface="Roboto Medium"/>
                <a:sym typeface="Roboto Medium"/>
              </a:defRPr>
            </a:lvl8pPr>
            <a:lvl9pPr lvl="8">
              <a:lnSpc>
                <a:spcPct val="100000"/>
              </a:lnSpc>
              <a:spcBef>
                <a:spcPts val="0"/>
              </a:spcBef>
              <a:spcAft>
                <a:spcPts val="0"/>
              </a:spcAft>
              <a:buSzPts val="1400"/>
              <a:buFont typeface="Roboto Medium"/>
              <a:buNone/>
              <a:defRPr>
                <a:latin typeface="Roboto Medium"/>
                <a:ea typeface="Roboto Medium"/>
                <a:cs typeface="Roboto Medium"/>
                <a:sym typeface="Roboto Medium"/>
              </a:defRPr>
            </a:lvl9pPr>
          </a:lstStyle>
          <a:p/>
        </p:txBody>
      </p:sp>
      <p:sp>
        <p:nvSpPr>
          <p:cNvPr id="36" name="Google Shape;36;p4"/>
          <p:cNvSpPr txBox="1"/>
          <p:nvPr>
            <p:ph idx="3" type="sldNum"/>
          </p:nvPr>
        </p:nvSpPr>
        <p:spPr>
          <a:xfrm>
            <a:off x="8460425" y="4853725"/>
            <a:ext cx="548700" cy="3387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9" name="Google Shape;39;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 name="Google Shape;44;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7" name="Google Shape;47;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8" name="Google Shape;48;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49" name="Shape 49"/>
        <p:cNvGrpSpPr/>
        <p:nvPr/>
      </p:nvGrpSpPr>
      <p:grpSpPr>
        <a:xfrm>
          <a:off x="0" y="0"/>
          <a:ext cx="0" cy="0"/>
          <a:chOff x="0" y="0"/>
          <a:chExt cx="0" cy="0"/>
        </a:xfrm>
      </p:grpSpPr>
      <p:grpSp>
        <p:nvGrpSpPr>
          <p:cNvPr id="50" name="Google Shape;50;p8"/>
          <p:cNvGrpSpPr/>
          <p:nvPr/>
        </p:nvGrpSpPr>
        <p:grpSpPr>
          <a:xfrm>
            <a:off x="6098378" y="5"/>
            <a:ext cx="3045625" cy="2030570"/>
            <a:chOff x="6098378" y="5"/>
            <a:chExt cx="3045625" cy="2030570"/>
          </a:xfrm>
        </p:grpSpPr>
        <p:sp>
          <p:nvSpPr>
            <p:cNvPr id="51" name="Google Shape;51;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7" name="Google Shape;57;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8" name="Shape 58"/>
        <p:cNvGrpSpPr/>
        <p:nvPr/>
      </p:nvGrpSpPr>
      <p:grpSpPr>
        <a:xfrm>
          <a:off x="0" y="0"/>
          <a:ext cx="0" cy="0"/>
          <a:chOff x="0" y="0"/>
          <a:chExt cx="0" cy="0"/>
        </a:xfrm>
      </p:grpSpPr>
      <p:sp>
        <p:nvSpPr>
          <p:cNvPr id="59" name="Google Shape;59;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 name="Google Shape;6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1" name="Google Shape;61;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2" name="Google Shape;62;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3" name="Google Shape;6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4" name="Google Shape;64;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7" name="Google Shape;67;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png"/><Relationship Id="rId6"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15.png"/><Relationship Id="rId7"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598100" y="1370553"/>
            <a:ext cx="8222100" cy="1843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ja"/>
              <a:t>IKOMAロボテック株式会社 様</a:t>
            </a:r>
            <a:endParaRPr/>
          </a:p>
          <a:p>
            <a:pPr indent="0" lvl="0" marL="0" rtl="0" algn="l">
              <a:spcBef>
                <a:spcPts val="0"/>
              </a:spcBef>
              <a:spcAft>
                <a:spcPts val="0"/>
              </a:spcAft>
              <a:buNone/>
            </a:pPr>
            <a:r>
              <a:rPr lang="ja"/>
              <a:t>AI Quest2021 </a:t>
            </a:r>
            <a:r>
              <a:rPr lang="ja"/>
              <a:t>協働プロジェクト</a:t>
            </a:r>
            <a:endParaRPr/>
          </a:p>
          <a:p>
            <a:pPr indent="0" lvl="0" marL="0" rtl="0" algn="l">
              <a:spcBef>
                <a:spcPts val="0"/>
              </a:spcBef>
              <a:spcAft>
                <a:spcPts val="0"/>
              </a:spcAft>
              <a:buNone/>
            </a:pPr>
            <a:r>
              <a:rPr lang="ja"/>
              <a:t>最終発表資料</a:t>
            </a:r>
            <a:endParaRPr/>
          </a:p>
        </p:txBody>
      </p:sp>
      <p:sp>
        <p:nvSpPr>
          <p:cNvPr id="85" name="Google Shape;85;p13"/>
          <p:cNvSpPr txBox="1"/>
          <p:nvPr>
            <p:ph idx="1" type="subTitle"/>
          </p:nvPr>
        </p:nvSpPr>
        <p:spPr>
          <a:xfrm>
            <a:off x="598088" y="3735563"/>
            <a:ext cx="8222100" cy="432900"/>
          </a:xfrm>
          <a:prstGeom prst="rect">
            <a:avLst/>
          </a:prstGeom>
        </p:spPr>
        <p:txBody>
          <a:bodyPr anchorCtr="0" anchor="t" bIns="91425" lIns="91425" spcFirstLastPara="1" rIns="91425" wrap="square" tIns="91425">
            <a:noAutofit/>
          </a:bodyPr>
          <a:lstStyle/>
          <a:p>
            <a:pPr indent="0" lvl="0" marL="0" rtl="0" algn="r">
              <a:lnSpc>
                <a:spcPct val="80000"/>
              </a:lnSpc>
              <a:spcBef>
                <a:spcPts val="0"/>
              </a:spcBef>
              <a:spcAft>
                <a:spcPts val="0"/>
              </a:spcAft>
              <a:buSzPts val="1018"/>
              <a:buNone/>
            </a:pPr>
            <a:r>
              <a:rPr lang="ja" sz="2442"/>
              <a:t>2022.01.</a:t>
            </a:r>
            <a:r>
              <a:rPr lang="ja" sz="2442"/>
              <a:t>21</a:t>
            </a:r>
            <a:r>
              <a:rPr lang="ja" sz="2442"/>
              <a:t>　WAcode</a:t>
            </a:r>
            <a:endParaRPr sz="244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2"/>
          <p:cNvSpPr txBox="1"/>
          <p:nvPr>
            <p:ph type="title"/>
          </p:nvPr>
        </p:nvSpPr>
        <p:spPr>
          <a:xfrm>
            <a:off x="271750" y="556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91855"/>
              <a:buNone/>
            </a:pPr>
            <a:r>
              <a:rPr lang="ja" sz="1077"/>
              <a:t>2.工数管理方法の検討</a:t>
            </a:r>
            <a:endParaRPr sz="1077"/>
          </a:p>
          <a:p>
            <a:pPr indent="0" lvl="0" marL="0" rtl="0" algn="l">
              <a:spcBef>
                <a:spcPts val="0"/>
              </a:spcBef>
              <a:spcAft>
                <a:spcPts val="0"/>
              </a:spcAft>
              <a:buSzPct val="38739"/>
              <a:buNone/>
            </a:pPr>
            <a:r>
              <a:rPr lang="ja" sz="2555"/>
              <a:t>Excelによる工数管理へのアプローチ</a:t>
            </a:r>
            <a:endParaRPr sz="2555"/>
          </a:p>
        </p:txBody>
      </p:sp>
      <p:sp>
        <p:nvSpPr>
          <p:cNvPr id="210" name="Google Shape;210;p22"/>
          <p:cNvSpPr txBox="1"/>
          <p:nvPr>
            <p:ph idx="2" type="subTitle"/>
          </p:nvPr>
        </p:nvSpPr>
        <p:spPr>
          <a:xfrm>
            <a:off x="87300" y="804825"/>
            <a:ext cx="8969400" cy="677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ja">
                <a:latin typeface="Roboto"/>
                <a:ea typeface="Roboto"/>
                <a:cs typeface="Roboto"/>
                <a:sym typeface="Roboto"/>
              </a:rPr>
              <a:t>最優先課題「全体工数管理の正確化」について具体的に検討しました</a:t>
            </a:r>
            <a:r>
              <a:rPr lang="ja" sz="1400">
                <a:latin typeface="Roboto"/>
                <a:ea typeface="Roboto"/>
                <a:cs typeface="Roboto"/>
                <a:sym typeface="Roboto"/>
              </a:rPr>
              <a:t>。</a:t>
            </a:r>
            <a:endParaRPr/>
          </a:p>
          <a:p>
            <a:pPr indent="0" lvl="0" marL="0" rtl="0" algn="l">
              <a:spcBef>
                <a:spcPts val="0"/>
              </a:spcBef>
              <a:spcAft>
                <a:spcPts val="0"/>
              </a:spcAft>
              <a:buNone/>
            </a:pPr>
            <a:r>
              <a:rPr lang="ja"/>
              <a:t>検討ポイントは以下3点です。</a:t>
            </a:r>
            <a:endParaRPr/>
          </a:p>
        </p:txBody>
      </p:sp>
      <p:sp>
        <p:nvSpPr>
          <p:cNvPr id="211" name="Google Shape;211;p22"/>
          <p:cNvSpPr txBox="1"/>
          <p:nvPr>
            <p:ph idx="3" type="sldNum"/>
          </p:nvPr>
        </p:nvSpPr>
        <p:spPr>
          <a:xfrm>
            <a:off x="8460425" y="4853725"/>
            <a:ext cx="548700" cy="338700"/>
          </a:xfrm>
          <a:prstGeom prst="rect">
            <a:avLst/>
          </a:prstGeom>
        </p:spPr>
        <p:txBody>
          <a:bodyPr anchorCtr="0" anchor="ctr" bIns="91425" lIns="91425" spcFirstLastPara="1" rIns="91425" wrap="square" tIns="91425">
            <a:spAutoFit/>
          </a:bodyPr>
          <a:lstStyle/>
          <a:p>
            <a:pPr indent="0" lvl="0" marL="0" rtl="0" algn="r">
              <a:spcBef>
                <a:spcPts val="0"/>
              </a:spcBef>
              <a:spcAft>
                <a:spcPts val="0"/>
              </a:spcAft>
              <a:buNone/>
            </a:pPr>
            <a:fld id="{00000000-1234-1234-1234-123412341234}" type="slidenum">
              <a:rPr lang="ja"/>
              <a:t>‹#›</a:t>
            </a:fld>
            <a:endParaRPr/>
          </a:p>
        </p:txBody>
      </p:sp>
      <p:sp>
        <p:nvSpPr>
          <p:cNvPr id="212" name="Google Shape;212;p22"/>
          <p:cNvSpPr txBox="1"/>
          <p:nvPr>
            <p:ph idx="1" type="body"/>
          </p:nvPr>
        </p:nvSpPr>
        <p:spPr>
          <a:xfrm>
            <a:off x="271750" y="1747600"/>
            <a:ext cx="8629200" cy="2163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ja" sz="2055"/>
              <a:t>■検討ポイント</a:t>
            </a:r>
            <a:endParaRPr sz="2055"/>
          </a:p>
          <a:p>
            <a:pPr indent="0" lvl="0" marL="0" rtl="0" algn="l">
              <a:lnSpc>
                <a:spcPct val="95000"/>
              </a:lnSpc>
              <a:spcBef>
                <a:spcPts val="1200"/>
              </a:spcBef>
              <a:spcAft>
                <a:spcPts val="0"/>
              </a:spcAft>
              <a:buSzPts val="523"/>
              <a:buNone/>
            </a:pPr>
            <a:r>
              <a:rPr lang="ja" sz="2055"/>
              <a:t>　1.作業ボリューム(人数)が見えない</a:t>
            </a:r>
            <a:endParaRPr sz="2055"/>
          </a:p>
          <a:p>
            <a:pPr indent="0" lvl="0" marL="0" rtl="0" algn="l">
              <a:lnSpc>
                <a:spcPct val="95000"/>
              </a:lnSpc>
              <a:spcBef>
                <a:spcPts val="1200"/>
              </a:spcBef>
              <a:spcAft>
                <a:spcPts val="0"/>
              </a:spcAft>
              <a:buSzPts val="523"/>
              <a:buNone/>
            </a:pPr>
            <a:r>
              <a:rPr lang="ja" sz="2055"/>
              <a:t>　2.作業開始/終了日が機械的に取得できない</a:t>
            </a:r>
            <a:endParaRPr sz="2055"/>
          </a:p>
          <a:p>
            <a:pPr indent="0" lvl="0" marL="0" rtl="0" algn="l">
              <a:lnSpc>
                <a:spcPct val="95000"/>
              </a:lnSpc>
              <a:spcBef>
                <a:spcPts val="1200"/>
              </a:spcBef>
              <a:spcAft>
                <a:spcPts val="1200"/>
              </a:spcAft>
              <a:buSzPts val="523"/>
              <a:buNone/>
            </a:pPr>
            <a:r>
              <a:rPr lang="ja" sz="2055"/>
              <a:t>　3.個別工程表と全体工程表の連携できていない</a:t>
            </a:r>
            <a:endParaRPr sz="2055"/>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p:nvPr/>
        </p:nvSpPr>
        <p:spPr>
          <a:xfrm>
            <a:off x="4643117" y="1285550"/>
            <a:ext cx="4339500" cy="2775600"/>
          </a:xfrm>
          <a:prstGeom prst="roundRect">
            <a:avLst>
              <a:gd fmla="val 6512" name="adj"/>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ja" sz="1500" u="sng"/>
              <a:t>変更案（試作品）</a:t>
            </a:r>
            <a:endParaRPr b="1" sz="1500" u="sng"/>
          </a:p>
        </p:txBody>
      </p:sp>
      <p:sp>
        <p:nvSpPr>
          <p:cNvPr id="218" name="Google Shape;218;p23"/>
          <p:cNvSpPr/>
          <p:nvPr/>
        </p:nvSpPr>
        <p:spPr>
          <a:xfrm>
            <a:off x="213200" y="1285550"/>
            <a:ext cx="4339500" cy="2775600"/>
          </a:xfrm>
          <a:prstGeom prst="roundRect">
            <a:avLst>
              <a:gd fmla="val 6512" name="adj"/>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ja" sz="1600" u="sng">
                <a:solidFill>
                  <a:schemeClr val="dk2"/>
                </a:solidFill>
              </a:rPr>
              <a:t>現状</a:t>
            </a:r>
            <a:endParaRPr b="1" sz="1600" u="sng">
              <a:solidFill>
                <a:schemeClr val="dk2"/>
              </a:solidFill>
            </a:endParaRPr>
          </a:p>
        </p:txBody>
      </p:sp>
      <p:sp>
        <p:nvSpPr>
          <p:cNvPr id="219" name="Google Shape;219;p23"/>
          <p:cNvSpPr txBox="1"/>
          <p:nvPr>
            <p:ph type="title"/>
          </p:nvPr>
        </p:nvSpPr>
        <p:spPr>
          <a:xfrm>
            <a:off x="271750" y="556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91855"/>
              <a:buNone/>
            </a:pPr>
            <a:r>
              <a:rPr lang="ja" sz="1077"/>
              <a:t>2.工数管理方法の検討</a:t>
            </a:r>
            <a:endParaRPr sz="1077"/>
          </a:p>
          <a:p>
            <a:pPr indent="0" lvl="0" marL="0" rtl="0" algn="l">
              <a:spcBef>
                <a:spcPts val="0"/>
              </a:spcBef>
              <a:spcAft>
                <a:spcPts val="0"/>
              </a:spcAft>
              <a:buSzPct val="38739"/>
              <a:buNone/>
            </a:pPr>
            <a:r>
              <a:rPr lang="ja" sz="2555"/>
              <a:t>Excelによる工数管理へのアプローチ</a:t>
            </a:r>
            <a:endParaRPr sz="2555"/>
          </a:p>
        </p:txBody>
      </p:sp>
      <p:sp>
        <p:nvSpPr>
          <p:cNvPr id="220" name="Google Shape;220;p2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
        <p:nvSpPr>
          <p:cNvPr id="221" name="Google Shape;221;p23"/>
          <p:cNvSpPr txBox="1"/>
          <p:nvPr>
            <p:ph idx="3" type="sldNum"/>
          </p:nvPr>
        </p:nvSpPr>
        <p:spPr>
          <a:xfrm>
            <a:off x="8460425" y="4853725"/>
            <a:ext cx="548700" cy="338700"/>
          </a:xfrm>
          <a:prstGeom prst="rect">
            <a:avLst/>
          </a:prstGeom>
        </p:spPr>
        <p:txBody>
          <a:bodyPr anchorCtr="0" anchor="ctr" bIns="91425" lIns="91425" spcFirstLastPara="1" rIns="91425" wrap="square" tIns="91425">
            <a:spAutoFit/>
          </a:bodyPr>
          <a:lstStyle/>
          <a:p>
            <a:pPr indent="0" lvl="0" marL="0" rtl="0" algn="r">
              <a:spcBef>
                <a:spcPts val="0"/>
              </a:spcBef>
              <a:spcAft>
                <a:spcPts val="0"/>
              </a:spcAft>
              <a:buNone/>
            </a:pPr>
            <a:fld id="{00000000-1234-1234-1234-123412341234}" type="slidenum">
              <a:rPr lang="ja"/>
              <a:t>‹#›</a:t>
            </a:fld>
            <a:endParaRPr/>
          </a:p>
        </p:txBody>
      </p:sp>
      <p:sp>
        <p:nvSpPr>
          <p:cNvPr id="222" name="Google Shape;222;p23"/>
          <p:cNvSpPr txBox="1"/>
          <p:nvPr>
            <p:ph idx="2" type="subTitle"/>
          </p:nvPr>
        </p:nvSpPr>
        <p:spPr>
          <a:xfrm>
            <a:off x="217450" y="778250"/>
            <a:ext cx="86292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ja"/>
              <a:t>ポイント1：作業ボリューム(人数)が見えない</a:t>
            </a:r>
            <a:endParaRPr/>
          </a:p>
        </p:txBody>
      </p:sp>
      <p:pic>
        <p:nvPicPr>
          <p:cNvPr id="223" name="Google Shape;223;p23"/>
          <p:cNvPicPr preferRelativeResize="0"/>
          <p:nvPr/>
        </p:nvPicPr>
        <p:blipFill>
          <a:blip r:embed="rId3">
            <a:alphaModFix/>
          </a:blip>
          <a:stretch>
            <a:fillRect/>
          </a:stretch>
        </p:blipFill>
        <p:spPr>
          <a:xfrm>
            <a:off x="4940224" y="1946050"/>
            <a:ext cx="3714750" cy="1019175"/>
          </a:xfrm>
          <a:prstGeom prst="rect">
            <a:avLst/>
          </a:prstGeom>
          <a:noFill/>
          <a:ln cap="flat" cmpd="sng" w="9525">
            <a:solidFill>
              <a:schemeClr val="dk2"/>
            </a:solidFill>
            <a:prstDash val="solid"/>
            <a:round/>
            <a:headEnd len="sm" w="sm" type="none"/>
            <a:tailEnd len="sm" w="sm" type="none"/>
          </a:ln>
        </p:spPr>
      </p:pic>
      <p:pic>
        <p:nvPicPr>
          <p:cNvPr id="224" name="Google Shape;224;p23"/>
          <p:cNvPicPr preferRelativeResize="0"/>
          <p:nvPr/>
        </p:nvPicPr>
        <p:blipFill>
          <a:blip r:embed="rId4">
            <a:alphaModFix/>
          </a:blip>
          <a:stretch>
            <a:fillRect/>
          </a:stretch>
        </p:blipFill>
        <p:spPr>
          <a:xfrm>
            <a:off x="375525" y="1916500"/>
            <a:ext cx="3637125" cy="1078275"/>
          </a:xfrm>
          <a:prstGeom prst="rect">
            <a:avLst/>
          </a:prstGeom>
          <a:noFill/>
          <a:ln cap="flat" cmpd="sng" w="9525">
            <a:solidFill>
              <a:schemeClr val="dk2"/>
            </a:solidFill>
            <a:prstDash val="solid"/>
            <a:round/>
            <a:headEnd len="sm" w="sm" type="none"/>
            <a:tailEnd len="sm" w="sm" type="none"/>
          </a:ln>
        </p:spPr>
      </p:pic>
      <p:sp>
        <p:nvSpPr>
          <p:cNvPr id="225" name="Google Shape;225;p23"/>
          <p:cNvSpPr/>
          <p:nvPr/>
        </p:nvSpPr>
        <p:spPr>
          <a:xfrm>
            <a:off x="2857500" y="2506500"/>
            <a:ext cx="960600" cy="279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a:off x="5350225" y="2315875"/>
            <a:ext cx="1040100" cy="431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txBox="1"/>
          <p:nvPr/>
        </p:nvSpPr>
        <p:spPr>
          <a:xfrm>
            <a:off x="375525" y="3126375"/>
            <a:ext cx="36372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t>この矢印に何人必要なのか作業ボリュームが不明</a:t>
            </a:r>
            <a:endParaRPr sz="1200"/>
          </a:p>
          <a:p>
            <a:pPr indent="0" lvl="0" marL="0" rtl="0" algn="l">
              <a:spcBef>
                <a:spcPts val="0"/>
              </a:spcBef>
              <a:spcAft>
                <a:spcPts val="0"/>
              </a:spcAft>
              <a:buNone/>
            </a:pPr>
            <a:r>
              <a:rPr lang="ja" sz="1200"/>
              <a:t>(1人作業かもしれないし、10人必要かもしれない)</a:t>
            </a:r>
            <a:endParaRPr sz="1200"/>
          </a:p>
        </p:txBody>
      </p:sp>
      <p:sp>
        <p:nvSpPr>
          <p:cNvPr id="228" name="Google Shape;228;p23"/>
          <p:cNvSpPr txBox="1"/>
          <p:nvPr/>
        </p:nvSpPr>
        <p:spPr>
          <a:xfrm>
            <a:off x="4683850" y="3205825"/>
            <a:ext cx="4738800" cy="6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t>担当者単位のスケジュールへ変更。作業ボリュームを可視化</a:t>
            </a:r>
            <a:endParaRPr sz="1200"/>
          </a:p>
          <a:p>
            <a:pPr indent="0" lvl="0" marL="0" rtl="0" algn="l">
              <a:spcBef>
                <a:spcPts val="0"/>
              </a:spcBef>
              <a:spcAft>
                <a:spcPts val="0"/>
              </a:spcAft>
              <a:buNone/>
            </a:pPr>
            <a:r>
              <a:rPr lang="ja" sz="1200"/>
              <a:t>(1人作業の時は1行で、10人作業の時は10行にする)</a:t>
            </a:r>
            <a:endParaRPr sz="1200"/>
          </a:p>
        </p:txBody>
      </p:sp>
      <p:sp>
        <p:nvSpPr>
          <p:cNvPr id="229" name="Google Shape;229;p23"/>
          <p:cNvSpPr/>
          <p:nvPr/>
        </p:nvSpPr>
        <p:spPr>
          <a:xfrm>
            <a:off x="243200" y="4179650"/>
            <a:ext cx="8629200" cy="6078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1500">
                <a:solidFill>
                  <a:schemeClr val="lt1"/>
                </a:solidFill>
              </a:rPr>
              <a:t>日ごとの作業ボリュームを可視化でき、作業者の空き状況を把握可能になる</a:t>
            </a:r>
            <a:endParaRPr b="1" sz="15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4"/>
          <p:cNvSpPr/>
          <p:nvPr/>
        </p:nvSpPr>
        <p:spPr>
          <a:xfrm>
            <a:off x="4643117" y="1285550"/>
            <a:ext cx="4339500" cy="2775600"/>
          </a:xfrm>
          <a:prstGeom prst="roundRect">
            <a:avLst>
              <a:gd fmla="val 6512" name="adj"/>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ja" sz="1500" u="sng"/>
              <a:t>変更案（試作品）</a:t>
            </a:r>
            <a:endParaRPr b="1" sz="1500" u="sng"/>
          </a:p>
        </p:txBody>
      </p:sp>
      <p:sp>
        <p:nvSpPr>
          <p:cNvPr id="235" name="Google Shape;235;p24"/>
          <p:cNvSpPr/>
          <p:nvPr/>
        </p:nvSpPr>
        <p:spPr>
          <a:xfrm>
            <a:off x="213200" y="1285550"/>
            <a:ext cx="4339500" cy="2775600"/>
          </a:xfrm>
          <a:prstGeom prst="roundRect">
            <a:avLst>
              <a:gd fmla="val 6512" name="adj"/>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ja" sz="1600" u="sng">
                <a:solidFill>
                  <a:schemeClr val="dk2"/>
                </a:solidFill>
              </a:rPr>
              <a:t>現状</a:t>
            </a:r>
            <a:endParaRPr b="1" sz="1600" u="sng">
              <a:solidFill>
                <a:schemeClr val="dk2"/>
              </a:solidFill>
            </a:endParaRPr>
          </a:p>
        </p:txBody>
      </p:sp>
      <p:sp>
        <p:nvSpPr>
          <p:cNvPr id="236" name="Google Shape;236;p24"/>
          <p:cNvSpPr txBox="1"/>
          <p:nvPr>
            <p:ph type="title"/>
          </p:nvPr>
        </p:nvSpPr>
        <p:spPr>
          <a:xfrm>
            <a:off x="271750" y="556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91855"/>
              <a:buNone/>
            </a:pPr>
            <a:r>
              <a:rPr lang="ja" sz="1077"/>
              <a:t>2.工数管理方法の検討</a:t>
            </a:r>
            <a:endParaRPr sz="1077"/>
          </a:p>
          <a:p>
            <a:pPr indent="0" lvl="0" marL="0" rtl="0" algn="l">
              <a:spcBef>
                <a:spcPts val="0"/>
              </a:spcBef>
              <a:spcAft>
                <a:spcPts val="0"/>
              </a:spcAft>
              <a:buSzPct val="38739"/>
              <a:buNone/>
            </a:pPr>
            <a:r>
              <a:rPr lang="ja" sz="2555"/>
              <a:t>Excelによる工数管理へのアプローチ</a:t>
            </a:r>
            <a:endParaRPr sz="2555"/>
          </a:p>
        </p:txBody>
      </p:sp>
      <p:sp>
        <p:nvSpPr>
          <p:cNvPr id="237" name="Google Shape;237;p2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
        <p:nvSpPr>
          <p:cNvPr id="238" name="Google Shape;238;p24"/>
          <p:cNvSpPr txBox="1"/>
          <p:nvPr>
            <p:ph idx="3" type="sldNum"/>
          </p:nvPr>
        </p:nvSpPr>
        <p:spPr>
          <a:xfrm>
            <a:off x="8460425" y="4853725"/>
            <a:ext cx="548700" cy="338700"/>
          </a:xfrm>
          <a:prstGeom prst="rect">
            <a:avLst/>
          </a:prstGeom>
        </p:spPr>
        <p:txBody>
          <a:bodyPr anchorCtr="0" anchor="ctr" bIns="91425" lIns="91425" spcFirstLastPara="1" rIns="91425" wrap="square" tIns="91425">
            <a:spAutoFit/>
          </a:bodyPr>
          <a:lstStyle/>
          <a:p>
            <a:pPr indent="0" lvl="0" marL="0" rtl="0" algn="r">
              <a:spcBef>
                <a:spcPts val="0"/>
              </a:spcBef>
              <a:spcAft>
                <a:spcPts val="0"/>
              </a:spcAft>
              <a:buNone/>
            </a:pPr>
            <a:fld id="{00000000-1234-1234-1234-123412341234}" type="slidenum">
              <a:rPr lang="ja"/>
              <a:t>‹#›</a:t>
            </a:fld>
            <a:endParaRPr/>
          </a:p>
        </p:txBody>
      </p:sp>
      <p:sp>
        <p:nvSpPr>
          <p:cNvPr id="239" name="Google Shape;239;p24"/>
          <p:cNvSpPr txBox="1"/>
          <p:nvPr>
            <p:ph idx="2" type="subTitle"/>
          </p:nvPr>
        </p:nvSpPr>
        <p:spPr>
          <a:xfrm>
            <a:off x="217450" y="778250"/>
            <a:ext cx="86292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ja"/>
              <a:t>ポイント2：作業開始/終了日が機械的に取得できない</a:t>
            </a:r>
            <a:endParaRPr/>
          </a:p>
        </p:txBody>
      </p:sp>
      <p:sp>
        <p:nvSpPr>
          <p:cNvPr id="240" name="Google Shape;240;p24"/>
          <p:cNvSpPr/>
          <p:nvPr/>
        </p:nvSpPr>
        <p:spPr>
          <a:xfrm>
            <a:off x="5350225" y="2315875"/>
            <a:ext cx="1040100" cy="431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4"/>
          <p:cNvSpPr txBox="1"/>
          <p:nvPr/>
        </p:nvSpPr>
        <p:spPr>
          <a:xfrm>
            <a:off x="271750" y="3126375"/>
            <a:ext cx="4281000" cy="8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t>・矢印とテキストボックスで表現されており、機械的な情報の取得は不可能（=全体工程表と個別工程表の連携不可）</a:t>
            </a:r>
            <a:endParaRPr sz="1200"/>
          </a:p>
          <a:p>
            <a:pPr indent="0" lvl="0" marL="0" rtl="0" algn="l">
              <a:spcBef>
                <a:spcPts val="0"/>
              </a:spcBef>
              <a:spcAft>
                <a:spcPts val="0"/>
              </a:spcAft>
              <a:buNone/>
            </a:pPr>
            <a:r>
              <a:rPr lang="ja" sz="1200"/>
              <a:t>・リスケ時、矢印とテキストボックス両方の修正が必要</a:t>
            </a:r>
            <a:endParaRPr sz="1200"/>
          </a:p>
        </p:txBody>
      </p:sp>
      <p:sp>
        <p:nvSpPr>
          <p:cNvPr id="242" name="Google Shape;242;p24"/>
          <p:cNvSpPr txBox="1"/>
          <p:nvPr/>
        </p:nvSpPr>
        <p:spPr>
          <a:xfrm>
            <a:off x="4607650" y="3205825"/>
            <a:ext cx="4738800" cy="6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t>・開始日/終了日欄を設置し、機械的に読み取れるように変更</a:t>
            </a:r>
            <a:endParaRPr sz="1200"/>
          </a:p>
          <a:p>
            <a:pPr indent="0" lvl="0" marL="0" rtl="0" algn="l">
              <a:spcBef>
                <a:spcPts val="0"/>
              </a:spcBef>
              <a:spcAft>
                <a:spcPts val="0"/>
              </a:spcAft>
              <a:buNone/>
            </a:pPr>
            <a:r>
              <a:rPr lang="ja" sz="1200"/>
              <a:t>・Excelの関数や書式設定を活用し、入力値に合わせて右側の</a:t>
            </a:r>
            <a:endParaRPr sz="1200"/>
          </a:p>
          <a:p>
            <a:pPr indent="0" lvl="0" marL="0" rtl="0" algn="l">
              <a:spcBef>
                <a:spcPts val="0"/>
              </a:spcBef>
              <a:spcAft>
                <a:spcPts val="0"/>
              </a:spcAft>
              <a:buNone/>
            </a:pPr>
            <a:r>
              <a:rPr lang="ja" sz="1200"/>
              <a:t>カレンダーへ自動的に色付け</a:t>
            </a:r>
            <a:endParaRPr sz="1200"/>
          </a:p>
        </p:txBody>
      </p:sp>
      <p:sp>
        <p:nvSpPr>
          <p:cNvPr id="243" name="Google Shape;243;p24"/>
          <p:cNvSpPr/>
          <p:nvPr/>
        </p:nvSpPr>
        <p:spPr>
          <a:xfrm>
            <a:off x="243200" y="4179650"/>
            <a:ext cx="8629200" cy="6078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1500">
                <a:solidFill>
                  <a:schemeClr val="lt1"/>
                </a:solidFill>
              </a:rPr>
              <a:t>開始日/終了日を機械的に取得でき、全体工程表と個別工程表の連携が可能になる(次ページ詳細有)</a:t>
            </a:r>
            <a:endParaRPr b="1" sz="1500">
              <a:solidFill>
                <a:schemeClr val="lt1"/>
              </a:solidFill>
            </a:endParaRPr>
          </a:p>
          <a:p>
            <a:pPr indent="0" lvl="0" marL="0" rtl="0" algn="ctr">
              <a:spcBef>
                <a:spcPts val="0"/>
              </a:spcBef>
              <a:spcAft>
                <a:spcPts val="0"/>
              </a:spcAft>
              <a:buNone/>
            </a:pPr>
            <a:r>
              <a:rPr b="1" lang="ja" sz="1500">
                <a:solidFill>
                  <a:schemeClr val="lt1"/>
                </a:solidFill>
              </a:rPr>
              <a:t>リスケ時、修正箇所が少なくなる</a:t>
            </a:r>
            <a:endParaRPr b="1" sz="1500">
              <a:solidFill>
                <a:schemeClr val="lt1"/>
              </a:solidFill>
            </a:endParaRPr>
          </a:p>
        </p:txBody>
      </p:sp>
      <p:pic>
        <p:nvPicPr>
          <p:cNvPr id="244" name="Google Shape;244;p24"/>
          <p:cNvPicPr preferRelativeResize="0"/>
          <p:nvPr/>
        </p:nvPicPr>
        <p:blipFill rotWithShape="1">
          <a:blip r:embed="rId3">
            <a:alphaModFix/>
          </a:blip>
          <a:srcRect b="0" l="0" r="20432" t="0"/>
          <a:stretch/>
        </p:blipFill>
        <p:spPr>
          <a:xfrm>
            <a:off x="4862300" y="1840300"/>
            <a:ext cx="3736573" cy="1023763"/>
          </a:xfrm>
          <a:prstGeom prst="rect">
            <a:avLst/>
          </a:prstGeom>
          <a:noFill/>
          <a:ln cap="flat" cmpd="sng" w="9525">
            <a:solidFill>
              <a:schemeClr val="dk2"/>
            </a:solidFill>
            <a:prstDash val="solid"/>
            <a:round/>
            <a:headEnd len="sm" w="sm" type="none"/>
            <a:tailEnd len="sm" w="sm" type="none"/>
          </a:ln>
        </p:spPr>
      </p:pic>
      <p:pic>
        <p:nvPicPr>
          <p:cNvPr id="245" name="Google Shape;245;p24"/>
          <p:cNvPicPr preferRelativeResize="0"/>
          <p:nvPr/>
        </p:nvPicPr>
        <p:blipFill>
          <a:blip r:embed="rId4">
            <a:alphaModFix/>
          </a:blip>
          <a:stretch>
            <a:fillRect/>
          </a:stretch>
        </p:blipFill>
        <p:spPr>
          <a:xfrm>
            <a:off x="931748" y="1837925"/>
            <a:ext cx="2682350" cy="1167250"/>
          </a:xfrm>
          <a:prstGeom prst="rect">
            <a:avLst/>
          </a:prstGeom>
          <a:noFill/>
          <a:ln cap="flat" cmpd="sng" w="9525">
            <a:solidFill>
              <a:schemeClr val="dk2"/>
            </a:solidFill>
            <a:prstDash val="solid"/>
            <a:round/>
            <a:headEnd len="sm" w="sm" type="none"/>
            <a:tailEnd len="sm" w="sm" type="none"/>
          </a:ln>
        </p:spPr>
      </p:pic>
      <p:sp>
        <p:nvSpPr>
          <p:cNvPr id="246" name="Google Shape;246;p24"/>
          <p:cNvSpPr/>
          <p:nvPr/>
        </p:nvSpPr>
        <p:spPr>
          <a:xfrm>
            <a:off x="2249525" y="2401300"/>
            <a:ext cx="1459200" cy="279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4"/>
          <p:cNvSpPr/>
          <p:nvPr/>
        </p:nvSpPr>
        <p:spPr>
          <a:xfrm>
            <a:off x="6256525" y="2067825"/>
            <a:ext cx="1367400" cy="796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5"/>
          <p:cNvSpPr/>
          <p:nvPr/>
        </p:nvSpPr>
        <p:spPr>
          <a:xfrm>
            <a:off x="4643117" y="1285550"/>
            <a:ext cx="4339500" cy="2775600"/>
          </a:xfrm>
          <a:prstGeom prst="roundRect">
            <a:avLst>
              <a:gd fmla="val 6512" name="adj"/>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ja" sz="1500" u="sng"/>
              <a:t>変更案（試作品）</a:t>
            </a:r>
            <a:endParaRPr b="1" sz="1500" u="sng"/>
          </a:p>
        </p:txBody>
      </p:sp>
      <p:sp>
        <p:nvSpPr>
          <p:cNvPr id="253" name="Google Shape;253;p25"/>
          <p:cNvSpPr/>
          <p:nvPr/>
        </p:nvSpPr>
        <p:spPr>
          <a:xfrm>
            <a:off x="213200" y="1285550"/>
            <a:ext cx="4339500" cy="2775600"/>
          </a:xfrm>
          <a:prstGeom prst="roundRect">
            <a:avLst>
              <a:gd fmla="val 6512" name="adj"/>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ja" sz="1600" u="sng">
                <a:solidFill>
                  <a:schemeClr val="dk2"/>
                </a:solidFill>
              </a:rPr>
              <a:t>現状</a:t>
            </a:r>
            <a:endParaRPr b="1" sz="1600" u="sng">
              <a:solidFill>
                <a:schemeClr val="dk2"/>
              </a:solidFill>
            </a:endParaRPr>
          </a:p>
        </p:txBody>
      </p:sp>
      <p:sp>
        <p:nvSpPr>
          <p:cNvPr id="254" name="Google Shape;254;p25"/>
          <p:cNvSpPr txBox="1"/>
          <p:nvPr>
            <p:ph type="title"/>
          </p:nvPr>
        </p:nvSpPr>
        <p:spPr>
          <a:xfrm>
            <a:off x="271750" y="556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91855"/>
              <a:buNone/>
            </a:pPr>
            <a:r>
              <a:rPr lang="ja" sz="1077"/>
              <a:t>2.工数管理方法の検討</a:t>
            </a:r>
            <a:endParaRPr sz="1077"/>
          </a:p>
          <a:p>
            <a:pPr indent="0" lvl="0" marL="0" rtl="0" algn="l">
              <a:spcBef>
                <a:spcPts val="0"/>
              </a:spcBef>
              <a:spcAft>
                <a:spcPts val="0"/>
              </a:spcAft>
              <a:buSzPct val="38739"/>
              <a:buNone/>
            </a:pPr>
            <a:r>
              <a:rPr lang="ja" sz="2555"/>
              <a:t>Excelによる工数管理へのアプローチ</a:t>
            </a:r>
            <a:endParaRPr sz="2555"/>
          </a:p>
        </p:txBody>
      </p:sp>
      <p:sp>
        <p:nvSpPr>
          <p:cNvPr id="255" name="Google Shape;255;p2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
        <p:nvSpPr>
          <p:cNvPr id="256" name="Google Shape;256;p25"/>
          <p:cNvSpPr txBox="1"/>
          <p:nvPr>
            <p:ph idx="3" type="sldNum"/>
          </p:nvPr>
        </p:nvSpPr>
        <p:spPr>
          <a:xfrm>
            <a:off x="8460425" y="4853725"/>
            <a:ext cx="548700" cy="338700"/>
          </a:xfrm>
          <a:prstGeom prst="rect">
            <a:avLst/>
          </a:prstGeom>
        </p:spPr>
        <p:txBody>
          <a:bodyPr anchorCtr="0" anchor="ctr" bIns="91425" lIns="91425" spcFirstLastPara="1" rIns="91425" wrap="square" tIns="91425">
            <a:spAutoFit/>
          </a:bodyPr>
          <a:lstStyle/>
          <a:p>
            <a:pPr indent="0" lvl="0" marL="0" rtl="0" algn="r">
              <a:spcBef>
                <a:spcPts val="0"/>
              </a:spcBef>
              <a:spcAft>
                <a:spcPts val="0"/>
              </a:spcAft>
              <a:buNone/>
            </a:pPr>
            <a:fld id="{00000000-1234-1234-1234-123412341234}" type="slidenum">
              <a:rPr lang="ja"/>
              <a:t>‹#›</a:t>
            </a:fld>
            <a:endParaRPr/>
          </a:p>
        </p:txBody>
      </p:sp>
      <p:sp>
        <p:nvSpPr>
          <p:cNvPr id="257" name="Google Shape;257;p25"/>
          <p:cNvSpPr txBox="1"/>
          <p:nvPr>
            <p:ph idx="2" type="subTitle"/>
          </p:nvPr>
        </p:nvSpPr>
        <p:spPr>
          <a:xfrm>
            <a:off x="217450" y="778250"/>
            <a:ext cx="86292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ja"/>
              <a:t>ポイント3：個別工程表と全体工程表の連携できていない</a:t>
            </a:r>
            <a:endParaRPr/>
          </a:p>
        </p:txBody>
      </p:sp>
      <p:sp>
        <p:nvSpPr>
          <p:cNvPr id="258" name="Google Shape;258;p25"/>
          <p:cNvSpPr txBox="1"/>
          <p:nvPr/>
        </p:nvSpPr>
        <p:spPr>
          <a:xfrm>
            <a:off x="213250" y="3126375"/>
            <a:ext cx="4339500" cy="8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t>・個別工程表に修正が入った際に、全体工程表の修正が必要</a:t>
            </a:r>
            <a:endParaRPr sz="1200"/>
          </a:p>
          <a:p>
            <a:pPr indent="0" lvl="0" marL="0" rtl="0" algn="l">
              <a:spcBef>
                <a:spcPts val="0"/>
              </a:spcBef>
              <a:spcAft>
                <a:spcPts val="0"/>
              </a:spcAft>
              <a:buNone/>
            </a:pPr>
            <a:r>
              <a:t/>
            </a:r>
            <a:endParaRPr sz="1200"/>
          </a:p>
        </p:txBody>
      </p:sp>
      <p:sp>
        <p:nvSpPr>
          <p:cNvPr id="259" name="Google Shape;259;p25"/>
          <p:cNvSpPr txBox="1"/>
          <p:nvPr/>
        </p:nvSpPr>
        <p:spPr>
          <a:xfrm>
            <a:off x="4607650" y="3205825"/>
            <a:ext cx="4390200" cy="6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t>・個別工程表と全体工程表のフォーマットを合わせ、個別工程表の変更が全体工程表へ自動で反映されるように変更</a:t>
            </a:r>
            <a:endParaRPr sz="1200"/>
          </a:p>
        </p:txBody>
      </p:sp>
      <p:sp>
        <p:nvSpPr>
          <p:cNvPr id="260" name="Google Shape;260;p25"/>
          <p:cNvSpPr/>
          <p:nvPr/>
        </p:nvSpPr>
        <p:spPr>
          <a:xfrm>
            <a:off x="243200" y="4179650"/>
            <a:ext cx="8629200" cy="6078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1500">
                <a:solidFill>
                  <a:schemeClr val="lt1"/>
                </a:solidFill>
              </a:rPr>
              <a:t>個別工程表と全体工程表の2重管理が解消される(基本的には個別工程表の修正のみ)</a:t>
            </a:r>
            <a:endParaRPr b="1" sz="1500">
              <a:solidFill>
                <a:schemeClr val="lt1"/>
              </a:solidFill>
            </a:endParaRPr>
          </a:p>
          <a:p>
            <a:pPr indent="0" lvl="0" marL="0" rtl="0" algn="ctr">
              <a:spcBef>
                <a:spcPts val="0"/>
              </a:spcBef>
              <a:spcAft>
                <a:spcPts val="0"/>
              </a:spcAft>
              <a:buNone/>
            </a:pPr>
            <a:r>
              <a:rPr b="1" lang="ja" sz="1500">
                <a:solidFill>
                  <a:schemeClr val="lt1"/>
                </a:solidFill>
              </a:rPr>
              <a:t>全体工程表にて各案件横断で正確にチェックできる</a:t>
            </a:r>
            <a:endParaRPr b="1" sz="1500">
              <a:solidFill>
                <a:schemeClr val="lt1"/>
              </a:solidFill>
            </a:endParaRPr>
          </a:p>
        </p:txBody>
      </p:sp>
      <p:pic>
        <p:nvPicPr>
          <p:cNvPr id="261" name="Google Shape;261;p25"/>
          <p:cNvPicPr preferRelativeResize="0"/>
          <p:nvPr/>
        </p:nvPicPr>
        <p:blipFill>
          <a:blip r:embed="rId3">
            <a:alphaModFix/>
          </a:blip>
          <a:stretch>
            <a:fillRect/>
          </a:stretch>
        </p:blipFill>
        <p:spPr>
          <a:xfrm>
            <a:off x="243200" y="1746652"/>
            <a:ext cx="2373837" cy="690000"/>
          </a:xfrm>
          <a:prstGeom prst="rect">
            <a:avLst/>
          </a:prstGeom>
          <a:noFill/>
          <a:ln cap="flat" cmpd="sng" w="9525">
            <a:solidFill>
              <a:schemeClr val="dk2"/>
            </a:solidFill>
            <a:prstDash val="solid"/>
            <a:round/>
            <a:headEnd len="sm" w="sm" type="none"/>
            <a:tailEnd len="sm" w="sm" type="none"/>
          </a:ln>
        </p:spPr>
      </p:pic>
      <p:pic>
        <p:nvPicPr>
          <p:cNvPr id="262" name="Google Shape;262;p25"/>
          <p:cNvPicPr preferRelativeResize="0"/>
          <p:nvPr/>
        </p:nvPicPr>
        <p:blipFill>
          <a:blip r:embed="rId4">
            <a:alphaModFix/>
          </a:blip>
          <a:stretch>
            <a:fillRect/>
          </a:stretch>
        </p:blipFill>
        <p:spPr>
          <a:xfrm>
            <a:off x="2383336" y="2246000"/>
            <a:ext cx="2061314" cy="897000"/>
          </a:xfrm>
          <a:prstGeom prst="rect">
            <a:avLst/>
          </a:prstGeom>
          <a:noFill/>
          <a:ln cap="flat" cmpd="sng" w="9525">
            <a:solidFill>
              <a:schemeClr val="dk2"/>
            </a:solidFill>
            <a:prstDash val="solid"/>
            <a:round/>
            <a:headEnd len="sm" w="sm" type="none"/>
            <a:tailEnd len="sm" w="sm" type="none"/>
          </a:ln>
        </p:spPr>
      </p:pic>
      <p:pic>
        <p:nvPicPr>
          <p:cNvPr id="263" name="Google Shape;263;p25"/>
          <p:cNvPicPr preferRelativeResize="0"/>
          <p:nvPr/>
        </p:nvPicPr>
        <p:blipFill>
          <a:blip r:embed="rId5">
            <a:alphaModFix/>
          </a:blip>
          <a:stretch>
            <a:fillRect/>
          </a:stretch>
        </p:blipFill>
        <p:spPr>
          <a:xfrm>
            <a:off x="4741025" y="1772550"/>
            <a:ext cx="2540222" cy="816500"/>
          </a:xfrm>
          <a:prstGeom prst="rect">
            <a:avLst/>
          </a:prstGeom>
          <a:noFill/>
          <a:ln cap="flat" cmpd="sng" w="9525">
            <a:solidFill>
              <a:schemeClr val="accent1"/>
            </a:solidFill>
            <a:prstDash val="solid"/>
            <a:round/>
            <a:headEnd len="sm" w="sm" type="none"/>
            <a:tailEnd len="sm" w="sm" type="none"/>
          </a:ln>
        </p:spPr>
      </p:pic>
      <p:pic>
        <p:nvPicPr>
          <p:cNvPr id="264" name="Google Shape;264;p25"/>
          <p:cNvPicPr preferRelativeResize="0"/>
          <p:nvPr/>
        </p:nvPicPr>
        <p:blipFill rotWithShape="1">
          <a:blip r:embed="rId6">
            <a:alphaModFix/>
          </a:blip>
          <a:srcRect b="0" l="0" r="30444" t="0"/>
          <a:stretch/>
        </p:blipFill>
        <p:spPr>
          <a:xfrm>
            <a:off x="6267196" y="2396350"/>
            <a:ext cx="2605204" cy="816500"/>
          </a:xfrm>
          <a:prstGeom prst="rect">
            <a:avLst/>
          </a:prstGeom>
          <a:noFill/>
          <a:ln cap="flat" cmpd="sng" w="9525">
            <a:solidFill>
              <a:schemeClr val="dk2"/>
            </a:solidFill>
            <a:prstDash val="solid"/>
            <a:round/>
            <a:headEnd len="sm" w="sm" type="none"/>
            <a:tailEnd len="sm" w="sm" type="none"/>
          </a:ln>
        </p:spPr>
      </p:pic>
      <p:sp>
        <p:nvSpPr>
          <p:cNvPr id="265" name="Google Shape;265;p25"/>
          <p:cNvSpPr txBox="1"/>
          <p:nvPr/>
        </p:nvSpPr>
        <p:spPr>
          <a:xfrm>
            <a:off x="239850" y="2360450"/>
            <a:ext cx="9915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1100"/>
              <a:t>全体工程表</a:t>
            </a:r>
            <a:endParaRPr b="1" sz="1100"/>
          </a:p>
        </p:txBody>
      </p:sp>
      <p:sp>
        <p:nvSpPr>
          <p:cNvPr id="266" name="Google Shape;266;p25"/>
          <p:cNvSpPr txBox="1"/>
          <p:nvPr/>
        </p:nvSpPr>
        <p:spPr>
          <a:xfrm>
            <a:off x="3505100" y="1972413"/>
            <a:ext cx="9915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1100"/>
              <a:t>個別工程表</a:t>
            </a:r>
            <a:endParaRPr b="1" sz="1100"/>
          </a:p>
        </p:txBody>
      </p:sp>
      <p:sp>
        <p:nvSpPr>
          <p:cNvPr id="267" name="Google Shape;267;p25"/>
          <p:cNvSpPr txBox="1"/>
          <p:nvPr/>
        </p:nvSpPr>
        <p:spPr>
          <a:xfrm>
            <a:off x="4741025" y="2496313"/>
            <a:ext cx="9915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1100"/>
              <a:t>全体工程表</a:t>
            </a:r>
            <a:endParaRPr b="1" sz="1100"/>
          </a:p>
        </p:txBody>
      </p:sp>
      <p:sp>
        <p:nvSpPr>
          <p:cNvPr id="268" name="Google Shape;268;p25"/>
          <p:cNvSpPr txBox="1"/>
          <p:nvPr/>
        </p:nvSpPr>
        <p:spPr>
          <a:xfrm>
            <a:off x="8006275" y="2108275"/>
            <a:ext cx="9915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1100"/>
              <a:t>個別工程表</a:t>
            </a:r>
            <a:endParaRPr b="1" sz="1100"/>
          </a:p>
        </p:txBody>
      </p:sp>
      <p:sp>
        <p:nvSpPr>
          <p:cNvPr id="269" name="Google Shape;269;p25"/>
          <p:cNvSpPr/>
          <p:nvPr/>
        </p:nvSpPr>
        <p:spPr>
          <a:xfrm rot="-7175098">
            <a:off x="5744678" y="2751534"/>
            <a:ext cx="453299" cy="291805"/>
          </a:xfrm>
          <a:prstGeom prst="curvedDownArrow">
            <a:avLst>
              <a:gd fmla="val 25000" name="adj1"/>
              <a:gd fmla="val 5000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p:nvPr/>
        </p:nvSpPr>
        <p:spPr>
          <a:xfrm rot="-7175098">
            <a:off x="1823628" y="2635622"/>
            <a:ext cx="453299" cy="291805"/>
          </a:xfrm>
          <a:prstGeom prst="curvedDownArrow">
            <a:avLst>
              <a:gd fmla="val 25000" name="adj1"/>
              <a:gd fmla="val 5000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txBox="1"/>
          <p:nvPr/>
        </p:nvSpPr>
        <p:spPr>
          <a:xfrm>
            <a:off x="1516675" y="2586088"/>
            <a:ext cx="548700" cy="4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1100">
                <a:solidFill>
                  <a:srgbClr val="FF0000"/>
                </a:solidFill>
              </a:rPr>
              <a:t>手動連携</a:t>
            </a:r>
            <a:endParaRPr b="1" sz="1100">
              <a:solidFill>
                <a:srgbClr val="FF0000"/>
              </a:solidFill>
            </a:endParaRPr>
          </a:p>
        </p:txBody>
      </p:sp>
      <p:sp>
        <p:nvSpPr>
          <p:cNvPr id="272" name="Google Shape;272;p25"/>
          <p:cNvSpPr txBox="1"/>
          <p:nvPr/>
        </p:nvSpPr>
        <p:spPr>
          <a:xfrm>
            <a:off x="5417475" y="2658613"/>
            <a:ext cx="548700" cy="4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1100">
                <a:solidFill>
                  <a:srgbClr val="FF0000"/>
                </a:solidFill>
              </a:rPr>
              <a:t>自動連携</a:t>
            </a:r>
            <a:endParaRPr b="1" sz="110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6"/>
          <p:cNvSpPr/>
          <p:nvPr/>
        </p:nvSpPr>
        <p:spPr>
          <a:xfrm>
            <a:off x="156700" y="2666975"/>
            <a:ext cx="6018000" cy="3936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6"/>
          <p:cNvSpPr txBox="1"/>
          <p:nvPr>
            <p:ph type="title"/>
          </p:nvPr>
        </p:nvSpPr>
        <p:spPr>
          <a:xfrm>
            <a:off x="271750" y="556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ja"/>
              <a:t>アジェンダ</a:t>
            </a:r>
            <a:endParaRPr b="1"/>
          </a:p>
        </p:txBody>
      </p:sp>
      <p:sp>
        <p:nvSpPr>
          <p:cNvPr id="279" name="Google Shape;279;p26"/>
          <p:cNvSpPr txBox="1"/>
          <p:nvPr>
            <p:ph idx="1" type="body"/>
          </p:nvPr>
        </p:nvSpPr>
        <p:spPr>
          <a:xfrm>
            <a:off x="271750" y="1620100"/>
            <a:ext cx="4530300" cy="3142200"/>
          </a:xfrm>
          <a:prstGeom prst="rect">
            <a:avLst/>
          </a:prstGeom>
        </p:spPr>
        <p:txBody>
          <a:bodyPr anchorCtr="0" anchor="t" bIns="91425" lIns="91425" spcFirstLastPara="1" rIns="91425" wrap="square" tIns="91425">
            <a:normAutofit/>
          </a:bodyPr>
          <a:lstStyle/>
          <a:p>
            <a:pPr indent="-374650" lvl="0" marL="457200" rtl="0" algn="l">
              <a:lnSpc>
                <a:spcPct val="140000"/>
              </a:lnSpc>
              <a:spcBef>
                <a:spcPts val="0"/>
              </a:spcBef>
              <a:spcAft>
                <a:spcPts val="0"/>
              </a:spcAft>
              <a:buSzPts val="2300"/>
              <a:buAutoNum type="arabicPeriod"/>
            </a:pPr>
            <a:r>
              <a:rPr lang="ja" sz="2300"/>
              <a:t>企画概要</a:t>
            </a:r>
            <a:endParaRPr sz="2300"/>
          </a:p>
          <a:p>
            <a:pPr indent="-374650" lvl="0" marL="457200" rtl="0" algn="l">
              <a:lnSpc>
                <a:spcPct val="140000"/>
              </a:lnSpc>
              <a:spcBef>
                <a:spcPts val="0"/>
              </a:spcBef>
              <a:spcAft>
                <a:spcPts val="0"/>
              </a:spcAft>
              <a:buSzPts val="2300"/>
              <a:buAutoNum type="arabicPeriod"/>
            </a:pPr>
            <a:r>
              <a:rPr lang="ja" sz="2300"/>
              <a:t>工数管理方法の検討</a:t>
            </a:r>
            <a:endParaRPr sz="2300"/>
          </a:p>
          <a:p>
            <a:pPr indent="-374650" lvl="0" marL="457200" rtl="0" algn="l">
              <a:lnSpc>
                <a:spcPct val="140000"/>
              </a:lnSpc>
              <a:spcBef>
                <a:spcPts val="0"/>
              </a:spcBef>
              <a:spcAft>
                <a:spcPts val="0"/>
              </a:spcAft>
              <a:buSzPts val="2300"/>
              <a:buAutoNum type="arabicPeriod"/>
            </a:pPr>
            <a:r>
              <a:rPr lang="ja" sz="2300"/>
              <a:t>今後のデータ活用の展望</a:t>
            </a:r>
            <a:endParaRPr sz="2300"/>
          </a:p>
          <a:p>
            <a:pPr indent="-374650" lvl="0" marL="457200" rtl="0" algn="l">
              <a:lnSpc>
                <a:spcPct val="140000"/>
              </a:lnSpc>
              <a:spcBef>
                <a:spcPts val="0"/>
              </a:spcBef>
              <a:spcAft>
                <a:spcPts val="0"/>
              </a:spcAft>
              <a:buSzPts val="2300"/>
              <a:buAutoNum type="arabicPeriod"/>
            </a:pPr>
            <a:r>
              <a:rPr lang="ja" sz="2300"/>
              <a:t>今後の進め方</a:t>
            </a:r>
            <a:endParaRPr sz="2300"/>
          </a:p>
        </p:txBody>
      </p:sp>
      <p:sp>
        <p:nvSpPr>
          <p:cNvPr id="280" name="Google Shape;280;p26"/>
          <p:cNvSpPr txBox="1"/>
          <p:nvPr>
            <p:ph idx="3" type="sldNum"/>
          </p:nvPr>
        </p:nvSpPr>
        <p:spPr>
          <a:xfrm>
            <a:off x="8460425" y="4853725"/>
            <a:ext cx="548700" cy="338700"/>
          </a:xfrm>
          <a:prstGeom prst="rect">
            <a:avLst/>
          </a:prstGeom>
        </p:spPr>
        <p:txBody>
          <a:bodyPr anchorCtr="0" anchor="ctr" bIns="91425" lIns="91425" spcFirstLastPara="1" rIns="91425" wrap="square" tIns="91425">
            <a:spAutoFit/>
          </a:bodyPr>
          <a:lstStyle/>
          <a:p>
            <a:pPr indent="0" lvl="0" marL="0" rtl="0" algn="r">
              <a:spcBef>
                <a:spcPts val="0"/>
              </a:spcBef>
              <a:spcAft>
                <a:spcPts val="0"/>
              </a:spcAft>
              <a:buNone/>
            </a:pPr>
            <a:fld id="{00000000-1234-1234-1234-123412341234}" type="slidenum">
              <a:rPr lang="ja"/>
              <a:t>‹#›</a:t>
            </a:fld>
            <a:endParaRPr/>
          </a:p>
        </p:txBody>
      </p:sp>
      <p:sp>
        <p:nvSpPr>
          <p:cNvPr id="281" name="Google Shape;281;p2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27"/>
          <p:cNvPicPr preferRelativeResize="0"/>
          <p:nvPr/>
        </p:nvPicPr>
        <p:blipFill rotWithShape="1">
          <a:blip r:embed="rId3">
            <a:alphaModFix/>
          </a:blip>
          <a:srcRect b="51164" l="26761" r="59204" t="0"/>
          <a:stretch/>
        </p:blipFill>
        <p:spPr>
          <a:xfrm>
            <a:off x="271750" y="2037600"/>
            <a:ext cx="548699" cy="1145050"/>
          </a:xfrm>
          <a:prstGeom prst="rect">
            <a:avLst/>
          </a:prstGeom>
          <a:noFill/>
          <a:ln>
            <a:noFill/>
          </a:ln>
        </p:spPr>
      </p:pic>
      <p:sp>
        <p:nvSpPr>
          <p:cNvPr id="287" name="Google Shape;287;p27"/>
          <p:cNvSpPr/>
          <p:nvPr/>
        </p:nvSpPr>
        <p:spPr>
          <a:xfrm>
            <a:off x="2487375" y="3820150"/>
            <a:ext cx="3629700" cy="993300"/>
          </a:xfrm>
          <a:prstGeom prst="rect">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ja"/>
              <a:t>全体工数を正確に把握する</a:t>
            </a:r>
            <a:endParaRPr/>
          </a:p>
        </p:txBody>
      </p:sp>
      <p:sp>
        <p:nvSpPr>
          <p:cNvPr id="288" name="Google Shape;288;p27"/>
          <p:cNvSpPr/>
          <p:nvPr/>
        </p:nvSpPr>
        <p:spPr>
          <a:xfrm>
            <a:off x="2700750" y="2785825"/>
            <a:ext cx="3416100" cy="9933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ja"/>
              <a:t>シームレスにデータ活用可能なデータの蓄積方法を構築する</a:t>
            </a:r>
            <a:endParaRPr/>
          </a:p>
        </p:txBody>
      </p:sp>
      <p:sp>
        <p:nvSpPr>
          <p:cNvPr id="289" name="Google Shape;289;p27"/>
          <p:cNvSpPr/>
          <p:nvPr/>
        </p:nvSpPr>
        <p:spPr>
          <a:xfrm>
            <a:off x="2918975" y="1751475"/>
            <a:ext cx="3198000" cy="993300"/>
          </a:xfrm>
          <a:prstGeom prst="rect">
            <a:avLst/>
          </a:prstGeom>
          <a:solidFill>
            <a:srgbClr val="BEE49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ja"/>
              <a:t>AI活用などによる個別工数予測など、デジタル高度化を目指す</a:t>
            </a:r>
            <a:endParaRPr/>
          </a:p>
        </p:txBody>
      </p:sp>
      <p:sp>
        <p:nvSpPr>
          <p:cNvPr id="290" name="Google Shape;290;p27"/>
          <p:cNvSpPr txBox="1"/>
          <p:nvPr>
            <p:ph idx="2" type="subTitle"/>
          </p:nvPr>
        </p:nvSpPr>
        <p:spPr>
          <a:xfrm>
            <a:off x="271750" y="719100"/>
            <a:ext cx="87375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ja"/>
              <a:t>より目指す姿へと近づくためにステップ2,3についても検討しました。</a:t>
            </a:r>
            <a:endParaRPr/>
          </a:p>
        </p:txBody>
      </p:sp>
      <p:sp>
        <p:nvSpPr>
          <p:cNvPr id="291" name="Google Shape;291;p27"/>
          <p:cNvSpPr txBox="1"/>
          <p:nvPr>
            <p:ph idx="3" type="sldNum"/>
          </p:nvPr>
        </p:nvSpPr>
        <p:spPr>
          <a:xfrm>
            <a:off x="8460425" y="4853725"/>
            <a:ext cx="548700" cy="338700"/>
          </a:xfrm>
          <a:prstGeom prst="rect">
            <a:avLst/>
          </a:prstGeom>
        </p:spPr>
        <p:txBody>
          <a:bodyPr anchorCtr="0" anchor="ctr" bIns="91425" lIns="91425" spcFirstLastPara="1" rIns="91425" wrap="square" tIns="91425">
            <a:spAutoFit/>
          </a:bodyPr>
          <a:lstStyle/>
          <a:p>
            <a:pPr indent="0" lvl="0" marL="0" rtl="0" algn="r">
              <a:spcBef>
                <a:spcPts val="0"/>
              </a:spcBef>
              <a:spcAft>
                <a:spcPts val="0"/>
              </a:spcAft>
              <a:buNone/>
            </a:pPr>
            <a:fld id="{00000000-1234-1234-1234-123412341234}" type="slidenum">
              <a:rPr lang="ja"/>
              <a:t>‹#›</a:t>
            </a:fld>
            <a:endParaRPr/>
          </a:p>
        </p:txBody>
      </p:sp>
      <p:sp>
        <p:nvSpPr>
          <p:cNvPr id="292" name="Google Shape;292;p27"/>
          <p:cNvSpPr txBox="1"/>
          <p:nvPr>
            <p:ph type="title"/>
          </p:nvPr>
        </p:nvSpPr>
        <p:spPr>
          <a:xfrm>
            <a:off x="271750" y="556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91855"/>
              <a:buNone/>
            </a:pPr>
            <a:r>
              <a:rPr lang="ja" sz="1077"/>
              <a:t>3</a:t>
            </a:r>
            <a:r>
              <a:rPr lang="ja" sz="1077"/>
              <a:t>.</a:t>
            </a:r>
            <a:r>
              <a:rPr lang="ja" sz="1077"/>
              <a:t>今後のデータ活用の展望</a:t>
            </a:r>
            <a:endParaRPr sz="1077"/>
          </a:p>
          <a:p>
            <a:pPr indent="0" lvl="0" marL="0" rtl="0" algn="l">
              <a:spcBef>
                <a:spcPts val="0"/>
              </a:spcBef>
              <a:spcAft>
                <a:spcPts val="0"/>
              </a:spcAft>
              <a:buSzPct val="38739"/>
              <a:buNone/>
            </a:pPr>
            <a:r>
              <a:rPr lang="ja" sz="2555"/>
              <a:t>目指す姿に向けたステップ</a:t>
            </a:r>
            <a:endParaRPr sz="2555"/>
          </a:p>
        </p:txBody>
      </p:sp>
      <p:sp>
        <p:nvSpPr>
          <p:cNvPr id="293" name="Google Shape;293;p27"/>
          <p:cNvSpPr/>
          <p:nvPr/>
        </p:nvSpPr>
        <p:spPr>
          <a:xfrm>
            <a:off x="1619400" y="3820150"/>
            <a:ext cx="1081350" cy="993400"/>
          </a:xfrm>
          <a:prstGeom prst="flowChartInputOutpu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ja">
                <a:solidFill>
                  <a:schemeClr val="lt1"/>
                </a:solidFill>
              </a:rPr>
              <a:t>STEP</a:t>
            </a:r>
            <a:endParaRPr b="1">
              <a:solidFill>
                <a:schemeClr val="lt1"/>
              </a:solidFill>
            </a:endParaRPr>
          </a:p>
          <a:p>
            <a:pPr indent="0" lvl="0" marL="0" rtl="0" algn="ctr">
              <a:spcBef>
                <a:spcPts val="0"/>
              </a:spcBef>
              <a:spcAft>
                <a:spcPts val="0"/>
              </a:spcAft>
              <a:buNone/>
            </a:pPr>
            <a:r>
              <a:rPr b="1" lang="ja">
                <a:solidFill>
                  <a:schemeClr val="lt1"/>
                </a:solidFill>
              </a:rPr>
              <a:t>１</a:t>
            </a:r>
            <a:endParaRPr b="1">
              <a:solidFill>
                <a:schemeClr val="lt1"/>
              </a:solidFill>
            </a:endParaRPr>
          </a:p>
        </p:txBody>
      </p:sp>
      <p:sp>
        <p:nvSpPr>
          <p:cNvPr id="294" name="Google Shape;294;p27"/>
          <p:cNvSpPr/>
          <p:nvPr/>
        </p:nvSpPr>
        <p:spPr>
          <a:xfrm>
            <a:off x="1837625" y="2787750"/>
            <a:ext cx="1081350" cy="993400"/>
          </a:xfrm>
          <a:prstGeom prst="flowChartInputOutput">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rPr>
              <a:t>STEP</a:t>
            </a:r>
            <a:endParaRPr b="1">
              <a:solidFill>
                <a:schemeClr val="lt1"/>
              </a:solidFill>
            </a:endParaRPr>
          </a:p>
          <a:p>
            <a:pPr indent="0" lvl="0" marL="0" rtl="0" algn="ctr">
              <a:spcBef>
                <a:spcPts val="0"/>
              </a:spcBef>
              <a:spcAft>
                <a:spcPts val="0"/>
              </a:spcAft>
              <a:buNone/>
            </a:pPr>
            <a:r>
              <a:rPr b="1" lang="ja">
                <a:solidFill>
                  <a:schemeClr val="lt1"/>
                </a:solidFill>
              </a:rPr>
              <a:t>２</a:t>
            </a:r>
            <a:endParaRPr b="1">
              <a:solidFill>
                <a:schemeClr val="lt1"/>
              </a:solidFill>
            </a:endParaRPr>
          </a:p>
        </p:txBody>
      </p:sp>
      <p:sp>
        <p:nvSpPr>
          <p:cNvPr id="295" name="Google Shape;295;p27"/>
          <p:cNvSpPr/>
          <p:nvPr/>
        </p:nvSpPr>
        <p:spPr>
          <a:xfrm>
            <a:off x="2065250" y="1755350"/>
            <a:ext cx="1081350" cy="993400"/>
          </a:xfrm>
          <a:prstGeom prst="flowChartInputOutpu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rPr>
              <a:t>STEP</a:t>
            </a:r>
            <a:endParaRPr b="1">
              <a:solidFill>
                <a:schemeClr val="lt1"/>
              </a:solidFill>
            </a:endParaRPr>
          </a:p>
          <a:p>
            <a:pPr indent="0" lvl="0" marL="0" rtl="0" algn="ctr">
              <a:spcBef>
                <a:spcPts val="0"/>
              </a:spcBef>
              <a:spcAft>
                <a:spcPts val="0"/>
              </a:spcAft>
              <a:buNone/>
            </a:pPr>
            <a:r>
              <a:rPr b="1" lang="ja">
                <a:solidFill>
                  <a:schemeClr val="lt1"/>
                </a:solidFill>
              </a:rPr>
              <a:t>３</a:t>
            </a:r>
            <a:endParaRPr b="1">
              <a:solidFill>
                <a:schemeClr val="lt1"/>
              </a:solidFill>
            </a:endParaRPr>
          </a:p>
        </p:txBody>
      </p:sp>
      <p:cxnSp>
        <p:nvCxnSpPr>
          <p:cNvPr id="296" name="Google Shape;296;p27"/>
          <p:cNvCxnSpPr/>
          <p:nvPr/>
        </p:nvCxnSpPr>
        <p:spPr>
          <a:xfrm flipH="1" rot="10800000">
            <a:off x="441475" y="1762100"/>
            <a:ext cx="723300" cy="3044700"/>
          </a:xfrm>
          <a:prstGeom prst="straightConnector1">
            <a:avLst/>
          </a:prstGeom>
          <a:noFill/>
          <a:ln cap="flat" cmpd="sng" w="38100">
            <a:solidFill>
              <a:schemeClr val="dk2"/>
            </a:solidFill>
            <a:prstDash val="solid"/>
            <a:round/>
            <a:headEnd len="med" w="med" type="none"/>
            <a:tailEnd len="med" w="med" type="triangle"/>
          </a:ln>
        </p:spPr>
      </p:cxnSp>
      <p:sp>
        <p:nvSpPr>
          <p:cNvPr id="297" name="Google Shape;297;p27"/>
          <p:cNvSpPr/>
          <p:nvPr/>
        </p:nvSpPr>
        <p:spPr>
          <a:xfrm rot="5400000">
            <a:off x="5977038" y="2075738"/>
            <a:ext cx="761650" cy="352625"/>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rot="5400000">
            <a:off x="5976925" y="3106163"/>
            <a:ext cx="761650" cy="352625"/>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rot="5400000">
            <a:off x="5976900" y="4136588"/>
            <a:ext cx="761650" cy="352625"/>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a:off x="6588245" y="1750700"/>
            <a:ext cx="2421000" cy="993300"/>
          </a:xfrm>
          <a:prstGeom prst="rect">
            <a:avLst/>
          </a:prstGeom>
          <a:solidFill>
            <a:srgbClr val="BEE49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ja"/>
              <a:t>個別工数把握の自動化</a:t>
            </a:r>
            <a:endParaRPr/>
          </a:p>
          <a:p>
            <a:pPr indent="-317500" lvl="0" marL="457200" rtl="0" algn="l">
              <a:spcBef>
                <a:spcPts val="0"/>
              </a:spcBef>
              <a:spcAft>
                <a:spcPts val="0"/>
              </a:spcAft>
              <a:buSzPts val="1400"/>
              <a:buChar char="●"/>
            </a:pPr>
            <a:r>
              <a:rPr lang="ja"/>
              <a:t>余裕を持ったスケジューリング</a:t>
            </a:r>
            <a:endParaRPr/>
          </a:p>
        </p:txBody>
      </p:sp>
      <p:sp>
        <p:nvSpPr>
          <p:cNvPr id="301" name="Google Shape;301;p27"/>
          <p:cNvSpPr/>
          <p:nvPr/>
        </p:nvSpPr>
        <p:spPr>
          <a:xfrm>
            <a:off x="6588150" y="2783088"/>
            <a:ext cx="2421000" cy="9933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ja"/>
              <a:t>データ活用の迅速化</a:t>
            </a:r>
            <a:endParaRPr/>
          </a:p>
          <a:p>
            <a:pPr indent="-317500" lvl="0" marL="457200" rtl="0" algn="l">
              <a:spcBef>
                <a:spcPts val="0"/>
              </a:spcBef>
              <a:spcAft>
                <a:spcPts val="0"/>
              </a:spcAft>
              <a:buSzPts val="1400"/>
              <a:buChar char="●"/>
            </a:pPr>
            <a:r>
              <a:rPr lang="ja"/>
              <a:t>人手作業の削減</a:t>
            </a:r>
            <a:endParaRPr/>
          </a:p>
        </p:txBody>
      </p:sp>
      <p:sp>
        <p:nvSpPr>
          <p:cNvPr id="302" name="Google Shape;302;p27"/>
          <p:cNvSpPr/>
          <p:nvPr/>
        </p:nvSpPr>
        <p:spPr>
          <a:xfrm>
            <a:off x="6588174" y="3815475"/>
            <a:ext cx="2421000" cy="9933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ja"/>
              <a:t>残業削減などの労働環境改善</a:t>
            </a:r>
            <a:endParaRPr/>
          </a:p>
          <a:p>
            <a:pPr indent="-317500" lvl="0" marL="457200" rtl="0" algn="l">
              <a:spcBef>
                <a:spcPts val="0"/>
              </a:spcBef>
              <a:spcAft>
                <a:spcPts val="0"/>
              </a:spcAft>
              <a:buSzPts val="1400"/>
              <a:buChar char="●"/>
            </a:pPr>
            <a:r>
              <a:rPr lang="ja"/>
              <a:t>納期遅延の防止</a:t>
            </a:r>
            <a:endParaRPr/>
          </a:p>
        </p:txBody>
      </p:sp>
      <p:sp>
        <p:nvSpPr>
          <p:cNvPr id="303" name="Google Shape;303;p27"/>
          <p:cNvSpPr txBox="1"/>
          <p:nvPr/>
        </p:nvSpPr>
        <p:spPr>
          <a:xfrm>
            <a:off x="2497725" y="1310225"/>
            <a:ext cx="362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Roboto"/>
                <a:ea typeface="Roboto"/>
                <a:cs typeface="Roboto"/>
                <a:sym typeface="Roboto"/>
              </a:rPr>
              <a:t>実施内容</a:t>
            </a:r>
            <a:endParaRPr>
              <a:latin typeface="Roboto"/>
              <a:ea typeface="Roboto"/>
              <a:cs typeface="Roboto"/>
              <a:sym typeface="Roboto"/>
            </a:endParaRPr>
          </a:p>
        </p:txBody>
      </p:sp>
      <p:sp>
        <p:nvSpPr>
          <p:cNvPr id="304" name="Google Shape;304;p27"/>
          <p:cNvSpPr txBox="1"/>
          <p:nvPr/>
        </p:nvSpPr>
        <p:spPr>
          <a:xfrm>
            <a:off x="6588245" y="1310225"/>
            <a:ext cx="242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Roboto"/>
                <a:ea typeface="Roboto"/>
                <a:cs typeface="Roboto"/>
                <a:sym typeface="Roboto"/>
              </a:rPr>
              <a:t>効果</a:t>
            </a:r>
            <a:endParaRPr>
              <a:latin typeface="Roboto"/>
              <a:ea typeface="Roboto"/>
              <a:cs typeface="Roboto"/>
              <a:sym typeface="Roboto"/>
            </a:endParaRPr>
          </a:p>
        </p:txBody>
      </p:sp>
      <p:cxnSp>
        <p:nvCxnSpPr>
          <p:cNvPr id="305" name="Google Shape;305;p27"/>
          <p:cNvCxnSpPr/>
          <p:nvPr/>
        </p:nvCxnSpPr>
        <p:spPr>
          <a:xfrm>
            <a:off x="2497725" y="1632550"/>
            <a:ext cx="3629700" cy="0"/>
          </a:xfrm>
          <a:prstGeom prst="straightConnector1">
            <a:avLst/>
          </a:prstGeom>
          <a:noFill/>
          <a:ln cap="flat" cmpd="sng" w="19050">
            <a:solidFill>
              <a:schemeClr val="dk2"/>
            </a:solidFill>
            <a:prstDash val="solid"/>
            <a:round/>
            <a:headEnd len="med" w="med" type="none"/>
            <a:tailEnd len="med" w="med" type="none"/>
          </a:ln>
        </p:spPr>
      </p:cxnSp>
      <p:cxnSp>
        <p:nvCxnSpPr>
          <p:cNvPr id="306" name="Google Shape;306;p27"/>
          <p:cNvCxnSpPr/>
          <p:nvPr/>
        </p:nvCxnSpPr>
        <p:spPr>
          <a:xfrm>
            <a:off x="6588245" y="1631775"/>
            <a:ext cx="2421000" cy="0"/>
          </a:xfrm>
          <a:prstGeom prst="straightConnector1">
            <a:avLst/>
          </a:prstGeom>
          <a:noFill/>
          <a:ln cap="flat" cmpd="sng" w="19050">
            <a:solidFill>
              <a:schemeClr val="dk2"/>
            </a:solidFill>
            <a:prstDash val="solid"/>
            <a:round/>
            <a:headEnd len="med" w="med" type="none"/>
            <a:tailEnd len="med" w="med" type="none"/>
          </a:ln>
        </p:spPr>
      </p:cxnSp>
      <p:cxnSp>
        <p:nvCxnSpPr>
          <p:cNvPr id="307" name="Google Shape;307;p27"/>
          <p:cNvCxnSpPr/>
          <p:nvPr/>
        </p:nvCxnSpPr>
        <p:spPr>
          <a:xfrm rot="10800000">
            <a:off x="774688" y="3816250"/>
            <a:ext cx="1015500" cy="0"/>
          </a:xfrm>
          <a:prstGeom prst="straightConnector1">
            <a:avLst/>
          </a:prstGeom>
          <a:noFill/>
          <a:ln cap="flat" cmpd="sng" w="9525">
            <a:solidFill>
              <a:schemeClr val="dk2"/>
            </a:solidFill>
            <a:prstDash val="dash"/>
            <a:round/>
            <a:headEnd len="med" w="med" type="none"/>
            <a:tailEnd len="med" w="med" type="none"/>
          </a:ln>
        </p:spPr>
      </p:cxnSp>
      <p:cxnSp>
        <p:nvCxnSpPr>
          <p:cNvPr id="308" name="Google Shape;308;p27"/>
          <p:cNvCxnSpPr/>
          <p:nvPr/>
        </p:nvCxnSpPr>
        <p:spPr>
          <a:xfrm rot="10800000">
            <a:off x="1002288" y="2787750"/>
            <a:ext cx="1015500" cy="0"/>
          </a:xfrm>
          <a:prstGeom prst="straightConnector1">
            <a:avLst/>
          </a:prstGeom>
          <a:noFill/>
          <a:ln cap="flat" cmpd="sng" w="9525">
            <a:solidFill>
              <a:schemeClr val="dk2"/>
            </a:solidFill>
            <a:prstDash val="dash"/>
            <a:round/>
            <a:headEnd len="med" w="med" type="none"/>
            <a:tailEnd len="med" w="med" type="none"/>
          </a:ln>
        </p:spPr>
      </p:cxnSp>
      <p:cxnSp>
        <p:nvCxnSpPr>
          <p:cNvPr id="309" name="Google Shape;309;p27"/>
          <p:cNvCxnSpPr/>
          <p:nvPr/>
        </p:nvCxnSpPr>
        <p:spPr>
          <a:xfrm rot="10800000">
            <a:off x="1253613" y="1764775"/>
            <a:ext cx="1015500" cy="0"/>
          </a:xfrm>
          <a:prstGeom prst="straightConnector1">
            <a:avLst/>
          </a:prstGeom>
          <a:noFill/>
          <a:ln cap="flat" cmpd="sng" w="9525">
            <a:solidFill>
              <a:schemeClr val="dk2"/>
            </a:solidFill>
            <a:prstDash val="dash"/>
            <a:round/>
            <a:headEnd len="med" w="med" type="none"/>
            <a:tailEnd len="med" w="med" type="none"/>
          </a:ln>
        </p:spPr>
      </p:cxnSp>
      <p:cxnSp>
        <p:nvCxnSpPr>
          <p:cNvPr id="310" name="Google Shape;310;p27"/>
          <p:cNvCxnSpPr/>
          <p:nvPr/>
        </p:nvCxnSpPr>
        <p:spPr>
          <a:xfrm rot="10800000">
            <a:off x="574388" y="4806800"/>
            <a:ext cx="1015500" cy="0"/>
          </a:xfrm>
          <a:prstGeom prst="straightConnector1">
            <a:avLst/>
          </a:prstGeom>
          <a:noFill/>
          <a:ln cap="flat" cmpd="sng" w="9525">
            <a:solidFill>
              <a:schemeClr val="dk2"/>
            </a:solidFill>
            <a:prstDash val="dash"/>
            <a:round/>
            <a:headEnd len="med" w="med" type="none"/>
            <a:tailEnd len="med" w="med" type="none"/>
          </a:ln>
        </p:spPr>
      </p:cxnSp>
      <p:sp>
        <p:nvSpPr>
          <p:cNvPr id="311" name="Google Shape;311;p27"/>
          <p:cNvSpPr txBox="1"/>
          <p:nvPr/>
        </p:nvSpPr>
        <p:spPr>
          <a:xfrm>
            <a:off x="1002300" y="4111425"/>
            <a:ext cx="5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Roboto"/>
                <a:ea typeface="Roboto"/>
                <a:cs typeface="Roboto"/>
                <a:sym typeface="Roboto"/>
              </a:rPr>
              <a:t>半年</a:t>
            </a:r>
            <a:endParaRPr>
              <a:latin typeface="Roboto"/>
              <a:ea typeface="Roboto"/>
              <a:cs typeface="Roboto"/>
              <a:sym typeface="Roboto"/>
            </a:endParaRPr>
          </a:p>
        </p:txBody>
      </p:sp>
      <p:sp>
        <p:nvSpPr>
          <p:cNvPr id="312" name="Google Shape;312;p27"/>
          <p:cNvSpPr txBox="1"/>
          <p:nvPr/>
        </p:nvSpPr>
        <p:spPr>
          <a:xfrm>
            <a:off x="1164775" y="3101900"/>
            <a:ext cx="5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Roboto"/>
                <a:ea typeface="Roboto"/>
                <a:cs typeface="Roboto"/>
                <a:sym typeface="Roboto"/>
              </a:rPr>
              <a:t>半年</a:t>
            </a:r>
            <a:endParaRPr>
              <a:latin typeface="Roboto"/>
              <a:ea typeface="Roboto"/>
              <a:cs typeface="Roboto"/>
              <a:sym typeface="Roboto"/>
            </a:endParaRPr>
          </a:p>
        </p:txBody>
      </p:sp>
      <p:sp>
        <p:nvSpPr>
          <p:cNvPr id="313" name="Google Shape;313;p27"/>
          <p:cNvSpPr txBox="1"/>
          <p:nvPr/>
        </p:nvSpPr>
        <p:spPr>
          <a:xfrm>
            <a:off x="1002297" y="2076163"/>
            <a:ext cx="126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Roboto"/>
                <a:ea typeface="Roboto"/>
                <a:cs typeface="Roboto"/>
                <a:sym typeface="Roboto"/>
              </a:rPr>
              <a:t>１〜２年</a:t>
            </a:r>
            <a:endParaRPr>
              <a:latin typeface="Roboto"/>
              <a:ea typeface="Roboto"/>
              <a:cs typeface="Roboto"/>
              <a:sym typeface="Roboto"/>
            </a:endParaRPr>
          </a:p>
        </p:txBody>
      </p:sp>
      <p:sp>
        <p:nvSpPr>
          <p:cNvPr id="314" name="Google Shape;314;p27"/>
          <p:cNvSpPr/>
          <p:nvPr/>
        </p:nvSpPr>
        <p:spPr>
          <a:xfrm>
            <a:off x="3059813" y="2595938"/>
            <a:ext cx="2980800" cy="338700"/>
          </a:xfrm>
          <a:prstGeom prst="flowChartAlternate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accent4"/>
                </a:solidFill>
              </a:rPr>
              <a:t>今後のデータ活用の展望について</a:t>
            </a:r>
            <a:endParaRPr b="1">
              <a:solidFill>
                <a:schemeClr val="accent4"/>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8"/>
          <p:cNvSpPr/>
          <p:nvPr/>
        </p:nvSpPr>
        <p:spPr>
          <a:xfrm>
            <a:off x="219825" y="1366475"/>
            <a:ext cx="8789400" cy="34416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8"/>
          <p:cNvSpPr txBox="1"/>
          <p:nvPr>
            <p:ph type="title"/>
          </p:nvPr>
        </p:nvSpPr>
        <p:spPr>
          <a:xfrm>
            <a:off x="271750" y="556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91855"/>
              <a:buNone/>
            </a:pPr>
            <a:r>
              <a:rPr lang="ja" sz="1077"/>
              <a:t>3</a:t>
            </a:r>
            <a:r>
              <a:rPr lang="ja" sz="1077"/>
              <a:t>.今後のデータ活用の展望</a:t>
            </a:r>
            <a:endParaRPr sz="1077"/>
          </a:p>
          <a:p>
            <a:pPr indent="0" lvl="0" marL="0" rtl="0" algn="l">
              <a:spcBef>
                <a:spcPts val="0"/>
              </a:spcBef>
              <a:spcAft>
                <a:spcPts val="0"/>
              </a:spcAft>
              <a:buSzPct val="38739"/>
              <a:buNone/>
            </a:pPr>
            <a:r>
              <a:rPr lang="ja" sz="2555"/>
              <a:t>新規案件に対する工数予測</a:t>
            </a:r>
            <a:endParaRPr sz="2555"/>
          </a:p>
        </p:txBody>
      </p:sp>
      <p:sp>
        <p:nvSpPr>
          <p:cNvPr id="321" name="Google Shape;321;p28"/>
          <p:cNvSpPr txBox="1"/>
          <p:nvPr>
            <p:ph idx="3" type="sldNum"/>
          </p:nvPr>
        </p:nvSpPr>
        <p:spPr>
          <a:xfrm>
            <a:off x="8460425" y="4853725"/>
            <a:ext cx="548700" cy="338700"/>
          </a:xfrm>
          <a:prstGeom prst="rect">
            <a:avLst/>
          </a:prstGeom>
        </p:spPr>
        <p:txBody>
          <a:bodyPr anchorCtr="0" anchor="ctr" bIns="91425" lIns="91425" spcFirstLastPara="1" rIns="91425" wrap="square" tIns="91425">
            <a:spAutoFit/>
          </a:bodyPr>
          <a:lstStyle/>
          <a:p>
            <a:pPr indent="0" lvl="0" marL="0" rtl="0" algn="r">
              <a:spcBef>
                <a:spcPts val="0"/>
              </a:spcBef>
              <a:spcAft>
                <a:spcPts val="0"/>
              </a:spcAft>
              <a:buNone/>
            </a:pPr>
            <a:fld id="{00000000-1234-1234-1234-123412341234}" type="slidenum">
              <a:rPr lang="ja"/>
              <a:t>‹#›</a:t>
            </a:fld>
            <a:endParaRPr/>
          </a:p>
        </p:txBody>
      </p:sp>
      <p:sp>
        <p:nvSpPr>
          <p:cNvPr id="322" name="Google Shape;322;p28"/>
          <p:cNvSpPr/>
          <p:nvPr/>
        </p:nvSpPr>
        <p:spPr>
          <a:xfrm>
            <a:off x="2431000" y="1517000"/>
            <a:ext cx="4519200" cy="1429800"/>
          </a:xfrm>
          <a:prstGeom prst="wedgeRoundRectCallout">
            <a:avLst>
              <a:gd fmla="val -8931" name="adj1"/>
              <a:gd fmla="val 569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300"/>
              <a:t>今回の協働を踏まえて整理･蓄積した実績データを基にモデルを構築</a:t>
            </a:r>
            <a:endParaRPr sz="1300"/>
          </a:p>
        </p:txBody>
      </p:sp>
      <p:pic>
        <p:nvPicPr>
          <p:cNvPr id="323" name="Google Shape;323;p28"/>
          <p:cNvPicPr preferRelativeResize="0"/>
          <p:nvPr/>
        </p:nvPicPr>
        <p:blipFill>
          <a:blip r:embed="rId3">
            <a:alphaModFix/>
          </a:blip>
          <a:stretch>
            <a:fillRect/>
          </a:stretch>
        </p:blipFill>
        <p:spPr>
          <a:xfrm>
            <a:off x="2964177" y="2144275"/>
            <a:ext cx="751425" cy="644450"/>
          </a:xfrm>
          <a:prstGeom prst="rect">
            <a:avLst/>
          </a:prstGeom>
          <a:noFill/>
          <a:ln>
            <a:noFill/>
          </a:ln>
        </p:spPr>
      </p:pic>
      <p:pic>
        <p:nvPicPr>
          <p:cNvPr id="324" name="Google Shape;324;p28"/>
          <p:cNvPicPr preferRelativeResize="0"/>
          <p:nvPr/>
        </p:nvPicPr>
        <p:blipFill>
          <a:blip r:embed="rId4">
            <a:alphaModFix/>
          </a:blip>
          <a:stretch>
            <a:fillRect/>
          </a:stretch>
        </p:blipFill>
        <p:spPr>
          <a:xfrm>
            <a:off x="3666087" y="2870588"/>
            <a:ext cx="1731924" cy="1731924"/>
          </a:xfrm>
          <a:prstGeom prst="rect">
            <a:avLst/>
          </a:prstGeom>
          <a:noFill/>
          <a:ln>
            <a:noFill/>
          </a:ln>
        </p:spPr>
      </p:pic>
      <p:sp>
        <p:nvSpPr>
          <p:cNvPr id="325" name="Google Shape;325;p28"/>
          <p:cNvSpPr txBox="1"/>
          <p:nvPr/>
        </p:nvSpPr>
        <p:spPr>
          <a:xfrm>
            <a:off x="3582700" y="2073950"/>
            <a:ext cx="3520200" cy="785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Roboto"/>
              <a:buChar char="●"/>
            </a:pPr>
            <a:r>
              <a:rPr lang="ja" sz="1300">
                <a:latin typeface="Roboto"/>
                <a:ea typeface="Roboto"/>
                <a:cs typeface="Roboto"/>
                <a:sym typeface="Roboto"/>
              </a:rPr>
              <a:t>作業開始/終了/必要工数実績</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ja" sz="1300">
                <a:latin typeface="Roboto"/>
                <a:ea typeface="Roboto"/>
                <a:cs typeface="Roboto"/>
                <a:sym typeface="Roboto"/>
              </a:rPr>
              <a:t>担当作業人数</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ja" sz="1300">
                <a:latin typeface="Roboto"/>
                <a:ea typeface="Roboto"/>
                <a:cs typeface="Roboto"/>
                <a:sym typeface="Roboto"/>
              </a:rPr>
              <a:t>案件規模				etc.</a:t>
            </a:r>
            <a:endParaRPr sz="1300">
              <a:latin typeface="Roboto"/>
              <a:ea typeface="Roboto"/>
              <a:cs typeface="Roboto"/>
              <a:sym typeface="Roboto"/>
            </a:endParaRPr>
          </a:p>
        </p:txBody>
      </p:sp>
      <p:sp>
        <p:nvSpPr>
          <p:cNvPr id="326" name="Google Shape;326;p28"/>
          <p:cNvSpPr txBox="1"/>
          <p:nvPr/>
        </p:nvSpPr>
        <p:spPr>
          <a:xfrm>
            <a:off x="5335625" y="4029025"/>
            <a:ext cx="2231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latin typeface="Roboto"/>
                <a:ea typeface="Roboto"/>
                <a:cs typeface="Roboto"/>
                <a:sym typeface="Roboto"/>
              </a:rPr>
              <a:t>工数予測・全体工数最適化</a:t>
            </a:r>
            <a:endParaRPr sz="1300">
              <a:latin typeface="Roboto"/>
              <a:ea typeface="Roboto"/>
              <a:cs typeface="Roboto"/>
              <a:sym typeface="Roboto"/>
            </a:endParaRPr>
          </a:p>
        </p:txBody>
      </p:sp>
      <p:pic>
        <p:nvPicPr>
          <p:cNvPr id="327" name="Google Shape;327;p28"/>
          <p:cNvPicPr preferRelativeResize="0"/>
          <p:nvPr/>
        </p:nvPicPr>
        <p:blipFill>
          <a:blip r:embed="rId5">
            <a:alphaModFix/>
          </a:blip>
          <a:stretch>
            <a:fillRect/>
          </a:stretch>
        </p:blipFill>
        <p:spPr>
          <a:xfrm>
            <a:off x="737575" y="3170162"/>
            <a:ext cx="1137400" cy="1132775"/>
          </a:xfrm>
          <a:prstGeom prst="rect">
            <a:avLst/>
          </a:prstGeom>
          <a:noFill/>
          <a:ln>
            <a:noFill/>
          </a:ln>
        </p:spPr>
      </p:pic>
      <p:sp>
        <p:nvSpPr>
          <p:cNvPr id="328" name="Google Shape;328;p28"/>
          <p:cNvSpPr txBox="1"/>
          <p:nvPr/>
        </p:nvSpPr>
        <p:spPr>
          <a:xfrm>
            <a:off x="881475" y="4217600"/>
            <a:ext cx="93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latin typeface="Roboto"/>
                <a:ea typeface="Roboto"/>
                <a:cs typeface="Roboto"/>
                <a:sym typeface="Roboto"/>
              </a:rPr>
              <a:t>新規案件</a:t>
            </a:r>
            <a:endParaRPr sz="1300">
              <a:latin typeface="Roboto"/>
              <a:ea typeface="Roboto"/>
              <a:cs typeface="Roboto"/>
              <a:sym typeface="Roboto"/>
            </a:endParaRPr>
          </a:p>
        </p:txBody>
      </p:sp>
      <p:sp>
        <p:nvSpPr>
          <p:cNvPr id="329" name="Google Shape;329;p28"/>
          <p:cNvSpPr/>
          <p:nvPr/>
        </p:nvSpPr>
        <p:spPr>
          <a:xfrm>
            <a:off x="2345300" y="3742825"/>
            <a:ext cx="1055700" cy="286200"/>
          </a:xfrm>
          <a:prstGeom prst="rightArrow">
            <a:avLst>
              <a:gd fmla="val 50000" name="adj1"/>
              <a:gd fmla="val 50000" name="adj2"/>
            </a:avLst>
          </a:prstGeom>
          <a:solidFill>
            <a:srgbClr val="FFFFFF">
              <a:alpha val="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8"/>
          <p:cNvSpPr/>
          <p:nvPr/>
        </p:nvSpPr>
        <p:spPr>
          <a:xfrm>
            <a:off x="5761800" y="3742825"/>
            <a:ext cx="1055700" cy="286200"/>
          </a:xfrm>
          <a:prstGeom prst="rightArrow">
            <a:avLst>
              <a:gd fmla="val 50000" name="adj1"/>
              <a:gd fmla="val 50000" name="adj2"/>
            </a:avLst>
          </a:prstGeom>
          <a:solidFill>
            <a:srgbClr val="FFFFFF">
              <a:alpha val="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1" name="Google Shape;331;p28"/>
          <p:cNvPicPr preferRelativeResize="0"/>
          <p:nvPr/>
        </p:nvPicPr>
        <p:blipFill>
          <a:blip r:embed="rId6">
            <a:alphaModFix/>
          </a:blip>
          <a:stretch>
            <a:fillRect/>
          </a:stretch>
        </p:blipFill>
        <p:spPr>
          <a:xfrm>
            <a:off x="7435975" y="3113375"/>
            <a:ext cx="1243025" cy="1246350"/>
          </a:xfrm>
          <a:prstGeom prst="rect">
            <a:avLst/>
          </a:prstGeom>
          <a:noFill/>
          <a:ln>
            <a:noFill/>
          </a:ln>
        </p:spPr>
      </p:pic>
      <p:sp>
        <p:nvSpPr>
          <p:cNvPr id="332" name="Google Shape;332;p28"/>
          <p:cNvSpPr txBox="1"/>
          <p:nvPr/>
        </p:nvSpPr>
        <p:spPr>
          <a:xfrm>
            <a:off x="1884650" y="4029025"/>
            <a:ext cx="2129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latin typeface="Roboto"/>
                <a:ea typeface="Roboto"/>
                <a:cs typeface="Roboto"/>
                <a:sym typeface="Roboto"/>
              </a:rPr>
              <a:t>案件規模や納期等 入力</a:t>
            </a:r>
            <a:endParaRPr sz="1300">
              <a:latin typeface="Roboto"/>
              <a:ea typeface="Roboto"/>
              <a:cs typeface="Roboto"/>
              <a:sym typeface="Roboto"/>
            </a:endParaRPr>
          </a:p>
        </p:txBody>
      </p:sp>
      <p:sp>
        <p:nvSpPr>
          <p:cNvPr id="333" name="Google Shape;333;p28"/>
          <p:cNvSpPr txBox="1"/>
          <p:nvPr/>
        </p:nvSpPr>
        <p:spPr>
          <a:xfrm>
            <a:off x="3994800" y="4490125"/>
            <a:ext cx="843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latin typeface="Roboto"/>
                <a:ea typeface="Roboto"/>
                <a:cs typeface="Roboto"/>
                <a:sym typeface="Roboto"/>
              </a:rPr>
              <a:t>AIモデル</a:t>
            </a:r>
            <a:endParaRPr sz="1300">
              <a:latin typeface="Roboto"/>
              <a:ea typeface="Roboto"/>
              <a:cs typeface="Roboto"/>
              <a:sym typeface="Roboto"/>
            </a:endParaRPr>
          </a:p>
        </p:txBody>
      </p:sp>
      <p:sp>
        <p:nvSpPr>
          <p:cNvPr id="334" name="Google Shape;334;p28"/>
          <p:cNvSpPr txBox="1"/>
          <p:nvPr/>
        </p:nvSpPr>
        <p:spPr>
          <a:xfrm>
            <a:off x="7567025" y="4217600"/>
            <a:ext cx="1442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latin typeface="Roboto"/>
                <a:ea typeface="Roboto"/>
                <a:cs typeface="Roboto"/>
                <a:sym typeface="Roboto"/>
              </a:rPr>
              <a:t>個別工程表案</a:t>
            </a:r>
            <a:endParaRPr sz="1300">
              <a:latin typeface="Roboto"/>
              <a:ea typeface="Roboto"/>
              <a:cs typeface="Roboto"/>
              <a:sym typeface="Roboto"/>
            </a:endParaRPr>
          </a:p>
          <a:p>
            <a:pPr indent="0" lvl="0" marL="0" rtl="0" algn="l">
              <a:spcBef>
                <a:spcPts val="0"/>
              </a:spcBef>
              <a:spcAft>
                <a:spcPts val="0"/>
              </a:spcAft>
              <a:buNone/>
            </a:pPr>
            <a:r>
              <a:rPr lang="ja" sz="1300">
                <a:latin typeface="Roboto"/>
                <a:ea typeface="Roboto"/>
                <a:cs typeface="Roboto"/>
                <a:sym typeface="Roboto"/>
              </a:rPr>
              <a:t>全体工程表案</a:t>
            </a:r>
            <a:endParaRPr sz="1300">
              <a:latin typeface="Roboto"/>
              <a:ea typeface="Roboto"/>
              <a:cs typeface="Roboto"/>
              <a:sym typeface="Roboto"/>
            </a:endParaRPr>
          </a:p>
        </p:txBody>
      </p:sp>
      <p:sp>
        <p:nvSpPr>
          <p:cNvPr id="335" name="Google Shape;335;p28"/>
          <p:cNvSpPr txBox="1"/>
          <p:nvPr>
            <p:ph idx="2" type="subTitle"/>
          </p:nvPr>
        </p:nvSpPr>
        <p:spPr>
          <a:xfrm>
            <a:off x="199050" y="751675"/>
            <a:ext cx="8847300" cy="677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ja"/>
              <a:t>データを蓄積することで、将来的にはAIによる新規案件の個別工程表・全体工程表案の自動作成を目指すことが可能と考えます。</a:t>
            </a:r>
            <a:r>
              <a:rPr lang="ja" sz="1300"/>
              <a:t>※本協業PJの対象外</a:t>
            </a:r>
            <a:endParaRPr sz="1300"/>
          </a:p>
        </p:txBody>
      </p:sp>
      <p:pic>
        <p:nvPicPr>
          <p:cNvPr id="336" name="Google Shape;336;p28"/>
          <p:cNvPicPr preferRelativeResize="0"/>
          <p:nvPr/>
        </p:nvPicPr>
        <p:blipFill>
          <a:blip r:embed="rId7">
            <a:alphaModFix/>
          </a:blip>
          <a:stretch>
            <a:fillRect/>
          </a:stretch>
        </p:blipFill>
        <p:spPr>
          <a:xfrm>
            <a:off x="8142050" y="-33070"/>
            <a:ext cx="966050" cy="739945"/>
          </a:xfrm>
          <a:prstGeom prst="rect">
            <a:avLst/>
          </a:prstGeom>
          <a:noFill/>
          <a:ln>
            <a:noFill/>
          </a:ln>
        </p:spPr>
      </p:pic>
      <p:sp>
        <p:nvSpPr>
          <p:cNvPr id="337" name="Google Shape;337;p28"/>
          <p:cNvSpPr/>
          <p:nvPr/>
        </p:nvSpPr>
        <p:spPr>
          <a:xfrm flipH="1" rot="-5400000">
            <a:off x="8696525" y="-49475"/>
            <a:ext cx="190350" cy="519600"/>
          </a:xfrm>
          <a:prstGeom prst="flowChartManualInpu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9"/>
          <p:cNvSpPr txBox="1"/>
          <p:nvPr>
            <p:ph type="title"/>
          </p:nvPr>
        </p:nvSpPr>
        <p:spPr>
          <a:xfrm>
            <a:off x="271750" y="556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91855"/>
              <a:buNone/>
            </a:pPr>
            <a:r>
              <a:rPr lang="ja" sz="1077"/>
              <a:t>3</a:t>
            </a:r>
            <a:r>
              <a:rPr lang="ja" sz="1077"/>
              <a:t>.今後のデータ活用の展望</a:t>
            </a:r>
            <a:endParaRPr sz="1077"/>
          </a:p>
          <a:p>
            <a:pPr indent="0" lvl="0" marL="0" rtl="0" algn="l">
              <a:spcBef>
                <a:spcPts val="0"/>
              </a:spcBef>
              <a:spcAft>
                <a:spcPts val="0"/>
              </a:spcAft>
              <a:buSzPct val="38739"/>
              <a:buNone/>
            </a:pPr>
            <a:r>
              <a:rPr lang="ja" sz="2555"/>
              <a:t>先行事例：ブレインパッド社（参考）</a:t>
            </a:r>
            <a:endParaRPr sz="2555"/>
          </a:p>
        </p:txBody>
      </p:sp>
      <p:sp>
        <p:nvSpPr>
          <p:cNvPr id="343" name="Google Shape;343;p29"/>
          <p:cNvSpPr txBox="1"/>
          <p:nvPr>
            <p:ph idx="3" type="sldNum"/>
          </p:nvPr>
        </p:nvSpPr>
        <p:spPr>
          <a:xfrm>
            <a:off x="8460425" y="4853725"/>
            <a:ext cx="548700" cy="338700"/>
          </a:xfrm>
          <a:prstGeom prst="rect">
            <a:avLst/>
          </a:prstGeom>
        </p:spPr>
        <p:txBody>
          <a:bodyPr anchorCtr="0" anchor="ctr" bIns="91425" lIns="91425" spcFirstLastPara="1" rIns="91425" wrap="square" tIns="91425">
            <a:spAutoFit/>
          </a:bodyPr>
          <a:lstStyle/>
          <a:p>
            <a:pPr indent="0" lvl="0" marL="0" rtl="0" algn="r">
              <a:spcBef>
                <a:spcPts val="0"/>
              </a:spcBef>
              <a:spcAft>
                <a:spcPts val="0"/>
              </a:spcAft>
              <a:buNone/>
            </a:pPr>
            <a:fld id="{00000000-1234-1234-1234-123412341234}" type="slidenum">
              <a:rPr lang="ja"/>
              <a:t>‹#›</a:t>
            </a:fld>
            <a:endParaRPr/>
          </a:p>
        </p:txBody>
      </p:sp>
      <p:pic>
        <p:nvPicPr>
          <p:cNvPr id="344" name="Google Shape;344;p29"/>
          <p:cNvPicPr preferRelativeResize="0"/>
          <p:nvPr/>
        </p:nvPicPr>
        <p:blipFill>
          <a:blip r:embed="rId3">
            <a:alphaModFix/>
          </a:blip>
          <a:stretch>
            <a:fillRect/>
          </a:stretch>
        </p:blipFill>
        <p:spPr>
          <a:xfrm>
            <a:off x="8142050" y="-33070"/>
            <a:ext cx="966050" cy="739945"/>
          </a:xfrm>
          <a:prstGeom prst="rect">
            <a:avLst/>
          </a:prstGeom>
          <a:noFill/>
          <a:ln>
            <a:noFill/>
          </a:ln>
        </p:spPr>
      </p:pic>
      <p:sp>
        <p:nvSpPr>
          <p:cNvPr id="345" name="Google Shape;345;p29"/>
          <p:cNvSpPr/>
          <p:nvPr/>
        </p:nvSpPr>
        <p:spPr>
          <a:xfrm flipH="1" rot="-5400000">
            <a:off x="8696525" y="-49475"/>
            <a:ext cx="190350" cy="519600"/>
          </a:xfrm>
          <a:prstGeom prst="flowChartManualInpu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6" name="Google Shape;346;p29"/>
          <p:cNvPicPr preferRelativeResize="0"/>
          <p:nvPr/>
        </p:nvPicPr>
        <p:blipFill>
          <a:blip r:embed="rId4">
            <a:alphaModFix/>
          </a:blip>
          <a:stretch>
            <a:fillRect/>
          </a:stretch>
        </p:blipFill>
        <p:spPr>
          <a:xfrm>
            <a:off x="271750" y="1182775"/>
            <a:ext cx="5399853" cy="3563724"/>
          </a:xfrm>
          <a:prstGeom prst="rect">
            <a:avLst/>
          </a:prstGeom>
          <a:noFill/>
          <a:ln>
            <a:noFill/>
          </a:ln>
        </p:spPr>
      </p:pic>
      <p:sp>
        <p:nvSpPr>
          <p:cNvPr id="347" name="Google Shape;347;p29"/>
          <p:cNvSpPr txBox="1"/>
          <p:nvPr/>
        </p:nvSpPr>
        <p:spPr>
          <a:xfrm>
            <a:off x="5807975" y="1182775"/>
            <a:ext cx="3201000" cy="3563700"/>
          </a:xfrm>
          <a:prstGeom prst="rect">
            <a:avLst/>
          </a:prstGeom>
          <a:no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spcBef>
                <a:spcPts val="0"/>
              </a:spcBef>
              <a:spcAft>
                <a:spcPts val="0"/>
              </a:spcAft>
              <a:buClr>
                <a:srgbClr val="595757"/>
              </a:buClr>
              <a:buSzPts val="1200"/>
              <a:buFont typeface="Meiryo"/>
              <a:buChar char="❖"/>
            </a:pPr>
            <a:r>
              <a:rPr b="1" lang="ja" sz="1200" u="sng">
                <a:solidFill>
                  <a:srgbClr val="595757"/>
                </a:solidFill>
                <a:latin typeface="Meiryo"/>
                <a:ea typeface="Meiryo"/>
                <a:cs typeface="Meiryo"/>
                <a:sym typeface="Meiryo"/>
              </a:rPr>
              <a:t>顧客</a:t>
            </a:r>
            <a:endParaRPr sz="1200">
              <a:solidFill>
                <a:srgbClr val="595757"/>
              </a:solidFill>
              <a:latin typeface="Meiryo"/>
              <a:ea typeface="Meiryo"/>
              <a:cs typeface="Meiryo"/>
              <a:sym typeface="Meiryo"/>
            </a:endParaRPr>
          </a:p>
          <a:p>
            <a:pPr indent="-304800" lvl="1" marL="914400" rtl="0" algn="l">
              <a:spcBef>
                <a:spcPts val="0"/>
              </a:spcBef>
              <a:spcAft>
                <a:spcPts val="0"/>
              </a:spcAft>
              <a:buClr>
                <a:srgbClr val="595757"/>
              </a:buClr>
              <a:buSzPts val="1200"/>
              <a:buFont typeface="Meiryo"/>
              <a:buChar char="➢"/>
            </a:pPr>
            <a:r>
              <a:rPr lang="ja" sz="1200">
                <a:solidFill>
                  <a:srgbClr val="595757"/>
                </a:solidFill>
                <a:latin typeface="Meiryo"/>
                <a:ea typeface="Meiryo"/>
                <a:cs typeface="Meiryo"/>
                <a:sym typeface="Meiryo"/>
              </a:rPr>
              <a:t>物流サービス事業者</a:t>
            </a:r>
            <a:endParaRPr sz="1200">
              <a:solidFill>
                <a:srgbClr val="595757"/>
              </a:solidFill>
              <a:latin typeface="Meiryo"/>
              <a:ea typeface="Meiryo"/>
              <a:cs typeface="Meiryo"/>
              <a:sym typeface="Meiryo"/>
            </a:endParaRPr>
          </a:p>
          <a:p>
            <a:pPr indent="0" lvl="0" marL="457200" rtl="0" algn="l">
              <a:spcBef>
                <a:spcPts val="0"/>
              </a:spcBef>
              <a:spcAft>
                <a:spcPts val="0"/>
              </a:spcAft>
              <a:buNone/>
            </a:pPr>
            <a:r>
              <a:t/>
            </a:r>
            <a:endParaRPr sz="1200">
              <a:solidFill>
                <a:srgbClr val="595757"/>
              </a:solidFill>
              <a:latin typeface="Meiryo"/>
              <a:ea typeface="Meiryo"/>
              <a:cs typeface="Meiryo"/>
              <a:sym typeface="Meiryo"/>
            </a:endParaRPr>
          </a:p>
          <a:p>
            <a:pPr indent="-304800" lvl="0" marL="457200" rtl="0" algn="l">
              <a:spcBef>
                <a:spcPts val="0"/>
              </a:spcBef>
              <a:spcAft>
                <a:spcPts val="0"/>
              </a:spcAft>
              <a:buClr>
                <a:srgbClr val="595757"/>
              </a:buClr>
              <a:buSzPts val="1200"/>
              <a:buFont typeface="Meiryo"/>
              <a:buChar char="❖"/>
            </a:pPr>
            <a:r>
              <a:rPr b="1" lang="ja" sz="1200" u="sng">
                <a:solidFill>
                  <a:srgbClr val="595757"/>
                </a:solidFill>
                <a:latin typeface="Meiryo"/>
                <a:ea typeface="Meiryo"/>
                <a:cs typeface="Meiryo"/>
                <a:sym typeface="Meiryo"/>
              </a:rPr>
              <a:t>詳細</a:t>
            </a:r>
            <a:endParaRPr sz="1200">
              <a:solidFill>
                <a:srgbClr val="595757"/>
              </a:solidFill>
              <a:latin typeface="Meiryo"/>
              <a:ea typeface="Meiryo"/>
              <a:cs typeface="Meiryo"/>
              <a:sym typeface="Meiryo"/>
            </a:endParaRPr>
          </a:p>
          <a:p>
            <a:pPr indent="-304800" lvl="1" marL="914400" rtl="0" algn="l">
              <a:spcBef>
                <a:spcPts val="0"/>
              </a:spcBef>
              <a:spcAft>
                <a:spcPts val="0"/>
              </a:spcAft>
              <a:buClr>
                <a:srgbClr val="595757"/>
              </a:buClr>
              <a:buSzPts val="1200"/>
              <a:buFont typeface="Meiryo"/>
              <a:buChar char="➢"/>
            </a:pPr>
            <a:r>
              <a:rPr lang="ja" sz="1200">
                <a:solidFill>
                  <a:srgbClr val="595757"/>
                </a:solidFill>
                <a:latin typeface="Meiryo"/>
                <a:ea typeface="Meiryo"/>
                <a:cs typeface="Meiryo"/>
                <a:sym typeface="Meiryo"/>
              </a:rPr>
              <a:t>雇用契約ごとの勤務時間制限、熟練作業者の必要有無、作業者の対応可能セクションなどの制約条件を加味した人員配置計画立案</a:t>
            </a:r>
            <a:endParaRPr sz="1200">
              <a:solidFill>
                <a:srgbClr val="595757"/>
              </a:solidFill>
              <a:latin typeface="Meiryo"/>
              <a:ea typeface="Meiryo"/>
              <a:cs typeface="Meiryo"/>
              <a:sym typeface="Meiryo"/>
            </a:endParaRPr>
          </a:p>
          <a:p>
            <a:pPr indent="-304800" lvl="1" marL="914400" rtl="0" algn="l">
              <a:spcBef>
                <a:spcPts val="0"/>
              </a:spcBef>
              <a:spcAft>
                <a:spcPts val="0"/>
              </a:spcAft>
              <a:buClr>
                <a:srgbClr val="595757"/>
              </a:buClr>
              <a:buSzPts val="1200"/>
              <a:buFont typeface="Meiryo"/>
              <a:buChar char="➢"/>
            </a:pPr>
            <a:r>
              <a:rPr lang="ja" sz="1200">
                <a:solidFill>
                  <a:srgbClr val="595757"/>
                </a:solidFill>
                <a:latin typeface="Meiryo"/>
                <a:ea typeface="Meiryo"/>
                <a:cs typeface="Meiryo"/>
                <a:sym typeface="Meiryo"/>
              </a:rPr>
              <a:t>必要作業量の予測、可視化</a:t>
            </a:r>
            <a:endParaRPr sz="1200">
              <a:solidFill>
                <a:srgbClr val="595757"/>
              </a:solidFill>
              <a:latin typeface="Meiryo"/>
              <a:ea typeface="Meiryo"/>
              <a:cs typeface="Meiryo"/>
              <a:sym typeface="Meiryo"/>
            </a:endParaRPr>
          </a:p>
          <a:p>
            <a:pPr indent="0" lvl="0" marL="914400" rtl="0" algn="l">
              <a:spcBef>
                <a:spcPts val="0"/>
              </a:spcBef>
              <a:spcAft>
                <a:spcPts val="0"/>
              </a:spcAft>
              <a:buNone/>
            </a:pPr>
            <a:r>
              <a:t/>
            </a:r>
            <a:endParaRPr sz="1200">
              <a:solidFill>
                <a:srgbClr val="595757"/>
              </a:solidFill>
              <a:latin typeface="Meiryo"/>
              <a:ea typeface="Meiryo"/>
              <a:cs typeface="Meiryo"/>
              <a:sym typeface="Meiryo"/>
            </a:endParaRPr>
          </a:p>
          <a:p>
            <a:pPr indent="-304800" lvl="0" marL="457200" rtl="0" algn="l">
              <a:spcBef>
                <a:spcPts val="0"/>
              </a:spcBef>
              <a:spcAft>
                <a:spcPts val="0"/>
              </a:spcAft>
              <a:buClr>
                <a:srgbClr val="595757"/>
              </a:buClr>
              <a:buSzPts val="1200"/>
              <a:buFont typeface="Meiryo"/>
              <a:buChar char="❖"/>
            </a:pPr>
            <a:r>
              <a:rPr b="1" lang="ja" sz="1200" u="sng">
                <a:solidFill>
                  <a:srgbClr val="595757"/>
                </a:solidFill>
                <a:latin typeface="Meiryo"/>
                <a:ea typeface="Meiryo"/>
                <a:cs typeface="Meiryo"/>
                <a:sym typeface="Meiryo"/>
              </a:rPr>
              <a:t>導入効果</a:t>
            </a:r>
            <a:endParaRPr b="1" sz="1200" u="sng">
              <a:solidFill>
                <a:srgbClr val="595757"/>
              </a:solidFill>
              <a:latin typeface="Meiryo"/>
              <a:ea typeface="Meiryo"/>
              <a:cs typeface="Meiryo"/>
              <a:sym typeface="Meiryo"/>
            </a:endParaRPr>
          </a:p>
          <a:p>
            <a:pPr indent="-304800" lvl="1" marL="914400" rtl="0" algn="l">
              <a:spcBef>
                <a:spcPts val="0"/>
              </a:spcBef>
              <a:spcAft>
                <a:spcPts val="0"/>
              </a:spcAft>
              <a:buClr>
                <a:schemeClr val="dk2"/>
              </a:buClr>
              <a:buSzPts val="1200"/>
              <a:buFont typeface="Meiryo"/>
              <a:buChar char="➢"/>
            </a:pPr>
            <a:r>
              <a:rPr lang="ja" sz="1200">
                <a:solidFill>
                  <a:schemeClr val="dk2"/>
                </a:solidFill>
                <a:latin typeface="Meiryo"/>
                <a:ea typeface="Meiryo"/>
                <a:cs typeface="Meiryo"/>
                <a:sym typeface="Meiryo"/>
              </a:rPr>
              <a:t>要員手配の最適化によるコスト削減</a:t>
            </a:r>
            <a:endParaRPr sz="1200">
              <a:solidFill>
                <a:schemeClr val="dk2"/>
              </a:solidFill>
              <a:latin typeface="Meiryo"/>
              <a:ea typeface="Meiryo"/>
              <a:cs typeface="Meiryo"/>
              <a:sym typeface="Meiryo"/>
            </a:endParaRPr>
          </a:p>
          <a:p>
            <a:pPr indent="-304800" lvl="1" marL="914400" rtl="0" algn="l">
              <a:spcBef>
                <a:spcPts val="0"/>
              </a:spcBef>
              <a:spcAft>
                <a:spcPts val="0"/>
              </a:spcAft>
              <a:buClr>
                <a:schemeClr val="dk2"/>
              </a:buClr>
              <a:buSzPts val="1200"/>
              <a:buFont typeface="Meiryo"/>
              <a:buChar char="➢"/>
            </a:pPr>
            <a:r>
              <a:rPr lang="ja" sz="1200">
                <a:solidFill>
                  <a:schemeClr val="dk2"/>
                </a:solidFill>
                <a:latin typeface="Meiryo"/>
                <a:ea typeface="Meiryo"/>
                <a:cs typeface="Meiryo"/>
                <a:sym typeface="Meiryo"/>
              </a:rPr>
              <a:t>業務工数の削減</a:t>
            </a:r>
            <a:endParaRPr sz="1200">
              <a:solidFill>
                <a:schemeClr val="dk2"/>
              </a:solidFill>
              <a:latin typeface="Meiryo"/>
              <a:ea typeface="Meiryo"/>
              <a:cs typeface="Meiryo"/>
              <a:sym typeface="Meiryo"/>
            </a:endParaRPr>
          </a:p>
          <a:p>
            <a:pPr indent="-304800" lvl="1" marL="914400" rtl="0" algn="l">
              <a:spcBef>
                <a:spcPts val="0"/>
              </a:spcBef>
              <a:spcAft>
                <a:spcPts val="0"/>
              </a:spcAft>
              <a:buClr>
                <a:schemeClr val="dk2"/>
              </a:buClr>
              <a:buSzPts val="1200"/>
              <a:buFont typeface="Meiryo"/>
              <a:buChar char="➢"/>
            </a:pPr>
            <a:r>
              <a:rPr lang="ja" sz="1200">
                <a:solidFill>
                  <a:schemeClr val="dk2"/>
                </a:solidFill>
                <a:latin typeface="Meiryo"/>
                <a:ea typeface="Meiryo"/>
                <a:cs typeface="Meiryo"/>
                <a:sym typeface="Meiryo"/>
              </a:rPr>
              <a:t>要員手配業務スピードアップ</a:t>
            </a:r>
            <a:endParaRPr sz="1200">
              <a:solidFill>
                <a:schemeClr val="dk2"/>
              </a:solidFill>
              <a:latin typeface="Meiryo"/>
              <a:ea typeface="Meiryo"/>
              <a:cs typeface="Meiryo"/>
              <a:sym typeface="Meiryo"/>
            </a:endParaRPr>
          </a:p>
          <a:p>
            <a:pPr indent="-304800" lvl="1" marL="914400" rtl="0" algn="l">
              <a:spcBef>
                <a:spcPts val="0"/>
              </a:spcBef>
              <a:spcAft>
                <a:spcPts val="0"/>
              </a:spcAft>
              <a:buClr>
                <a:schemeClr val="dk2"/>
              </a:buClr>
              <a:buSzPts val="1200"/>
              <a:buFont typeface="Meiryo"/>
              <a:buChar char="➢"/>
            </a:pPr>
            <a:r>
              <a:rPr lang="ja" sz="1200">
                <a:solidFill>
                  <a:schemeClr val="dk2"/>
                </a:solidFill>
                <a:latin typeface="Meiryo"/>
                <a:ea typeface="Meiryo"/>
                <a:cs typeface="Meiryo"/>
                <a:sym typeface="Meiryo"/>
              </a:rPr>
              <a:t>改善施策のシミュレーションによる高精度な効果金額算</a:t>
            </a:r>
            <a:r>
              <a:rPr lang="ja" sz="1200">
                <a:solidFill>
                  <a:srgbClr val="FFFFFF"/>
                </a:solidFill>
                <a:latin typeface="Meiryo"/>
                <a:ea typeface="Meiryo"/>
                <a:cs typeface="Meiryo"/>
                <a:sym typeface="Meiryo"/>
              </a:rPr>
              <a:t>コスト削減</a:t>
            </a:r>
            <a:endParaRPr sz="1200">
              <a:solidFill>
                <a:srgbClr val="595757"/>
              </a:solidFill>
              <a:latin typeface="Meiryo"/>
              <a:ea typeface="Meiryo"/>
              <a:cs typeface="Meiryo"/>
              <a:sym typeface="Meiryo"/>
            </a:endParaRPr>
          </a:p>
        </p:txBody>
      </p:sp>
      <p:sp>
        <p:nvSpPr>
          <p:cNvPr id="348" name="Google Shape;348;p29"/>
          <p:cNvSpPr txBox="1"/>
          <p:nvPr>
            <p:ph idx="2" type="subTitle"/>
          </p:nvPr>
        </p:nvSpPr>
        <p:spPr>
          <a:xfrm>
            <a:off x="199050" y="751675"/>
            <a:ext cx="8847300" cy="431100"/>
          </a:xfrm>
          <a:prstGeom prst="rect">
            <a:avLst/>
          </a:prstGeom>
        </p:spPr>
        <p:txBody>
          <a:bodyPr anchorCtr="0" anchor="t" bIns="91425" lIns="91425" spcFirstLastPara="1" rIns="91425" wrap="square" tIns="91425">
            <a:spAutoFit/>
          </a:bodyPr>
          <a:lstStyle/>
          <a:p>
            <a:pPr indent="0" lvl="0" marL="0" rtl="0" algn="l">
              <a:lnSpc>
                <a:spcPct val="180000"/>
              </a:lnSpc>
              <a:spcBef>
                <a:spcPts val="0"/>
              </a:spcBef>
              <a:spcAft>
                <a:spcPts val="0"/>
              </a:spcAft>
              <a:buNone/>
            </a:pPr>
            <a:r>
              <a:rPr lang="ja">
                <a:solidFill>
                  <a:srgbClr val="595757"/>
                </a:solidFill>
                <a:latin typeface="Roboto"/>
                <a:ea typeface="Roboto"/>
                <a:cs typeface="Roboto"/>
                <a:sym typeface="Roboto"/>
              </a:rPr>
              <a:t>人員の作業工数の予測と要員配置の最適化</a:t>
            </a:r>
            <a:endParaRPr/>
          </a:p>
        </p:txBody>
      </p:sp>
      <p:sp>
        <p:nvSpPr>
          <p:cNvPr id="349" name="Google Shape;349;p29"/>
          <p:cNvSpPr txBox="1"/>
          <p:nvPr/>
        </p:nvSpPr>
        <p:spPr>
          <a:xfrm>
            <a:off x="271750" y="4659500"/>
            <a:ext cx="4364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900">
                <a:latin typeface="Roboto"/>
                <a:ea typeface="Roboto"/>
                <a:cs typeface="Roboto"/>
                <a:sym typeface="Roboto"/>
              </a:rPr>
              <a:t>ソース：https://ai.brainpad.co.jp/case-study/592/</a:t>
            </a:r>
            <a:endParaRPr sz="900">
              <a:latin typeface="Roboto"/>
              <a:ea typeface="Roboto"/>
              <a:cs typeface="Roboto"/>
              <a:sym typeface="Roboto"/>
            </a:endParaRPr>
          </a:p>
        </p:txBody>
      </p:sp>
      <p:sp>
        <p:nvSpPr>
          <p:cNvPr id="350" name="Google Shape;350;p29"/>
          <p:cNvSpPr/>
          <p:nvPr/>
        </p:nvSpPr>
        <p:spPr>
          <a:xfrm>
            <a:off x="578325" y="2515963"/>
            <a:ext cx="1157400" cy="400200"/>
          </a:xfrm>
          <a:prstGeom prst="wedgeRoundRectCallout">
            <a:avLst>
              <a:gd fmla="val 5640" name="adj1"/>
              <a:gd fmla="val 87953"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1200">
                <a:solidFill>
                  <a:schemeClr val="accent3"/>
                </a:solidFill>
              </a:rPr>
              <a:t>AIによる予測</a:t>
            </a:r>
            <a:endParaRPr b="1" sz="1200">
              <a:solidFill>
                <a:schemeClr val="accent3"/>
              </a:solidFill>
            </a:endParaRPr>
          </a:p>
        </p:txBody>
      </p:sp>
      <p:sp>
        <p:nvSpPr>
          <p:cNvPr id="351" name="Google Shape;351;p29"/>
          <p:cNvSpPr/>
          <p:nvPr/>
        </p:nvSpPr>
        <p:spPr>
          <a:xfrm>
            <a:off x="2411775" y="1946475"/>
            <a:ext cx="1330200" cy="400200"/>
          </a:xfrm>
          <a:prstGeom prst="wedgeRoundRectCallout">
            <a:avLst>
              <a:gd fmla="val 5503" name="adj1"/>
              <a:gd fmla="val 97014"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1200">
                <a:solidFill>
                  <a:schemeClr val="accent3"/>
                </a:solidFill>
              </a:rPr>
              <a:t>AIによる最適化</a:t>
            </a:r>
            <a:endParaRPr b="1" sz="1200">
              <a:solidFill>
                <a:schemeClr val="accent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0"/>
          <p:cNvSpPr txBox="1"/>
          <p:nvPr>
            <p:ph type="title"/>
          </p:nvPr>
        </p:nvSpPr>
        <p:spPr>
          <a:xfrm>
            <a:off x="271750" y="556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91855"/>
              <a:buNone/>
            </a:pPr>
            <a:r>
              <a:rPr lang="ja" sz="1077"/>
              <a:t>3</a:t>
            </a:r>
            <a:r>
              <a:rPr lang="ja" sz="1077"/>
              <a:t>.今後のデータ活用の展望</a:t>
            </a:r>
            <a:endParaRPr sz="1077"/>
          </a:p>
          <a:p>
            <a:pPr indent="0" lvl="0" marL="0" rtl="0" algn="l">
              <a:spcBef>
                <a:spcPts val="0"/>
              </a:spcBef>
              <a:spcAft>
                <a:spcPts val="0"/>
              </a:spcAft>
              <a:buSzPct val="38739"/>
              <a:buNone/>
            </a:pPr>
            <a:r>
              <a:rPr lang="ja" sz="2555"/>
              <a:t>業務の効率化（自動化）</a:t>
            </a:r>
            <a:endParaRPr sz="2555"/>
          </a:p>
        </p:txBody>
      </p:sp>
      <p:sp>
        <p:nvSpPr>
          <p:cNvPr id="357" name="Google Shape;357;p30"/>
          <p:cNvSpPr txBox="1"/>
          <p:nvPr>
            <p:ph idx="3" type="sldNum"/>
          </p:nvPr>
        </p:nvSpPr>
        <p:spPr>
          <a:xfrm>
            <a:off x="8460425" y="4853725"/>
            <a:ext cx="548700" cy="338700"/>
          </a:xfrm>
          <a:prstGeom prst="rect">
            <a:avLst/>
          </a:prstGeom>
        </p:spPr>
        <p:txBody>
          <a:bodyPr anchorCtr="0" anchor="ctr" bIns="91425" lIns="91425" spcFirstLastPara="1" rIns="91425" wrap="square" tIns="91425">
            <a:spAutoFit/>
          </a:bodyPr>
          <a:lstStyle/>
          <a:p>
            <a:pPr indent="0" lvl="0" marL="0" rtl="0" algn="r">
              <a:spcBef>
                <a:spcPts val="0"/>
              </a:spcBef>
              <a:spcAft>
                <a:spcPts val="0"/>
              </a:spcAft>
              <a:buNone/>
            </a:pPr>
            <a:fld id="{00000000-1234-1234-1234-123412341234}" type="slidenum">
              <a:rPr lang="ja"/>
              <a:t>‹#›</a:t>
            </a:fld>
            <a:endParaRPr/>
          </a:p>
        </p:txBody>
      </p:sp>
      <p:pic>
        <p:nvPicPr>
          <p:cNvPr id="358" name="Google Shape;358;p30"/>
          <p:cNvPicPr preferRelativeResize="0"/>
          <p:nvPr/>
        </p:nvPicPr>
        <p:blipFill>
          <a:blip r:embed="rId3">
            <a:alphaModFix/>
          </a:blip>
          <a:stretch>
            <a:fillRect/>
          </a:stretch>
        </p:blipFill>
        <p:spPr>
          <a:xfrm>
            <a:off x="8142050" y="-33070"/>
            <a:ext cx="966050" cy="739945"/>
          </a:xfrm>
          <a:prstGeom prst="rect">
            <a:avLst/>
          </a:prstGeom>
          <a:noFill/>
          <a:ln>
            <a:noFill/>
          </a:ln>
        </p:spPr>
      </p:pic>
      <p:sp>
        <p:nvSpPr>
          <p:cNvPr id="359" name="Google Shape;359;p30"/>
          <p:cNvSpPr/>
          <p:nvPr/>
        </p:nvSpPr>
        <p:spPr>
          <a:xfrm flipH="1" rot="-5400000">
            <a:off x="8696525" y="-49475"/>
            <a:ext cx="190350" cy="519600"/>
          </a:xfrm>
          <a:prstGeom prst="flowChartManualInpu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0"/>
          <p:cNvSpPr txBox="1"/>
          <p:nvPr>
            <p:ph idx="2" type="subTitle"/>
          </p:nvPr>
        </p:nvSpPr>
        <p:spPr>
          <a:xfrm>
            <a:off x="199050" y="751675"/>
            <a:ext cx="8847300" cy="677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ja"/>
              <a:t>AIなどの先端デジタル技術活用によって、今後工数予測だけでなく、業務効率化など幅広い分野での業務改革が可能と考えます。</a:t>
            </a:r>
            <a:r>
              <a:rPr lang="ja" sz="1300"/>
              <a:t>※本協業PJの対象外</a:t>
            </a:r>
            <a:endParaRPr/>
          </a:p>
        </p:txBody>
      </p:sp>
      <p:pic>
        <p:nvPicPr>
          <p:cNvPr id="361" name="Google Shape;361;p30"/>
          <p:cNvPicPr preferRelativeResize="0"/>
          <p:nvPr/>
        </p:nvPicPr>
        <p:blipFill>
          <a:blip r:embed="rId4">
            <a:alphaModFix/>
          </a:blip>
          <a:stretch>
            <a:fillRect/>
          </a:stretch>
        </p:blipFill>
        <p:spPr>
          <a:xfrm>
            <a:off x="399191" y="2670599"/>
            <a:ext cx="4808325" cy="1981050"/>
          </a:xfrm>
          <a:prstGeom prst="rect">
            <a:avLst/>
          </a:prstGeom>
          <a:noFill/>
          <a:ln>
            <a:noFill/>
          </a:ln>
        </p:spPr>
      </p:pic>
      <p:pic>
        <p:nvPicPr>
          <p:cNvPr id="362" name="Google Shape;362;p30"/>
          <p:cNvPicPr preferRelativeResize="0"/>
          <p:nvPr/>
        </p:nvPicPr>
        <p:blipFill rotWithShape="1">
          <a:blip r:embed="rId5">
            <a:alphaModFix/>
          </a:blip>
          <a:srcRect b="4052" l="7444" r="9096" t="9547"/>
          <a:stretch/>
        </p:blipFill>
        <p:spPr>
          <a:xfrm>
            <a:off x="5470712" y="2670600"/>
            <a:ext cx="3492176" cy="1981050"/>
          </a:xfrm>
          <a:prstGeom prst="rect">
            <a:avLst/>
          </a:prstGeom>
          <a:noFill/>
          <a:ln>
            <a:noFill/>
          </a:ln>
        </p:spPr>
      </p:pic>
      <p:sp>
        <p:nvSpPr>
          <p:cNvPr id="363" name="Google Shape;363;p30"/>
          <p:cNvSpPr txBox="1"/>
          <p:nvPr/>
        </p:nvSpPr>
        <p:spPr>
          <a:xfrm>
            <a:off x="271750" y="1874950"/>
            <a:ext cx="5034300" cy="2950800"/>
          </a:xfrm>
          <a:prstGeom prst="rect">
            <a:avLst/>
          </a:prstGeom>
          <a:no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ja">
                <a:latin typeface="Roboto"/>
                <a:ea typeface="Roboto"/>
                <a:cs typeface="Roboto"/>
                <a:sym typeface="Roboto"/>
              </a:rPr>
              <a:t>見積もり〜製造まで一気通貫自動化システム</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ja">
                <a:latin typeface="Roboto"/>
                <a:ea typeface="Roboto"/>
                <a:cs typeface="Roboto"/>
                <a:sym typeface="Roboto"/>
              </a:rPr>
              <a:t>AIによる見積もり、納期回答、製造支援で業務の完全自動化</a:t>
            </a:r>
            <a:endParaRPr>
              <a:latin typeface="Roboto"/>
              <a:ea typeface="Roboto"/>
              <a:cs typeface="Roboto"/>
              <a:sym typeface="Roboto"/>
            </a:endParaRPr>
          </a:p>
        </p:txBody>
      </p:sp>
      <p:sp>
        <p:nvSpPr>
          <p:cNvPr id="364" name="Google Shape;364;p30"/>
          <p:cNvSpPr txBox="1"/>
          <p:nvPr/>
        </p:nvSpPr>
        <p:spPr>
          <a:xfrm>
            <a:off x="5387250" y="1874950"/>
            <a:ext cx="3659100" cy="2950800"/>
          </a:xfrm>
          <a:prstGeom prst="rect">
            <a:avLst/>
          </a:prstGeom>
          <a:no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ja">
                <a:latin typeface="Roboto"/>
                <a:ea typeface="Roboto"/>
                <a:cs typeface="Roboto"/>
                <a:sym typeface="Roboto"/>
              </a:rPr>
              <a:t>ナレッジ共有による業務効率化</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ja">
                <a:latin typeface="Roboto"/>
                <a:ea typeface="Roboto"/>
                <a:cs typeface="Roboto"/>
                <a:sym typeface="Roboto"/>
              </a:rPr>
              <a:t>ベテラン社員の暗黙知を若手社員に共有することで生産性向上</a:t>
            </a:r>
            <a:endParaRPr>
              <a:latin typeface="Roboto"/>
              <a:ea typeface="Roboto"/>
              <a:cs typeface="Roboto"/>
              <a:sym typeface="Roboto"/>
            </a:endParaRPr>
          </a:p>
        </p:txBody>
      </p:sp>
      <p:sp>
        <p:nvSpPr>
          <p:cNvPr id="365" name="Google Shape;365;p30"/>
          <p:cNvSpPr txBox="1"/>
          <p:nvPr/>
        </p:nvSpPr>
        <p:spPr>
          <a:xfrm>
            <a:off x="271750" y="1428775"/>
            <a:ext cx="877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Roboto"/>
                <a:ea typeface="Roboto"/>
                <a:cs typeface="Roboto"/>
                <a:sym typeface="Roboto"/>
              </a:rPr>
              <a:t>先行事例</a:t>
            </a:r>
            <a:endParaRPr>
              <a:latin typeface="Roboto"/>
              <a:ea typeface="Roboto"/>
              <a:cs typeface="Roboto"/>
              <a:sym typeface="Roboto"/>
            </a:endParaRPr>
          </a:p>
        </p:txBody>
      </p:sp>
      <p:cxnSp>
        <p:nvCxnSpPr>
          <p:cNvPr id="366" name="Google Shape;366;p30"/>
          <p:cNvCxnSpPr/>
          <p:nvPr/>
        </p:nvCxnSpPr>
        <p:spPr>
          <a:xfrm>
            <a:off x="271750" y="1755200"/>
            <a:ext cx="8774700" cy="0"/>
          </a:xfrm>
          <a:prstGeom prst="straightConnector1">
            <a:avLst/>
          </a:prstGeom>
          <a:noFill/>
          <a:ln cap="flat" cmpd="sng" w="9525">
            <a:solidFill>
              <a:schemeClr val="dk2"/>
            </a:solidFill>
            <a:prstDash val="solid"/>
            <a:round/>
            <a:headEnd len="med" w="med" type="none"/>
            <a:tailEnd len="med" w="med" type="none"/>
          </a:ln>
        </p:spPr>
      </p:cxnSp>
      <p:sp>
        <p:nvSpPr>
          <p:cNvPr id="367" name="Google Shape;367;p30"/>
          <p:cNvSpPr/>
          <p:nvPr/>
        </p:nvSpPr>
        <p:spPr>
          <a:xfrm>
            <a:off x="7805475" y="3338775"/>
            <a:ext cx="1157400" cy="400200"/>
          </a:xfrm>
          <a:prstGeom prst="wedgeRoundRectCallout">
            <a:avLst>
              <a:gd fmla="val -63254" name="adj1"/>
              <a:gd fmla="val -9414"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1200">
                <a:solidFill>
                  <a:schemeClr val="accent3"/>
                </a:solidFill>
              </a:rPr>
              <a:t>AIによる推薦</a:t>
            </a:r>
            <a:endParaRPr b="1" sz="1200">
              <a:solidFill>
                <a:schemeClr val="accent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1"/>
          <p:cNvSpPr/>
          <p:nvPr/>
        </p:nvSpPr>
        <p:spPr>
          <a:xfrm>
            <a:off x="127950" y="3170175"/>
            <a:ext cx="6018000" cy="3936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1"/>
          <p:cNvSpPr txBox="1"/>
          <p:nvPr>
            <p:ph type="title"/>
          </p:nvPr>
        </p:nvSpPr>
        <p:spPr>
          <a:xfrm>
            <a:off x="271750" y="556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ja"/>
              <a:t>アジェンダ</a:t>
            </a:r>
            <a:endParaRPr b="1"/>
          </a:p>
        </p:txBody>
      </p:sp>
      <p:sp>
        <p:nvSpPr>
          <p:cNvPr id="374" name="Google Shape;374;p31"/>
          <p:cNvSpPr txBox="1"/>
          <p:nvPr>
            <p:ph idx="1" type="body"/>
          </p:nvPr>
        </p:nvSpPr>
        <p:spPr>
          <a:xfrm>
            <a:off x="271750" y="1620100"/>
            <a:ext cx="4530300" cy="3142200"/>
          </a:xfrm>
          <a:prstGeom prst="rect">
            <a:avLst/>
          </a:prstGeom>
        </p:spPr>
        <p:txBody>
          <a:bodyPr anchorCtr="0" anchor="t" bIns="91425" lIns="91425" spcFirstLastPara="1" rIns="91425" wrap="square" tIns="91425">
            <a:normAutofit/>
          </a:bodyPr>
          <a:lstStyle/>
          <a:p>
            <a:pPr indent="-374650" lvl="0" marL="457200" rtl="0" algn="l">
              <a:lnSpc>
                <a:spcPct val="140000"/>
              </a:lnSpc>
              <a:spcBef>
                <a:spcPts val="0"/>
              </a:spcBef>
              <a:spcAft>
                <a:spcPts val="0"/>
              </a:spcAft>
              <a:buSzPts val="2300"/>
              <a:buAutoNum type="arabicPeriod"/>
            </a:pPr>
            <a:r>
              <a:rPr lang="ja" sz="2300"/>
              <a:t>企画概要</a:t>
            </a:r>
            <a:endParaRPr sz="2300"/>
          </a:p>
          <a:p>
            <a:pPr indent="-374650" lvl="0" marL="457200" rtl="0" algn="l">
              <a:lnSpc>
                <a:spcPct val="140000"/>
              </a:lnSpc>
              <a:spcBef>
                <a:spcPts val="0"/>
              </a:spcBef>
              <a:spcAft>
                <a:spcPts val="0"/>
              </a:spcAft>
              <a:buSzPts val="2300"/>
              <a:buAutoNum type="arabicPeriod"/>
            </a:pPr>
            <a:r>
              <a:rPr lang="ja" sz="2300"/>
              <a:t>工数管理方法の検討</a:t>
            </a:r>
            <a:endParaRPr sz="2300"/>
          </a:p>
          <a:p>
            <a:pPr indent="-374650" lvl="0" marL="457200" rtl="0" algn="l">
              <a:lnSpc>
                <a:spcPct val="140000"/>
              </a:lnSpc>
              <a:spcBef>
                <a:spcPts val="0"/>
              </a:spcBef>
              <a:spcAft>
                <a:spcPts val="0"/>
              </a:spcAft>
              <a:buSzPts val="2300"/>
              <a:buAutoNum type="arabicPeriod"/>
            </a:pPr>
            <a:r>
              <a:rPr lang="ja" sz="2300"/>
              <a:t>今後のデータ活用の展望</a:t>
            </a:r>
            <a:endParaRPr sz="2300"/>
          </a:p>
          <a:p>
            <a:pPr indent="-374650" lvl="0" marL="457200" rtl="0" algn="l">
              <a:lnSpc>
                <a:spcPct val="140000"/>
              </a:lnSpc>
              <a:spcBef>
                <a:spcPts val="0"/>
              </a:spcBef>
              <a:spcAft>
                <a:spcPts val="0"/>
              </a:spcAft>
              <a:buSzPts val="2300"/>
              <a:buAutoNum type="arabicPeriod"/>
            </a:pPr>
            <a:r>
              <a:rPr lang="ja" sz="2300"/>
              <a:t>今後の進め方</a:t>
            </a:r>
            <a:endParaRPr sz="2300"/>
          </a:p>
        </p:txBody>
      </p:sp>
      <p:sp>
        <p:nvSpPr>
          <p:cNvPr id="375" name="Google Shape;375;p31"/>
          <p:cNvSpPr txBox="1"/>
          <p:nvPr>
            <p:ph idx="3" type="sldNum"/>
          </p:nvPr>
        </p:nvSpPr>
        <p:spPr>
          <a:xfrm>
            <a:off x="8460425" y="4853725"/>
            <a:ext cx="548700" cy="338700"/>
          </a:xfrm>
          <a:prstGeom prst="rect">
            <a:avLst/>
          </a:prstGeom>
        </p:spPr>
        <p:txBody>
          <a:bodyPr anchorCtr="0" anchor="ctr" bIns="91425" lIns="91425" spcFirstLastPara="1" rIns="91425" wrap="square" tIns="91425">
            <a:spAutoFit/>
          </a:bodyPr>
          <a:lstStyle/>
          <a:p>
            <a:pPr indent="0" lvl="0" marL="0" rtl="0" algn="r">
              <a:spcBef>
                <a:spcPts val="0"/>
              </a:spcBef>
              <a:spcAft>
                <a:spcPts val="0"/>
              </a:spcAft>
              <a:buNone/>
            </a:pPr>
            <a:fld id="{00000000-1234-1234-1234-123412341234}" type="slidenum">
              <a:rPr lang="ja"/>
              <a:t>‹#›</a:t>
            </a:fld>
            <a:endParaRPr/>
          </a:p>
        </p:txBody>
      </p:sp>
      <p:sp>
        <p:nvSpPr>
          <p:cNvPr id="376" name="Google Shape;376;p3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271750" y="556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エグゼクティブ</a:t>
            </a:r>
            <a:r>
              <a:rPr lang="ja"/>
              <a:t>サマリー</a:t>
            </a:r>
            <a:endParaRPr b="1"/>
          </a:p>
        </p:txBody>
      </p:sp>
      <p:sp>
        <p:nvSpPr>
          <p:cNvPr id="91" name="Google Shape;91;p14"/>
          <p:cNvSpPr txBox="1"/>
          <p:nvPr>
            <p:ph idx="3" type="sldNum"/>
          </p:nvPr>
        </p:nvSpPr>
        <p:spPr>
          <a:xfrm>
            <a:off x="8460425" y="4853725"/>
            <a:ext cx="548700" cy="338700"/>
          </a:xfrm>
          <a:prstGeom prst="rect">
            <a:avLst/>
          </a:prstGeom>
        </p:spPr>
        <p:txBody>
          <a:bodyPr anchorCtr="0" anchor="ctr" bIns="91425" lIns="91425" spcFirstLastPara="1" rIns="91425" wrap="square" tIns="91425">
            <a:spAutoFit/>
          </a:bodyPr>
          <a:lstStyle/>
          <a:p>
            <a:pPr indent="0" lvl="0" marL="0" rtl="0" algn="r">
              <a:spcBef>
                <a:spcPts val="0"/>
              </a:spcBef>
              <a:spcAft>
                <a:spcPts val="0"/>
              </a:spcAft>
              <a:buNone/>
            </a:pPr>
            <a:fld id="{00000000-1234-1234-1234-123412341234}" type="slidenum">
              <a:rPr lang="ja"/>
              <a:t>‹#›</a:t>
            </a:fld>
            <a:endParaRPr/>
          </a:p>
        </p:txBody>
      </p:sp>
      <p:sp>
        <p:nvSpPr>
          <p:cNvPr id="92" name="Google Shape;92;p1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
        <p:nvSpPr>
          <p:cNvPr id="93" name="Google Shape;93;p14"/>
          <p:cNvSpPr txBox="1"/>
          <p:nvPr/>
        </p:nvSpPr>
        <p:spPr>
          <a:xfrm>
            <a:off x="271750" y="894950"/>
            <a:ext cx="85206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ja">
                <a:latin typeface="Roboto"/>
                <a:ea typeface="Roboto"/>
                <a:cs typeface="Roboto"/>
                <a:sym typeface="Roboto"/>
              </a:rPr>
              <a:t>現状の課題把握</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ja">
                <a:latin typeface="Roboto"/>
                <a:ea typeface="Roboto"/>
                <a:cs typeface="Roboto"/>
                <a:sym typeface="Roboto"/>
              </a:rPr>
              <a:t>全体工数が正確に把握できていない事により、</a:t>
            </a:r>
            <a:r>
              <a:rPr b="1" lang="ja">
                <a:solidFill>
                  <a:schemeClr val="accent3"/>
                </a:solidFill>
                <a:latin typeface="Roboto"/>
                <a:ea typeface="Roboto"/>
                <a:cs typeface="Roboto"/>
                <a:sym typeface="Roboto"/>
              </a:rPr>
              <a:t>進捗に遅延・残業が発生</a:t>
            </a:r>
            <a:endParaRPr b="1">
              <a:solidFill>
                <a:schemeClr val="accent3"/>
              </a:solidFill>
              <a:latin typeface="Roboto"/>
              <a:ea typeface="Roboto"/>
              <a:cs typeface="Roboto"/>
              <a:sym typeface="Roboto"/>
            </a:endParaRPr>
          </a:p>
          <a:p>
            <a:pPr indent="-317500" lvl="1" marL="914400" rtl="0" algn="l">
              <a:spcBef>
                <a:spcPts val="0"/>
              </a:spcBef>
              <a:spcAft>
                <a:spcPts val="0"/>
              </a:spcAft>
              <a:buSzPts val="1400"/>
              <a:buFont typeface="Roboto"/>
              <a:buChar char="➢"/>
            </a:pPr>
            <a:r>
              <a:rPr lang="ja">
                <a:latin typeface="Roboto"/>
                <a:ea typeface="Roboto"/>
                <a:cs typeface="Roboto"/>
                <a:sym typeface="Roboto"/>
              </a:rPr>
              <a:t>データ活用よる工数把握や業務効率化も視野に入れているが、</a:t>
            </a:r>
            <a:r>
              <a:rPr b="1" lang="ja">
                <a:solidFill>
                  <a:schemeClr val="accent3"/>
                </a:solidFill>
                <a:latin typeface="Roboto"/>
                <a:ea typeface="Roboto"/>
                <a:cs typeface="Roboto"/>
                <a:sym typeface="Roboto"/>
              </a:rPr>
              <a:t>活用できるデータが蓄積されておらず、蓄積方法も確立されていない</a:t>
            </a:r>
            <a:endParaRPr b="1">
              <a:solidFill>
                <a:schemeClr val="accent3"/>
              </a:solidFill>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ja">
                <a:latin typeface="Roboto"/>
                <a:ea typeface="Roboto"/>
                <a:cs typeface="Roboto"/>
                <a:sym typeface="Roboto"/>
              </a:rPr>
              <a:t>目指す姿</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ja">
                <a:latin typeface="Roboto"/>
                <a:ea typeface="Roboto"/>
                <a:cs typeface="Roboto"/>
                <a:sym typeface="Roboto"/>
              </a:rPr>
              <a:t>個別工程表のデータを</a:t>
            </a:r>
            <a:r>
              <a:rPr b="1" lang="ja">
                <a:solidFill>
                  <a:schemeClr val="dk1"/>
                </a:solidFill>
                <a:latin typeface="Roboto"/>
                <a:ea typeface="Roboto"/>
                <a:cs typeface="Roboto"/>
                <a:sym typeface="Roboto"/>
              </a:rPr>
              <a:t>シームレスに連携</a:t>
            </a:r>
            <a:r>
              <a:rPr lang="ja">
                <a:latin typeface="Roboto"/>
                <a:ea typeface="Roboto"/>
                <a:cs typeface="Roboto"/>
                <a:sym typeface="Roboto"/>
              </a:rPr>
              <a:t>できるシステムを構築し、</a:t>
            </a:r>
            <a:r>
              <a:rPr b="1" lang="ja">
                <a:solidFill>
                  <a:schemeClr val="dk1"/>
                </a:solidFill>
                <a:latin typeface="Roboto"/>
                <a:ea typeface="Roboto"/>
                <a:cs typeface="Roboto"/>
                <a:sym typeface="Roboto"/>
              </a:rPr>
              <a:t>正確な</a:t>
            </a:r>
            <a:r>
              <a:rPr lang="ja">
                <a:latin typeface="Roboto"/>
                <a:ea typeface="Roboto"/>
                <a:cs typeface="Roboto"/>
                <a:sym typeface="Roboto"/>
              </a:rPr>
              <a:t>全体工数把握を目指す</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ja">
                <a:latin typeface="Roboto"/>
                <a:ea typeface="Roboto"/>
                <a:cs typeface="Roboto"/>
                <a:sym typeface="Roboto"/>
              </a:rPr>
              <a:t>データを蓄積し、新規案件の工数予測・見積もりなど</a:t>
            </a:r>
            <a:r>
              <a:rPr b="1" lang="ja">
                <a:solidFill>
                  <a:schemeClr val="dk1"/>
                </a:solidFill>
                <a:latin typeface="Roboto"/>
                <a:ea typeface="Roboto"/>
                <a:cs typeface="Roboto"/>
                <a:sym typeface="Roboto"/>
              </a:rPr>
              <a:t>更なる業務効率化</a:t>
            </a:r>
            <a:r>
              <a:rPr lang="ja">
                <a:latin typeface="Roboto"/>
                <a:ea typeface="Roboto"/>
                <a:cs typeface="Roboto"/>
                <a:sym typeface="Roboto"/>
              </a:rPr>
              <a:t>をAI導入によって目指す</a:t>
            </a:r>
            <a:endParaRPr>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ja">
                <a:latin typeface="Roboto"/>
                <a:ea typeface="Roboto"/>
                <a:cs typeface="Roboto"/>
                <a:sym typeface="Roboto"/>
              </a:rPr>
              <a:t>全体工数管理方法の検討</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ja">
                <a:latin typeface="Roboto"/>
                <a:ea typeface="Roboto"/>
                <a:cs typeface="Roboto"/>
                <a:sym typeface="Roboto"/>
              </a:rPr>
              <a:t>正確な全体工数把握実現に向けて、試作品をもとにシステム要件・課題を具現化</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ja">
                <a:latin typeface="Roboto"/>
                <a:ea typeface="Roboto"/>
                <a:cs typeface="Roboto"/>
                <a:sym typeface="Roboto"/>
              </a:rPr>
              <a:t>最重要課題のデータ見える化について具体的な検討を実施</a:t>
            </a:r>
            <a:endParaRPr>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ja">
                <a:latin typeface="Roboto"/>
                <a:ea typeface="Roboto"/>
                <a:cs typeface="Roboto"/>
                <a:sym typeface="Roboto"/>
              </a:rPr>
              <a:t>今後のデータ活用に向けて</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ja">
                <a:latin typeface="Roboto"/>
                <a:ea typeface="Roboto"/>
                <a:cs typeface="Roboto"/>
                <a:sym typeface="Roboto"/>
              </a:rPr>
              <a:t>将来を見据えたデータ活用に業務効率化について、先行事例などをもとに導入テーマを提案</a:t>
            </a:r>
            <a:endParaRPr>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2"/>
          <p:cNvSpPr txBox="1"/>
          <p:nvPr>
            <p:ph type="title"/>
          </p:nvPr>
        </p:nvSpPr>
        <p:spPr>
          <a:xfrm>
            <a:off x="271750" y="556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91855"/>
              <a:buNone/>
            </a:pPr>
            <a:r>
              <a:rPr lang="ja" sz="1077"/>
              <a:t>3.</a:t>
            </a:r>
            <a:r>
              <a:rPr lang="ja" sz="1077"/>
              <a:t>今後の進め方</a:t>
            </a:r>
            <a:endParaRPr sz="1077"/>
          </a:p>
          <a:p>
            <a:pPr indent="0" lvl="0" marL="0" rtl="0" algn="l">
              <a:spcBef>
                <a:spcPts val="0"/>
              </a:spcBef>
              <a:spcAft>
                <a:spcPts val="0"/>
              </a:spcAft>
              <a:buSzPct val="38739"/>
              <a:buNone/>
            </a:pPr>
            <a:r>
              <a:rPr lang="ja" sz="2555"/>
              <a:t>協働PJ後のスケジュール(案)</a:t>
            </a:r>
            <a:endParaRPr sz="2555"/>
          </a:p>
        </p:txBody>
      </p:sp>
      <p:pic>
        <p:nvPicPr>
          <p:cNvPr id="382" name="Google Shape;382;p32"/>
          <p:cNvPicPr preferRelativeResize="0"/>
          <p:nvPr/>
        </p:nvPicPr>
        <p:blipFill rotWithShape="1">
          <a:blip r:embed="rId3">
            <a:alphaModFix/>
          </a:blip>
          <a:srcRect b="51164" l="26761" r="59204" t="0"/>
          <a:stretch/>
        </p:blipFill>
        <p:spPr>
          <a:xfrm>
            <a:off x="119350" y="2037600"/>
            <a:ext cx="548699" cy="1145050"/>
          </a:xfrm>
          <a:prstGeom prst="rect">
            <a:avLst/>
          </a:prstGeom>
          <a:noFill/>
          <a:ln>
            <a:noFill/>
          </a:ln>
        </p:spPr>
      </p:pic>
      <p:sp>
        <p:nvSpPr>
          <p:cNvPr id="383" name="Google Shape;383;p32"/>
          <p:cNvSpPr/>
          <p:nvPr/>
        </p:nvSpPr>
        <p:spPr>
          <a:xfrm>
            <a:off x="2334975" y="3820150"/>
            <a:ext cx="5604000" cy="993300"/>
          </a:xfrm>
          <a:prstGeom prst="rect">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t>	</a:t>
            </a:r>
            <a:endParaRPr/>
          </a:p>
          <a:p>
            <a:pPr indent="-317500" lvl="0" marL="457200" rtl="0" algn="l">
              <a:spcBef>
                <a:spcPts val="0"/>
              </a:spcBef>
              <a:spcAft>
                <a:spcPts val="0"/>
              </a:spcAft>
              <a:buSzPts val="1400"/>
              <a:buChar char="●"/>
            </a:pPr>
            <a:r>
              <a:rPr lang="ja"/>
              <a:t>工数管理Excel(試作品)の実運用化･導入</a:t>
            </a:r>
            <a:endParaRPr/>
          </a:p>
          <a:p>
            <a:pPr indent="-317500" lvl="0" marL="457200" rtl="0" algn="l">
              <a:spcBef>
                <a:spcPts val="0"/>
              </a:spcBef>
              <a:spcAft>
                <a:spcPts val="0"/>
              </a:spcAft>
              <a:buSzPts val="1400"/>
              <a:buChar char="●"/>
            </a:pPr>
            <a:r>
              <a:rPr lang="ja"/>
              <a:t>工数実績の蓄積</a:t>
            </a:r>
            <a:endParaRPr/>
          </a:p>
        </p:txBody>
      </p:sp>
      <p:sp>
        <p:nvSpPr>
          <p:cNvPr id="384" name="Google Shape;384;p32"/>
          <p:cNvSpPr/>
          <p:nvPr/>
        </p:nvSpPr>
        <p:spPr>
          <a:xfrm>
            <a:off x="2548350" y="2785825"/>
            <a:ext cx="5389800" cy="9933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ja"/>
              <a:t>工数管理Excelの高度化(生産管理システムとの連携 など)</a:t>
            </a:r>
            <a:endParaRPr/>
          </a:p>
          <a:p>
            <a:pPr indent="-317500" lvl="0" marL="457200" rtl="0" algn="l">
              <a:spcBef>
                <a:spcPts val="0"/>
              </a:spcBef>
              <a:spcAft>
                <a:spcPts val="0"/>
              </a:spcAft>
              <a:buSzPts val="1400"/>
              <a:buChar char="●"/>
            </a:pPr>
            <a:r>
              <a:rPr lang="ja"/>
              <a:t>工数実績の蓄積(引き続き継続的に実施)</a:t>
            </a:r>
            <a:endParaRPr/>
          </a:p>
        </p:txBody>
      </p:sp>
      <p:sp>
        <p:nvSpPr>
          <p:cNvPr id="385" name="Google Shape;385;p32"/>
          <p:cNvSpPr/>
          <p:nvPr/>
        </p:nvSpPr>
        <p:spPr>
          <a:xfrm>
            <a:off x="2766575" y="1751475"/>
            <a:ext cx="5171700" cy="993300"/>
          </a:xfrm>
          <a:prstGeom prst="rect">
            <a:avLst/>
          </a:prstGeom>
          <a:solidFill>
            <a:srgbClr val="BEE49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ja"/>
              <a:t>蓄積データを利用したAIモデルの構築</a:t>
            </a:r>
            <a:endParaRPr/>
          </a:p>
          <a:p>
            <a:pPr indent="-317500" lvl="0" marL="457200" rtl="0" algn="l">
              <a:spcBef>
                <a:spcPts val="0"/>
              </a:spcBef>
              <a:spcAft>
                <a:spcPts val="0"/>
              </a:spcAft>
              <a:buSzPts val="1400"/>
              <a:buChar char="●"/>
            </a:pPr>
            <a:r>
              <a:rPr lang="ja"/>
              <a:t>AIモデルを実運用、個別工数予測による業務改革(DX)</a:t>
            </a:r>
            <a:endParaRPr/>
          </a:p>
        </p:txBody>
      </p:sp>
      <p:sp>
        <p:nvSpPr>
          <p:cNvPr id="386" name="Google Shape;386;p32"/>
          <p:cNvSpPr txBox="1"/>
          <p:nvPr>
            <p:ph idx="2" type="subTitle"/>
          </p:nvPr>
        </p:nvSpPr>
        <p:spPr>
          <a:xfrm>
            <a:off x="271750" y="719100"/>
            <a:ext cx="87375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ja"/>
              <a:t>実際にAI導入によるデジタル高度化に至るまでのスケジュール、委託先案を示します。</a:t>
            </a:r>
            <a:endParaRPr/>
          </a:p>
        </p:txBody>
      </p:sp>
      <p:sp>
        <p:nvSpPr>
          <p:cNvPr id="387" name="Google Shape;387;p32"/>
          <p:cNvSpPr txBox="1"/>
          <p:nvPr>
            <p:ph idx="3" type="sldNum"/>
          </p:nvPr>
        </p:nvSpPr>
        <p:spPr>
          <a:xfrm>
            <a:off x="8460425" y="4853725"/>
            <a:ext cx="548700" cy="338700"/>
          </a:xfrm>
          <a:prstGeom prst="rect">
            <a:avLst/>
          </a:prstGeom>
        </p:spPr>
        <p:txBody>
          <a:bodyPr anchorCtr="0" anchor="ctr" bIns="91425" lIns="91425" spcFirstLastPara="1" rIns="91425" wrap="square" tIns="91425">
            <a:spAutoFit/>
          </a:bodyPr>
          <a:lstStyle/>
          <a:p>
            <a:pPr indent="0" lvl="0" marL="0" rtl="0" algn="r">
              <a:spcBef>
                <a:spcPts val="0"/>
              </a:spcBef>
              <a:spcAft>
                <a:spcPts val="0"/>
              </a:spcAft>
              <a:buNone/>
            </a:pPr>
            <a:fld id="{00000000-1234-1234-1234-123412341234}" type="slidenum">
              <a:rPr lang="ja"/>
              <a:t>‹#›</a:t>
            </a:fld>
            <a:endParaRPr/>
          </a:p>
        </p:txBody>
      </p:sp>
      <p:sp>
        <p:nvSpPr>
          <p:cNvPr id="388" name="Google Shape;388;p32"/>
          <p:cNvSpPr/>
          <p:nvPr/>
        </p:nvSpPr>
        <p:spPr>
          <a:xfrm>
            <a:off x="1467000" y="3820150"/>
            <a:ext cx="1081350" cy="993400"/>
          </a:xfrm>
          <a:prstGeom prst="flowChartInputOutpu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ja">
                <a:solidFill>
                  <a:schemeClr val="lt1"/>
                </a:solidFill>
              </a:rPr>
              <a:t>STEP</a:t>
            </a:r>
            <a:endParaRPr b="1">
              <a:solidFill>
                <a:schemeClr val="lt1"/>
              </a:solidFill>
            </a:endParaRPr>
          </a:p>
          <a:p>
            <a:pPr indent="0" lvl="0" marL="0" rtl="0" algn="ctr">
              <a:spcBef>
                <a:spcPts val="0"/>
              </a:spcBef>
              <a:spcAft>
                <a:spcPts val="0"/>
              </a:spcAft>
              <a:buNone/>
            </a:pPr>
            <a:r>
              <a:rPr b="1" lang="ja">
                <a:solidFill>
                  <a:schemeClr val="lt1"/>
                </a:solidFill>
              </a:rPr>
              <a:t>１</a:t>
            </a:r>
            <a:endParaRPr b="1">
              <a:solidFill>
                <a:schemeClr val="lt1"/>
              </a:solidFill>
            </a:endParaRPr>
          </a:p>
        </p:txBody>
      </p:sp>
      <p:sp>
        <p:nvSpPr>
          <p:cNvPr id="389" name="Google Shape;389;p32"/>
          <p:cNvSpPr/>
          <p:nvPr/>
        </p:nvSpPr>
        <p:spPr>
          <a:xfrm>
            <a:off x="1685225" y="2787750"/>
            <a:ext cx="1081350" cy="993400"/>
          </a:xfrm>
          <a:prstGeom prst="flowChartInputOutput">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rPr>
              <a:t>STEP</a:t>
            </a:r>
            <a:endParaRPr b="1">
              <a:solidFill>
                <a:schemeClr val="lt1"/>
              </a:solidFill>
            </a:endParaRPr>
          </a:p>
          <a:p>
            <a:pPr indent="0" lvl="0" marL="0" rtl="0" algn="ctr">
              <a:spcBef>
                <a:spcPts val="0"/>
              </a:spcBef>
              <a:spcAft>
                <a:spcPts val="0"/>
              </a:spcAft>
              <a:buNone/>
            </a:pPr>
            <a:r>
              <a:rPr b="1" lang="ja">
                <a:solidFill>
                  <a:schemeClr val="lt1"/>
                </a:solidFill>
              </a:rPr>
              <a:t>２</a:t>
            </a:r>
            <a:endParaRPr b="1">
              <a:solidFill>
                <a:schemeClr val="lt1"/>
              </a:solidFill>
            </a:endParaRPr>
          </a:p>
        </p:txBody>
      </p:sp>
      <p:sp>
        <p:nvSpPr>
          <p:cNvPr id="390" name="Google Shape;390;p32"/>
          <p:cNvSpPr/>
          <p:nvPr/>
        </p:nvSpPr>
        <p:spPr>
          <a:xfrm>
            <a:off x="1912850" y="1755350"/>
            <a:ext cx="1081350" cy="993400"/>
          </a:xfrm>
          <a:prstGeom prst="flowChartInputOutpu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rPr>
              <a:t>STEP</a:t>
            </a:r>
            <a:endParaRPr b="1">
              <a:solidFill>
                <a:schemeClr val="lt1"/>
              </a:solidFill>
            </a:endParaRPr>
          </a:p>
          <a:p>
            <a:pPr indent="0" lvl="0" marL="0" rtl="0" algn="ctr">
              <a:spcBef>
                <a:spcPts val="0"/>
              </a:spcBef>
              <a:spcAft>
                <a:spcPts val="0"/>
              </a:spcAft>
              <a:buNone/>
            </a:pPr>
            <a:r>
              <a:rPr b="1" lang="ja">
                <a:solidFill>
                  <a:schemeClr val="lt1"/>
                </a:solidFill>
              </a:rPr>
              <a:t>３</a:t>
            </a:r>
            <a:endParaRPr b="1">
              <a:solidFill>
                <a:schemeClr val="lt1"/>
              </a:solidFill>
            </a:endParaRPr>
          </a:p>
        </p:txBody>
      </p:sp>
      <p:cxnSp>
        <p:nvCxnSpPr>
          <p:cNvPr id="391" name="Google Shape;391;p32"/>
          <p:cNvCxnSpPr/>
          <p:nvPr/>
        </p:nvCxnSpPr>
        <p:spPr>
          <a:xfrm flipH="1" rot="10800000">
            <a:off x="289075" y="1762100"/>
            <a:ext cx="723300" cy="3044700"/>
          </a:xfrm>
          <a:prstGeom prst="straightConnector1">
            <a:avLst/>
          </a:prstGeom>
          <a:noFill/>
          <a:ln cap="flat" cmpd="sng" w="38100">
            <a:solidFill>
              <a:schemeClr val="dk2"/>
            </a:solidFill>
            <a:prstDash val="solid"/>
            <a:round/>
            <a:headEnd len="med" w="med" type="none"/>
            <a:tailEnd len="med" w="med" type="triangle"/>
          </a:ln>
        </p:spPr>
      </p:cxnSp>
      <p:sp>
        <p:nvSpPr>
          <p:cNvPr id="392" name="Google Shape;392;p32"/>
          <p:cNvSpPr txBox="1"/>
          <p:nvPr/>
        </p:nvSpPr>
        <p:spPr>
          <a:xfrm>
            <a:off x="2345325" y="1310225"/>
            <a:ext cx="560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Roboto"/>
                <a:ea typeface="Roboto"/>
                <a:cs typeface="Roboto"/>
                <a:sym typeface="Roboto"/>
              </a:rPr>
              <a:t>スケジュール案</a:t>
            </a:r>
            <a:endParaRPr>
              <a:latin typeface="Roboto"/>
              <a:ea typeface="Roboto"/>
              <a:cs typeface="Roboto"/>
              <a:sym typeface="Roboto"/>
            </a:endParaRPr>
          </a:p>
        </p:txBody>
      </p:sp>
      <p:cxnSp>
        <p:nvCxnSpPr>
          <p:cNvPr id="393" name="Google Shape;393;p32"/>
          <p:cNvCxnSpPr/>
          <p:nvPr/>
        </p:nvCxnSpPr>
        <p:spPr>
          <a:xfrm>
            <a:off x="2345325" y="1632550"/>
            <a:ext cx="5604000" cy="6600"/>
          </a:xfrm>
          <a:prstGeom prst="straightConnector1">
            <a:avLst/>
          </a:prstGeom>
          <a:noFill/>
          <a:ln cap="flat" cmpd="sng" w="19050">
            <a:solidFill>
              <a:schemeClr val="dk2"/>
            </a:solidFill>
            <a:prstDash val="solid"/>
            <a:round/>
            <a:headEnd len="med" w="med" type="none"/>
            <a:tailEnd len="med" w="med" type="none"/>
          </a:ln>
        </p:spPr>
      </p:cxnSp>
      <p:cxnSp>
        <p:nvCxnSpPr>
          <p:cNvPr id="394" name="Google Shape;394;p32"/>
          <p:cNvCxnSpPr/>
          <p:nvPr/>
        </p:nvCxnSpPr>
        <p:spPr>
          <a:xfrm rot="10800000">
            <a:off x="622288" y="3816250"/>
            <a:ext cx="1015500" cy="0"/>
          </a:xfrm>
          <a:prstGeom prst="straightConnector1">
            <a:avLst/>
          </a:prstGeom>
          <a:noFill/>
          <a:ln cap="flat" cmpd="sng" w="9525">
            <a:solidFill>
              <a:schemeClr val="dk2"/>
            </a:solidFill>
            <a:prstDash val="dash"/>
            <a:round/>
            <a:headEnd len="med" w="med" type="none"/>
            <a:tailEnd len="med" w="med" type="none"/>
          </a:ln>
        </p:spPr>
      </p:cxnSp>
      <p:cxnSp>
        <p:nvCxnSpPr>
          <p:cNvPr id="395" name="Google Shape;395;p32"/>
          <p:cNvCxnSpPr/>
          <p:nvPr/>
        </p:nvCxnSpPr>
        <p:spPr>
          <a:xfrm rot="10800000">
            <a:off x="849888" y="2787750"/>
            <a:ext cx="1015500" cy="0"/>
          </a:xfrm>
          <a:prstGeom prst="straightConnector1">
            <a:avLst/>
          </a:prstGeom>
          <a:noFill/>
          <a:ln cap="flat" cmpd="sng" w="9525">
            <a:solidFill>
              <a:schemeClr val="dk2"/>
            </a:solidFill>
            <a:prstDash val="dash"/>
            <a:round/>
            <a:headEnd len="med" w="med" type="none"/>
            <a:tailEnd len="med" w="med" type="none"/>
          </a:ln>
        </p:spPr>
      </p:cxnSp>
      <p:cxnSp>
        <p:nvCxnSpPr>
          <p:cNvPr id="396" name="Google Shape;396;p32"/>
          <p:cNvCxnSpPr/>
          <p:nvPr/>
        </p:nvCxnSpPr>
        <p:spPr>
          <a:xfrm rot="10800000">
            <a:off x="1101213" y="1764775"/>
            <a:ext cx="1015500" cy="0"/>
          </a:xfrm>
          <a:prstGeom prst="straightConnector1">
            <a:avLst/>
          </a:prstGeom>
          <a:noFill/>
          <a:ln cap="flat" cmpd="sng" w="9525">
            <a:solidFill>
              <a:schemeClr val="dk2"/>
            </a:solidFill>
            <a:prstDash val="dash"/>
            <a:round/>
            <a:headEnd len="med" w="med" type="none"/>
            <a:tailEnd len="med" w="med" type="none"/>
          </a:ln>
        </p:spPr>
      </p:cxnSp>
      <p:cxnSp>
        <p:nvCxnSpPr>
          <p:cNvPr id="397" name="Google Shape;397;p32"/>
          <p:cNvCxnSpPr/>
          <p:nvPr/>
        </p:nvCxnSpPr>
        <p:spPr>
          <a:xfrm rot="10800000">
            <a:off x="421988" y="4806800"/>
            <a:ext cx="1015500" cy="0"/>
          </a:xfrm>
          <a:prstGeom prst="straightConnector1">
            <a:avLst/>
          </a:prstGeom>
          <a:noFill/>
          <a:ln cap="flat" cmpd="sng" w="9525">
            <a:solidFill>
              <a:schemeClr val="dk2"/>
            </a:solidFill>
            <a:prstDash val="dash"/>
            <a:round/>
            <a:headEnd len="med" w="med" type="none"/>
            <a:tailEnd len="med" w="med" type="none"/>
          </a:ln>
        </p:spPr>
      </p:cxnSp>
      <p:sp>
        <p:nvSpPr>
          <p:cNvPr id="398" name="Google Shape;398;p32"/>
          <p:cNvSpPr txBox="1"/>
          <p:nvPr/>
        </p:nvSpPr>
        <p:spPr>
          <a:xfrm>
            <a:off x="569000" y="4035600"/>
            <a:ext cx="868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Roboto"/>
                <a:ea typeface="Roboto"/>
                <a:cs typeface="Roboto"/>
                <a:sym typeface="Roboto"/>
              </a:rPr>
              <a:t>2022年上期</a:t>
            </a:r>
            <a:endParaRPr>
              <a:latin typeface="Roboto"/>
              <a:ea typeface="Roboto"/>
              <a:cs typeface="Roboto"/>
              <a:sym typeface="Roboto"/>
            </a:endParaRPr>
          </a:p>
        </p:txBody>
      </p:sp>
      <p:sp>
        <p:nvSpPr>
          <p:cNvPr id="399" name="Google Shape;399;p32"/>
          <p:cNvSpPr txBox="1"/>
          <p:nvPr/>
        </p:nvSpPr>
        <p:spPr>
          <a:xfrm>
            <a:off x="792125" y="2996150"/>
            <a:ext cx="893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Roboto"/>
                <a:ea typeface="Roboto"/>
                <a:cs typeface="Roboto"/>
                <a:sym typeface="Roboto"/>
              </a:rPr>
              <a:t>2022年下期</a:t>
            </a:r>
            <a:endParaRPr>
              <a:latin typeface="Roboto"/>
              <a:ea typeface="Roboto"/>
              <a:cs typeface="Roboto"/>
              <a:sym typeface="Roboto"/>
            </a:endParaRPr>
          </a:p>
        </p:txBody>
      </p:sp>
      <p:sp>
        <p:nvSpPr>
          <p:cNvPr id="400" name="Google Shape;400;p32"/>
          <p:cNvSpPr txBox="1"/>
          <p:nvPr/>
        </p:nvSpPr>
        <p:spPr>
          <a:xfrm>
            <a:off x="811622" y="2133338"/>
            <a:ext cx="126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Roboto"/>
                <a:ea typeface="Roboto"/>
                <a:cs typeface="Roboto"/>
                <a:sym typeface="Roboto"/>
              </a:rPr>
              <a:t>～2024年</a:t>
            </a:r>
            <a:endParaRPr>
              <a:latin typeface="Roboto"/>
              <a:ea typeface="Roboto"/>
              <a:cs typeface="Roboto"/>
              <a:sym typeface="Roboto"/>
            </a:endParaRPr>
          </a:p>
        </p:txBody>
      </p:sp>
      <p:cxnSp>
        <p:nvCxnSpPr>
          <p:cNvPr id="401" name="Google Shape;401;p32"/>
          <p:cNvCxnSpPr/>
          <p:nvPr/>
        </p:nvCxnSpPr>
        <p:spPr>
          <a:xfrm>
            <a:off x="7983950" y="1639118"/>
            <a:ext cx="1115700" cy="0"/>
          </a:xfrm>
          <a:prstGeom prst="straightConnector1">
            <a:avLst/>
          </a:prstGeom>
          <a:noFill/>
          <a:ln cap="flat" cmpd="sng" w="19050">
            <a:solidFill>
              <a:schemeClr val="dk2"/>
            </a:solidFill>
            <a:prstDash val="solid"/>
            <a:round/>
            <a:headEnd len="med" w="med" type="none"/>
            <a:tailEnd len="med" w="med" type="none"/>
          </a:ln>
        </p:spPr>
      </p:cxnSp>
      <p:cxnSp>
        <p:nvCxnSpPr>
          <p:cNvPr id="402" name="Google Shape;402;p32"/>
          <p:cNvCxnSpPr/>
          <p:nvPr/>
        </p:nvCxnSpPr>
        <p:spPr>
          <a:xfrm>
            <a:off x="1101225" y="1632550"/>
            <a:ext cx="1091400" cy="0"/>
          </a:xfrm>
          <a:prstGeom prst="straightConnector1">
            <a:avLst/>
          </a:prstGeom>
          <a:noFill/>
          <a:ln cap="flat" cmpd="sng" w="19050">
            <a:solidFill>
              <a:schemeClr val="dk2"/>
            </a:solidFill>
            <a:prstDash val="solid"/>
            <a:round/>
            <a:headEnd len="med" w="med" type="none"/>
            <a:tailEnd len="med" w="med" type="none"/>
          </a:ln>
        </p:spPr>
      </p:cxnSp>
      <p:sp>
        <p:nvSpPr>
          <p:cNvPr id="403" name="Google Shape;403;p32"/>
          <p:cNvSpPr txBox="1"/>
          <p:nvPr/>
        </p:nvSpPr>
        <p:spPr>
          <a:xfrm>
            <a:off x="978975" y="1271650"/>
            <a:ext cx="126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latin typeface="Roboto"/>
                <a:ea typeface="Roboto"/>
                <a:cs typeface="Roboto"/>
                <a:sym typeface="Roboto"/>
              </a:rPr>
              <a:t>日程イメージ</a:t>
            </a:r>
            <a:endParaRPr>
              <a:latin typeface="Roboto"/>
              <a:ea typeface="Roboto"/>
              <a:cs typeface="Roboto"/>
              <a:sym typeface="Roboto"/>
            </a:endParaRPr>
          </a:p>
        </p:txBody>
      </p:sp>
      <p:sp>
        <p:nvSpPr>
          <p:cNvPr id="404" name="Google Shape;404;p32"/>
          <p:cNvSpPr txBox="1"/>
          <p:nvPr/>
        </p:nvSpPr>
        <p:spPr>
          <a:xfrm>
            <a:off x="9078475" y="4008000"/>
            <a:ext cx="101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latin typeface="Roboto"/>
              <a:ea typeface="Roboto"/>
              <a:cs typeface="Roboto"/>
              <a:sym typeface="Roboto"/>
            </a:endParaRPr>
          </a:p>
        </p:txBody>
      </p:sp>
      <p:sp>
        <p:nvSpPr>
          <p:cNvPr id="405" name="Google Shape;405;p32"/>
          <p:cNvSpPr txBox="1"/>
          <p:nvPr/>
        </p:nvSpPr>
        <p:spPr>
          <a:xfrm>
            <a:off x="7938150" y="1310225"/>
            <a:ext cx="1161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Roboto"/>
                <a:ea typeface="Roboto"/>
                <a:cs typeface="Roboto"/>
                <a:sym typeface="Roboto"/>
              </a:rPr>
              <a:t>委託先案</a:t>
            </a:r>
            <a:endParaRPr>
              <a:latin typeface="Roboto"/>
              <a:ea typeface="Roboto"/>
              <a:cs typeface="Roboto"/>
              <a:sym typeface="Roboto"/>
            </a:endParaRPr>
          </a:p>
        </p:txBody>
      </p:sp>
      <p:sp>
        <p:nvSpPr>
          <p:cNvPr id="406" name="Google Shape;406;p32"/>
          <p:cNvSpPr/>
          <p:nvPr/>
        </p:nvSpPr>
        <p:spPr>
          <a:xfrm>
            <a:off x="7976550" y="2787750"/>
            <a:ext cx="1123200" cy="20259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200">
                <a:latin typeface="Roboto"/>
                <a:ea typeface="Roboto"/>
                <a:cs typeface="Roboto"/>
                <a:sym typeface="Roboto"/>
              </a:rPr>
              <a:t>SIer･ベンダ</a:t>
            </a:r>
            <a:endParaRPr/>
          </a:p>
        </p:txBody>
      </p:sp>
      <p:sp>
        <p:nvSpPr>
          <p:cNvPr id="407" name="Google Shape;407;p32"/>
          <p:cNvSpPr/>
          <p:nvPr/>
        </p:nvSpPr>
        <p:spPr>
          <a:xfrm>
            <a:off x="7976550" y="1756807"/>
            <a:ext cx="1123200" cy="9933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200">
                <a:latin typeface="Roboto"/>
                <a:ea typeface="Roboto"/>
                <a:cs typeface="Roboto"/>
                <a:sym typeface="Roboto"/>
              </a:rPr>
              <a:t>AI Quest協働</a:t>
            </a:r>
            <a:endParaRPr sz="1200">
              <a:latin typeface="Roboto"/>
              <a:ea typeface="Roboto"/>
              <a:cs typeface="Roboto"/>
              <a:sym typeface="Roboto"/>
            </a:endParaRPr>
          </a:p>
          <a:p>
            <a:pPr indent="0" lvl="0" marL="0" rtl="0" algn="l">
              <a:lnSpc>
                <a:spcPct val="115000"/>
              </a:lnSpc>
              <a:spcBef>
                <a:spcPts val="0"/>
              </a:spcBef>
              <a:spcAft>
                <a:spcPts val="0"/>
              </a:spcAft>
              <a:buNone/>
            </a:pPr>
            <a:r>
              <a:rPr lang="ja" sz="1200">
                <a:latin typeface="Roboto"/>
                <a:ea typeface="Roboto"/>
                <a:cs typeface="Roboto"/>
                <a:sym typeface="Roboto"/>
              </a:rPr>
              <a:t>設計･検証</a:t>
            </a:r>
            <a:endParaRPr sz="1200">
              <a:latin typeface="Roboto"/>
              <a:ea typeface="Roboto"/>
              <a:cs typeface="Roboto"/>
              <a:sym typeface="Roboto"/>
            </a:endParaRPr>
          </a:p>
          <a:p>
            <a:pPr indent="0" lvl="0" marL="0" rtl="0" algn="ctr">
              <a:lnSpc>
                <a:spcPct val="115000"/>
              </a:lnSpc>
              <a:spcBef>
                <a:spcPts val="0"/>
              </a:spcBef>
              <a:spcAft>
                <a:spcPts val="0"/>
              </a:spcAft>
              <a:buNone/>
            </a:pPr>
            <a:r>
              <a:rPr lang="ja" sz="1200">
                <a:latin typeface="Roboto"/>
                <a:ea typeface="Roboto"/>
                <a:cs typeface="Roboto"/>
                <a:sym typeface="Roboto"/>
              </a:rPr>
              <a:t>or</a:t>
            </a:r>
            <a:endParaRPr sz="1200">
              <a:latin typeface="Roboto"/>
              <a:ea typeface="Roboto"/>
              <a:cs typeface="Roboto"/>
              <a:sym typeface="Roboto"/>
            </a:endParaRPr>
          </a:p>
          <a:p>
            <a:pPr indent="0" lvl="0" marL="0" rtl="0" algn="l">
              <a:lnSpc>
                <a:spcPct val="115000"/>
              </a:lnSpc>
              <a:spcBef>
                <a:spcPts val="0"/>
              </a:spcBef>
              <a:spcAft>
                <a:spcPts val="0"/>
              </a:spcAft>
              <a:buNone/>
            </a:pPr>
            <a:r>
              <a:rPr lang="ja" sz="1200">
                <a:latin typeface="Roboto"/>
                <a:ea typeface="Roboto"/>
                <a:cs typeface="Roboto"/>
                <a:sym typeface="Roboto"/>
              </a:rPr>
              <a:t>SIer･ベンダ</a:t>
            </a:r>
            <a:endParaRPr sz="12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p:nvPr/>
        </p:nvSpPr>
        <p:spPr>
          <a:xfrm>
            <a:off x="271750" y="1698575"/>
            <a:ext cx="6018000" cy="3936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ph type="title"/>
          </p:nvPr>
        </p:nvSpPr>
        <p:spPr>
          <a:xfrm>
            <a:off x="271750" y="556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ja"/>
              <a:t>アジェンダ</a:t>
            </a:r>
            <a:endParaRPr b="1"/>
          </a:p>
        </p:txBody>
      </p:sp>
      <p:sp>
        <p:nvSpPr>
          <p:cNvPr id="100" name="Google Shape;100;p15"/>
          <p:cNvSpPr txBox="1"/>
          <p:nvPr>
            <p:ph idx="1" type="body"/>
          </p:nvPr>
        </p:nvSpPr>
        <p:spPr>
          <a:xfrm>
            <a:off x="271750" y="1620100"/>
            <a:ext cx="4530300" cy="3142200"/>
          </a:xfrm>
          <a:prstGeom prst="rect">
            <a:avLst/>
          </a:prstGeom>
        </p:spPr>
        <p:txBody>
          <a:bodyPr anchorCtr="0" anchor="t" bIns="91425" lIns="91425" spcFirstLastPara="1" rIns="91425" wrap="square" tIns="91425">
            <a:normAutofit/>
          </a:bodyPr>
          <a:lstStyle/>
          <a:p>
            <a:pPr indent="-374650" lvl="0" marL="457200" rtl="0" algn="l">
              <a:lnSpc>
                <a:spcPct val="140000"/>
              </a:lnSpc>
              <a:spcBef>
                <a:spcPts val="0"/>
              </a:spcBef>
              <a:spcAft>
                <a:spcPts val="0"/>
              </a:spcAft>
              <a:buSzPts val="2300"/>
              <a:buAutoNum type="arabicPeriod"/>
            </a:pPr>
            <a:r>
              <a:rPr lang="ja" sz="2300"/>
              <a:t>企画概要</a:t>
            </a:r>
            <a:endParaRPr sz="2300"/>
          </a:p>
          <a:p>
            <a:pPr indent="-374650" lvl="0" marL="457200" rtl="0" algn="l">
              <a:lnSpc>
                <a:spcPct val="140000"/>
              </a:lnSpc>
              <a:spcBef>
                <a:spcPts val="0"/>
              </a:spcBef>
              <a:spcAft>
                <a:spcPts val="0"/>
              </a:spcAft>
              <a:buSzPts val="2300"/>
              <a:buAutoNum type="arabicPeriod"/>
            </a:pPr>
            <a:r>
              <a:rPr lang="ja" sz="2300"/>
              <a:t>工数管理方法の検討</a:t>
            </a:r>
            <a:endParaRPr sz="2300"/>
          </a:p>
          <a:p>
            <a:pPr indent="-374650" lvl="0" marL="457200" rtl="0" algn="l">
              <a:lnSpc>
                <a:spcPct val="140000"/>
              </a:lnSpc>
              <a:spcBef>
                <a:spcPts val="0"/>
              </a:spcBef>
              <a:spcAft>
                <a:spcPts val="0"/>
              </a:spcAft>
              <a:buSzPts val="2300"/>
              <a:buAutoNum type="arabicPeriod"/>
            </a:pPr>
            <a:r>
              <a:rPr lang="ja" sz="2300"/>
              <a:t>今後のデータ活用の展望</a:t>
            </a:r>
            <a:endParaRPr sz="2300"/>
          </a:p>
          <a:p>
            <a:pPr indent="-374650" lvl="0" marL="457200" rtl="0" algn="l">
              <a:lnSpc>
                <a:spcPct val="140000"/>
              </a:lnSpc>
              <a:spcBef>
                <a:spcPts val="0"/>
              </a:spcBef>
              <a:spcAft>
                <a:spcPts val="0"/>
              </a:spcAft>
              <a:buSzPts val="2300"/>
              <a:buAutoNum type="arabicPeriod"/>
            </a:pPr>
            <a:r>
              <a:rPr lang="ja" sz="2300"/>
              <a:t>今後の進め方</a:t>
            </a:r>
            <a:endParaRPr sz="2300"/>
          </a:p>
        </p:txBody>
      </p:sp>
      <p:sp>
        <p:nvSpPr>
          <p:cNvPr id="101" name="Google Shape;101;p15"/>
          <p:cNvSpPr txBox="1"/>
          <p:nvPr>
            <p:ph idx="3" type="sldNum"/>
          </p:nvPr>
        </p:nvSpPr>
        <p:spPr>
          <a:xfrm>
            <a:off x="8460425" y="4853725"/>
            <a:ext cx="548700" cy="338700"/>
          </a:xfrm>
          <a:prstGeom prst="rect">
            <a:avLst/>
          </a:prstGeom>
        </p:spPr>
        <p:txBody>
          <a:bodyPr anchorCtr="0" anchor="ctr" bIns="91425" lIns="91425" spcFirstLastPara="1" rIns="91425" wrap="square" tIns="91425">
            <a:spAutoFit/>
          </a:bodyPr>
          <a:lstStyle/>
          <a:p>
            <a:pPr indent="0" lvl="0" marL="0" rtl="0" algn="r">
              <a:spcBef>
                <a:spcPts val="0"/>
              </a:spcBef>
              <a:spcAft>
                <a:spcPts val="0"/>
              </a:spcAft>
              <a:buNone/>
            </a:pPr>
            <a:fld id="{00000000-1234-1234-1234-123412341234}" type="slidenum">
              <a:rPr lang="ja"/>
              <a:t>‹#›</a:t>
            </a:fld>
            <a:endParaRPr/>
          </a:p>
        </p:txBody>
      </p:sp>
      <p:sp>
        <p:nvSpPr>
          <p:cNvPr id="102" name="Google Shape;102;p1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idx="1" type="body"/>
          </p:nvPr>
        </p:nvSpPr>
        <p:spPr>
          <a:xfrm>
            <a:off x="379425" y="1929700"/>
            <a:ext cx="4078800" cy="2721600"/>
          </a:xfrm>
          <a:prstGeom prst="rect">
            <a:avLst/>
          </a:prstGeom>
          <a:ln cap="flat" cmpd="sng" w="9525">
            <a:solidFill>
              <a:srgbClr val="434343"/>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ja" sz="1400"/>
              <a:t>工数管理</a:t>
            </a:r>
            <a:endParaRPr b="1" sz="1400"/>
          </a:p>
          <a:p>
            <a:pPr indent="-317500" lvl="1" marL="914400" rtl="0" algn="l">
              <a:spcBef>
                <a:spcPts val="0"/>
              </a:spcBef>
              <a:spcAft>
                <a:spcPts val="0"/>
              </a:spcAft>
              <a:buSzPts val="1400"/>
              <a:buChar char="➢"/>
            </a:pPr>
            <a:r>
              <a:rPr lang="ja"/>
              <a:t>個別案件ごとの工数把握は可能であるが、</a:t>
            </a:r>
            <a:r>
              <a:rPr lang="ja" u="sng">
                <a:solidFill>
                  <a:schemeClr val="accent3"/>
                </a:solidFill>
              </a:rPr>
              <a:t>複数案件が重なった場合の全体工数が正確に把握できていない</a:t>
            </a:r>
            <a:br>
              <a:rPr lang="ja" u="sng">
                <a:solidFill>
                  <a:schemeClr val="accent3"/>
                </a:solidFill>
              </a:rPr>
            </a:br>
            <a:endParaRPr u="sng">
              <a:solidFill>
                <a:schemeClr val="accent3"/>
              </a:solidFill>
            </a:endParaRPr>
          </a:p>
          <a:p>
            <a:pPr indent="-317500" lvl="0" marL="457200" rtl="0" algn="l">
              <a:spcBef>
                <a:spcPts val="0"/>
              </a:spcBef>
              <a:spcAft>
                <a:spcPts val="0"/>
              </a:spcAft>
              <a:buSzPts val="1400"/>
              <a:buChar char="❖"/>
            </a:pPr>
            <a:r>
              <a:rPr b="1" lang="ja" sz="1400"/>
              <a:t>データ活用</a:t>
            </a:r>
            <a:endParaRPr b="1" sz="1400"/>
          </a:p>
          <a:p>
            <a:pPr indent="-317500" lvl="1" marL="914400" rtl="0" algn="l">
              <a:spcBef>
                <a:spcPts val="0"/>
              </a:spcBef>
              <a:spcAft>
                <a:spcPts val="0"/>
              </a:spcAft>
              <a:buSzPts val="1400"/>
              <a:buChar char="➢"/>
            </a:pPr>
            <a:r>
              <a:rPr lang="ja"/>
              <a:t>データ活用を意識した蓄積方法を構築できていない</a:t>
            </a:r>
            <a:endParaRPr/>
          </a:p>
          <a:p>
            <a:pPr indent="-317500" lvl="1" marL="914400" rtl="0" algn="l">
              <a:spcBef>
                <a:spcPts val="0"/>
              </a:spcBef>
              <a:spcAft>
                <a:spcPts val="0"/>
              </a:spcAft>
              <a:buSzPts val="1400"/>
              <a:buChar char="➢"/>
            </a:pPr>
            <a:r>
              <a:rPr lang="ja"/>
              <a:t>活用に際しては手入力による再構成が必要</a:t>
            </a:r>
            <a:endParaRPr/>
          </a:p>
        </p:txBody>
      </p:sp>
      <p:sp>
        <p:nvSpPr>
          <p:cNvPr id="108" name="Google Shape;108;p1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
        <p:nvSpPr>
          <p:cNvPr id="109" name="Google Shape;109;p16"/>
          <p:cNvSpPr txBox="1"/>
          <p:nvPr>
            <p:ph idx="2" type="subTitle"/>
          </p:nvPr>
        </p:nvSpPr>
        <p:spPr>
          <a:xfrm>
            <a:off x="271750" y="708775"/>
            <a:ext cx="8737500" cy="677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ja"/>
              <a:t>重要課題である</a:t>
            </a:r>
            <a:r>
              <a:rPr b="1" lang="ja">
                <a:latin typeface="Roboto"/>
                <a:ea typeface="Roboto"/>
                <a:cs typeface="Roboto"/>
                <a:sym typeface="Roboto"/>
              </a:rPr>
              <a:t>全体工数の見える化実現</a:t>
            </a:r>
            <a:r>
              <a:rPr lang="ja"/>
              <a:t>に向けて課題・要件を明確化することで、その先のデータ活用の具現化に取り組むことができます</a:t>
            </a:r>
            <a:endParaRPr/>
          </a:p>
        </p:txBody>
      </p:sp>
      <p:sp>
        <p:nvSpPr>
          <p:cNvPr id="110" name="Google Shape;110;p16"/>
          <p:cNvSpPr txBox="1"/>
          <p:nvPr>
            <p:ph idx="3" type="sldNum"/>
          </p:nvPr>
        </p:nvSpPr>
        <p:spPr>
          <a:xfrm>
            <a:off x="8460425" y="4853725"/>
            <a:ext cx="548700" cy="338700"/>
          </a:xfrm>
          <a:prstGeom prst="rect">
            <a:avLst/>
          </a:prstGeom>
        </p:spPr>
        <p:txBody>
          <a:bodyPr anchorCtr="0" anchor="ctr" bIns="91425" lIns="91425" spcFirstLastPara="1" rIns="91425" wrap="square" tIns="91425">
            <a:spAutoFit/>
          </a:bodyPr>
          <a:lstStyle/>
          <a:p>
            <a:pPr indent="0" lvl="0" marL="0" rtl="0" algn="r">
              <a:spcBef>
                <a:spcPts val="0"/>
              </a:spcBef>
              <a:spcAft>
                <a:spcPts val="0"/>
              </a:spcAft>
              <a:buNone/>
            </a:pPr>
            <a:fld id="{00000000-1234-1234-1234-123412341234}" type="slidenum">
              <a:rPr lang="ja"/>
              <a:t>‹#›</a:t>
            </a:fld>
            <a:endParaRPr/>
          </a:p>
        </p:txBody>
      </p:sp>
      <p:sp>
        <p:nvSpPr>
          <p:cNvPr id="111" name="Google Shape;111;p16"/>
          <p:cNvSpPr txBox="1"/>
          <p:nvPr>
            <p:ph idx="1" type="body"/>
          </p:nvPr>
        </p:nvSpPr>
        <p:spPr>
          <a:xfrm>
            <a:off x="4754900" y="1929600"/>
            <a:ext cx="4078800" cy="1723800"/>
          </a:xfrm>
          <a:prstGeom prst="rect">
            <a:avLst/>
          </a:prstGeom>
          <a:ln cap="flat" cmpd="sng" w="9525">
            <a:solidFill>
              <a:srgbClr val="434343"/>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ja" sz="1400"/>
              <a:t>デジタル技術活用により目指す姿</a:t>
            </a:r>
            <a:endParaRPr b="1" sz="1400"/>
          </a:p>
          <a:p>
            <a:pPr indent="-317500" lvl="1" marL="914400" rtl="0" algn="l">
              <a:spcBef>
                <a:spcPts val="0"/>
              </a:spcBef>
              <a:spcAft>
                <a:spcPts val="0"/>
              </a:spcAft>
              <a:buSzPts val="1400"/>
              <a:buChar char="➢"/>
            </a:pPr>
            <a:r>
              <a:rPr lang="ja"/>
              <a:t>正確な全体工数の把握</a:t>
            </a:r>
            <a:br>
              <a:rPr lang="ja"/>
            </a:br>
            <a:r>
              <a:rPr lang="ja"/>
              <a:t>（</a:t>
            </a:r>
            <a:r>
              <a:rPr lang="ja" u="sng">
                <a:solidFill>
                  <a:schemeClr val="accent3"/>
                </a:solidFill>
              </a:rPr>
              <a:t>優先度：高</a:t>
            </a:r>
            <a:r>
              <a:rPr lang="ja"/>
              <a:t>）</a:t>
            </a:r>
            <a:br>
              <a:rPr lang="ja"/>
            </a:br>
            <a:endParaRPr/>
          </a:p>
          <a:p>
            <a:pPr indent="-317500" lvl="1" marL="914400" rtl="0" algn="l">
              <a:spcBef>
                <a:spcPts val="0"/>
              </a:spcBef>
              <a:spcAft>
                <a:spcPts val="0"/>
              </a:spcAft>
              <a:buClr>
                <a:srgbClr val="172B4D"/>
              </a:buClr>
              <a:buSzPts val="1400"/>
              <a:buChar char="➢"/>
            </a:pPr>
            <a:r>
              <a:rPr lang="ja">
                <a:solidFill>
                  <a:srgbClr val="172B4D"/>
                </a:solidFill>
                <a:highlight>
                  <a:srgbClr val="FFFFFF"/>
                </a:highlight>
              </a:rPr>
              <a:t>データ活用による業務効率化</a:t>
            </a:r>
            <a:br>
              <a:rPr lang="ja">
                <a:solidFill>
                  <a:srgbClr val="172B4D"/>
                </a:solidFill>
                <a:highlight>
                  <a:srgbClr val="FFFFFF"/>
                </a:highlight>
              </a:rPr>
            </a:br>
            <a:r>
              <a:rPr lang="ja">
                <a:solidFill>
                  <a:srgbClr val="172B4D"/>
                </a:solidFill>
                <a:highlight>
                  <a:srgbClr val="FFFFFF"/>
                </a:highlight>
              </a:rPr>
              <a:t>（優先度：低）</a:t>
            </a:r>
            <a:endParaRPr sz="1600"/>
          </a:p>
        </p:txBody>
      </p:sp>
      <p:grpSp>
        <p:nvGrpSpPr>
          <p:cNvPr id="112" name="Google Shape;112;p16"/>
          <p:cNvGrpSpPr/>
          <p:nvPr/>
        </p:nvGrpSpPr>
        <p:grpSpPr>
          <a:xfrm>
            <a:off x="379425" y="1385875"/>
            <a:ext cx="4101300" cy="400200"/>
            <a:chOff x="271750" y="1540775"/>
            <a:chExt cx="4101300" cy="400200"/>
          </a:xfrm>
        </p:grpSpPr>
        <p:sp>
          <p:nvSpPr>
            <p:cNvPr id="113" name="Google Shape;113;p16"/>
            <p:cNvSpPr txBox="1"/>
            <p:nvPr/>
          </p:nvSpPr>
          <p:spPr>
            <a:xfrm>
              <a:off x="271750" y="1540775"/>
              <a:ext cx="407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a:latin typeface="Roboto"/>
                  <a:ea typeface="Roboto"/>
                  <a:cs typeface="Roboto"/>
                  <a:sym typeface="Roboto"/>
                </a:rPr>
                <a:t>現状の課題</a:t>
              </a:r>
              <a:endParaRPr b="1">
                <a:latin typeface="Roboto"/>
                <a:ea typeface="Roboto"/>
                <a:cs typeface="Roboto"/>
                <a:sym typeface="Roboto"/>
              </a:endParaRPr>
            </a:p>
          </p:txBody>
        </p:sp>
        <p:cxnSp>
          <p:nvCxnSpPr>
            <p:cNvPr id="114" name="Google Shape;114;p16"/>
            <p:cNvCxnSpPr/>
            <p:nvPr/>
          </p:nvCxnSpPr>
          <p:spPr>
            <a:xfrm>
              <a:off x="271750" y="1940975"/>
              <a:ext cx="4101300" cy="0"/>
            </a:xfrm>
            <a:prstGeom prst="straightConnector1">
              <a:avLst/>
            </a:prstGeom>
            <a:noFill/>
            <a:ln cap="flat" cmpd="sng" w="9525">
              <a:solidFill>
                <a:schemeClr val="dk2"/>
              </a:solidFill>
              <a:prstDash val="solid"/>
              <a:round/>
              <a:headEnd len="med" w="med" type="none"/>
              <a:tailEnd len="med" w="med" type="none"/>
            </a:ln>
          </p:spPr>
        </p:cxnSp>
      </p:grpSp>
      <p:grpSp>
        <p:nvGrpSpPr>
          <p:cNvPr id="115" name="Google Shape;115;p16"/>
          <p:cNvGrpSpPr/>
          <p:nvPr/>
        </p:nvGrpSpPr>
        <p:grpSpPr>
          <a:xfrm>
            <a:off x="4743650" y="1385875"/>
            <a:ext cx="4101300" cy="400200"/>
            <a:chOff x="271750" y="1540775"/>
            <a:chExt cx="4101300" cy="400200"/>
          </a:xfrm>
        </p:grpSpPr>
        <p:sp>
          <p:nvSpPr>
            <p:cNvPr id="116" name="Google Shape;116;p16"/>
            <p:cNvSpPr txBox="1"/>
            <p:nvPr/>
          </p:nvSpPr>
          <p:spPr>
            <a:xfrm>
              <a:off x="271750" y="1540775"/>
              <a:ext cx="407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a:latin typeface="Roboto"/>
                  <a:ea typeface="Roboto"/>
                  <a:cs typeface="Roboto"/>
                  <a:sym typeface="Roboto"/>
                </a:rPr>
                <a:t>目指す姿</a:t>
              </a:r>
              <a:endParaRPr b="1">
                <a:latin typeface="Roboto"/>
                <a:ea typeface="Roboto"/>
                <a:cs typeface="Roboto"/>
                <a:sym typeface="Roboto"/>
              </a:endParaRPr>
            </a:p>
          </p:txBody>
        </p:sp>
        <p:cxnSp>
          <p:nvCxnSpPr>
            <p:cNvPr id="117" name="Google Shape;117;p16"/>
            <p:cNvCxnSpPr/>
            <p:nvPr/>
          </p:nvCxnSpPr>
          <p:spPr>
            <a:xfrm>
              <a:off x="271750" y="1940975"/>
              <a:ext cx="4101300" cy="0"/>
            </a:xfrm>
            <a:prstGeom prst="straightConnector1">
              <a:avLst/>
            </a:prstGeom>
            <a:noFill/>
            <a:ln cap="flat" cmpd="sng" w="9525">
              <a:solidFill>
                <a:schemeClr val="dk2"/>
              </a:solidFill>
              <a:prstDash val="solid"/>
              <a:round/>
              <a:headEnd len="med" w="med" type="none"/>
              <a:tailEnd len="med" w="med" type="none"/>
            </a:ln>
          </p:spPr>
        </p:cxnSp>
      </p:grpSp>
      <p:sp>
        <p:nvSpPr>
          <p:cNvPr id="118" name="Google Shape;118;p16"/>
          <p:cNvSpPr txBox="1"/>
          <p:nvPr>
            <p:ph type="title"/>
          </p:nvPr>
        </p:nvSpPr>
        <p:spPr>
          <a:xfrm>
            <a:off x="271750" y="556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91855"/>
              <a:buNone/>
            </a:pPr>
            <a:r>
              <a:rPr lang="ja" sz="1077"/>
              <a:t>1</a:t>
            </a:r>
            <a:r>
              <a:rPr lang="ja" sz="1077"/>
              <a:t>.</a:t>
            </a:r>
            <a:r>
              <a:rPr lang="ja" sz="1077"/>
              <a:t>企画概要</a:t>
            </a:r>
            <a:endParaRPr sz="1077"/>
          </a:p>
          <a:p>
            <a:pPr indent="0" lvl="0" marL="0" rtl="0" algn="l">
              <a:spcBef>
                <a:spcPts val="0"/>
              </a:spcBef>
              <a:spcAft>
                <a:spcPts val="0"/>
              </a:spcAft>
              <a:buSzPct val="38739"/>
              <a:buNone/>
            </a:pPr>
            <a:r>
              <a:rPr lang="ja" sz="2555"/>
              <a:t>現状と</a:t>
            </a:r>
            <a:r>
              <a:rPr lang="ja" sz="2555"/>
              <a:t>目指す姿</a:t>
            </a:r>
            <a:endParaRPr sz="2555"/>
          </a:p>
        </p:txBody>
      </p:sp>
      <p:sp>
        <p:nvSpPr>
          <p:cNvPr id="119" name="Google Shape;119;p16"/>
          <p:cNvSpPr txBox="1"/>
          <p:nvPr/>
        </p:nvSpPr>
        <p:spPr>
          <a:xfrm>
            <a:off x="5054300" y="3915000"/>
            <a:ext cx="3779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600">
                <a:solidFill>
                  <a:schemeClr val="dk2"/>
                </a:solidFill>
                <a:latin typeface="Roboto Medium"/>
                <a:ea typeface="Roboto Medium"/>
                <a:cs typeface="Roboto Medium"/>
                <a:sym typeface="Roboto Medium"/>
              </a:rPr>
              <a:t>更なる労働環境の改善</a:t>
            </a:r>
            <a:r>
              <a:rPr lang="ja" sz="1600">
                <a:solidFill>
                  <a:schemeClr val="dk2"/>
                </a:solidFill>
                <a:latin typeface="Roboto Medium"/>
                <a:ea typeface="Roboto Medium"/>
                <a:cs typeface="Roboto Medium"/>
                <a:sym typeface="Roboto Medium"/>
              </a:rPr>
              <a:t>や</a:t>
            </a:r>
            <a:endParaRPr sz="1600">
              <a:solidFill>
                <a:schemeClr val="dk2"/>
              </a:solidFill>
              <a:latin typeface="Roboto Medium"/>
              <a:ea typeface="Roboto Medium"/>
              <a:cs typeface="Roboto Medium"/>
              <a:sym typeface="Roboto Medium"/>
            </a:endParaRPr>
          </a:p>
          <a:p>
            <a:pPr indent="0" lvl="0" marL="0" rtl="0" algn="l">
              <a:spcBef>
                <a:spcPts val="0"/>
              </a:spcBef>
              <a:spcAft>
                <a:spcPts val="0"/>
              </a:spcAft>
              <a:buNone/>
            </a:pPr>
            <a:r>
              <a:rPr lang="ja" sz="1600">
                <a:solidFill>
                  <a:schemeClr val="dk2"/>
                </a:solidFill>
                <a:latin typeface="Roboto Medium"/>
                <a:ea typeface="Roboto Medium"/>
                <a:cs typeface="Roboto Medium"/>
                <a:sym typeface="Roboto Medium"/>
              </a:rPr>
              <a:t>生産性の高い組織を目指すことが可能</a:t>
            </a:r>
            <a:endParaRPr/>
          </a:p>
        </p:txBody>
      </p:sp>
      <p:sp>
        <p:nvSpPr>
          <p:cNvPr id="120" name="Google Shape;120;p16"/>
          <p:cNvSpPr/>
          <p:nvPr/>
        </p:nvSpPr>
        <p:spPr>
          <a:xfrm rot="5400000">
            <a:off x="4701175" y="4153442"/>
            <a:ext cx="285150" cy="200200"/>
          </a:xfrm>
          <a:prstGeom prst="flowChartExtract">
            <a:avLst/>
          </a:prstGeom>
          <a:solidFill>
            <a:srgbClr val="999999"/>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17"/>
          <p:cNvPicPr preferRelativeResize="0"/>
          <p:nvPr/>
        </p:nvPicPr>
        <p:blipFill rotWithShape="1">
          <a:blip r:embed="rId3">
            <a:alphaModFix/>
          </a:blip>
          <a:srcRect b="51164" l="26761" r="59204" t="0"/>
          <a:stretch/>
        </p:blipFill>
        <p:spPr>
          <a:xfrm>
            <a:off x="-3800" y="3663305"/>
            <a:ext cx="548699" cy="1145033"/>
          </a:xfrm>
          <a:prstGeom prst="rect">
            <a:avLst/>
          </a:prstGeom>
          <a:noFill/>
          <a:ln>
            <a:noFill/>
          </a:ln>
        </p:spPr>
      </p:pic>
      <p:sp>
        <p:nvSpPr>
          <p:cNvPr id="126" name="Google Shape;126;p17"/>
          <p:cNvSpPr/>
          <p:nvPr/>
        </p:nvSpPr>
        <p:spPr>
          <a:xfrm>
            <a:off x="2487375" y="3820150"/>
            <a:ext cx="3629700" cy="9933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ja"/>
              <a:t>全体工数を正確に把握する</a:t>
            </a:r>
            <a:endParaRPr/>
          </a:p>
        </p:txBody>
      </p:sp>
      <p:sp>
        <p:nvSpPr>
          <p:cNvPr id="127" name="Google Shape;127;p17"/>
          <p:cNvSpPr/>
          <p:nvPr/>
        </p:nvSpPr>
        <p:spPr>
          <a:xfrm>
            <a:off x="2700750" y="2785825"/>
            <a:ext cx="3416100" cy="9933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ja"/>
              <a:t>シームレスにデータ活用可能なデータの蓄積方法を構築する</a:t>
            </a:r>
            <a:endParaRPr/>
          </a:p>
        </p:txBody>
      </p:sp>
      <p:sp>
        <p:nvSpPr>
          <p:cNvPr id="128" name="Google Shape;128;p17"/>
          <p:cNvSpPr/>
          <p:nvPr/>
        </p:nvSpPr>
        <p:spPr>
          <a:xfrm>
            <a:off x="2918975" y="1751475"/>
            <a:ext cx="3198000" cy="993300"/>
          </a:xfrm>
          <a:prstGeom prst="rect">
            <a:avLst/>
          </a:prstGeom>
          <a:solidFill>
            <a:srgbClr val="BEE49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ja"/>
              <a:t>AI活用などによる個別工数予測など、デジタル高度化を目指す</a:t>
            </a:r>
            <a:endParaRPr/>
          </a:p>
        </p:txBody>
      </p:sp>
      <p:sp>
        <p:nvSpPr>
          <p:cNvPr id="129" name="Google Shape;129;p1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
        <p:nvSpPr>
          <p:cNvPr id="130" name="Google Shape;130;p17"/>
          <p:cNvSpPr txBox="1"/>
          <p:nvPr>
            <p:ph idx="2" type="subTitle"/>
          </p:nvPr>
        </p:nvSpPr>
        <p:spPr>
          <a:xfrm>
            <a:off x="271750" y="719100"/>
            <a:ext cx="8737500" cy="677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ja"/>
              <a:t>デジタル技術を活用した段階的ステップを登ることで、更なる労働環境の改善や生産性の高い組織を目指すことが可能です</a:t>
            </a:r>
            <a:endParaRPr/>
          </a:p>
        </p:txBody>
      </p:sp>
      <p:sp>
        <p:nvSpPr>
          <p:cNvPr id="131" name="Google Shape;131;p17"/>
          <p:cNvSpPr txBox="1"/>
          <p:nvPr>
            <p:ph idx="3" type="sldNum"/>
          </p:nvPr>
        </p:nvSpPr>
        <p:spPr>
          <a:xfrm>
            <a:off x="8460425" y="4853725"/>
            <a:ext cx="548700" cy="338700"/>
          </a:xfrm>
          <a:prstGeom prst="rect">
            <a:avLst/>
          </a:prstGeom>
        </p:spPr>
        <p:txBody>
          <a:bodyPr anchorCtr="0" anchor="ctr" bIns="91425" lIns="91425" spcFirstLastPara="1" rIns="91425" wrap="square" tIns="91425">
            <a:spAutoFit/>
          </a:bodyPr>
          <a:lstStyle/>
          <a:p>
            <a:pPr indent="0" lvl="0" marL="0" rtl="0" algn="r">
              <a:spcBef>
                <a:spcPts val="0"/>
              </a:spcBef>
              <a:spcAft>
                <a:spcPts val="0"/>
              </a:spcAft>
              <a:buNone/>
            </a:pPr>
            <a:fld id="{00000000-1234-1234-1234-123412341234}" type="slidenum">
              <a:rPr lang="ja"/>
              <a:t>‹#›</a:t>
            </a:fld>
            <a:endParaRPr/>
          </a:p>
        </p:txBody>
      </p:sp>
      <p:sp>
        <p:nvSpPr>
          <p:cNvPr id="132" name="Google Shape;132;p17"/>
          <p:cNvSpPr txBox="1"/>
          <p:nvPr>
            <p:ph type="title"/>
          </p:nvPr>
        </p:nvSpPr>
        <p:spPr>
          <a:xfrm>
            <a:off x="271750" y="556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91855"/>
              <a:buNone/>
            </a:pPr>
            <a:r>
              <a:rPr lang="ja" sz="1077"/>
              <a:t>1.企画概要</a:t>
            </a:r>
            <a:endParaRPr sz="1077"/>
          </a:p>
          <a:p>
            <a:pPr indent="0" lvl="0" marL="0" rtl="0" algn="l">
              <a:spcBef>
                <a:spcPts val="0"/>
              </a:spcBef>
              <a:spcAft>
                <a:spcPts val="0"/>
              </a:spcAft>
              <a:buSzPct val="38739"/>
              <a:buNone/>
            </a:pPr>
            <a:r>
              <a:rPr lang="ja" sz="2555"/>
              <a:t>目指す姿に向けたステップ</a:t>
            </a:r>
            <a:endParaRPr sz="2555"/>
          </a:p>
        </p:txBody>
      </p:sp>
      <p:sp>
        <p:nvSpPr>
          <p:cNvPr id="133" name="Google Shape;133;p17"/>
          <p:cNvSpPr/>
          <p:nvPr/>
        </p:nvSpPr>
        <p:spPr>
          <a:xfrm>
            <a:off x="1619400" y="3820150"/>
            <a:ext cx="1081350" cy="993400"/>
          </a:xfrm>
          <a:prstGeom prst="flowChartInputOutpu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ja">
                <a:solidFill>
                  <a:schemeClr val="lt1"/>
                </a:solidFill>
              </a:rPr>
              <a:t>STEP</a:t>
            </a:r>
            <a:endParaRPr b="1">
              <a:solidFill>
                <a:schemeClr val="lt1"/>
              </a:solidFill>
            </a:endParaRPr>
          </a:p>
          <a:p>
            <a:pPr indent="0" lvl="0" marL="0" rtl="0" algn="ctr">
              <a:spcBef>
                <a:spcPts val="0"/>
              </a:spcBef>
              <a:spcAft>
                <a:spcPts val="0"/>
              </a:spcAft>
              <a:buNone/>
            </a:pPr>
            <a:r>
              <a:rPr b="1" lang="ja">
                <a:solidFill>
                  <a:schemeClr val="lt1"/>
                </a:solidFill>
              </a:rPr>
              <a:t>１</a:t>
            </a:r>
            <a:endParaRPr b="1">
              <a:solidFill>
                <a:schemeClr val="lt1"/>
              </a:solidFill>
            </a:endParaRPr>
          </a:p>
        </p:txBody>
      </p:sp>
      <p:sp>
        <p:nvSpPr>
          <p:cNvPr id="134" name="Google Shape;134;p17"/>
          <p:cNvSpPr/>
          <p:nvPr/>
        </p:nvSpPr>
        <p:spPr>
          <a:xfrm>
            <a:off x="1837625" y="2787750"/>
            <a:ext cx="1081350" cy="993400"/>
          </a:xfrm>
          <a:prstGeom prst="flowChartInputOutput">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rPr>
              <a:t>STEP</a:t>
            </a:r>
            <a:endParaRPr b="1">
              <a:solidFill>
                <a:schemeClr val="lt1"/>
              </a:solidFill>
            </a:endParaRPr>
          </a:p>
          <a:p>
            <a:pPr indent="0" lvl="0" marL="0" rtl="0" algn="ctr">
              <a:spcBef>
                <a:spcPts val="0"/>
              </a:spcBef>
              <a:spcAft>
                <a:spcPts val="0"/>
              </a:spcAft>
              <a:buNone/>
            </a:pPr>
            <a:r>
              <a:rPr b="1" lang="ja">
                <a:solidFill>
                  <a:schemeClr val="lt1"/>
                </a:solidFill>
              </a:rPr>
              <a:t>２</a:t>
            </a:r>
            <a:endParaRPr b="1">
              <a:solidFill>
                <a:schemeClr val="lt1"/>
              </a:solidFill>
            </a:endParaRPr>
          </a:p>
        </p:txBody>
      </p:sp>
      <p:sp>
        <p:nvSpPr>
          <p:cNvPr id="135" name="Google Shape;135;p17"/>
          <p:cNvSpPr/>
          <p:nvPr/>
        </p:nvSpPr>
        <p:spPr>
          <a:xfrm>
            <a:off x="2065250" y="1755350"/>
            <a:ext cx="1081350" cy="993400"/>
          </a:xfrm>
          <a:prstGeom prst="flowChartInputOutpu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rPr>
              <a:t>STEP</a:t>
            </a:r>
            <a:endParaRPr b="1">
              <a:solidFill>
                <a:schemeClr val="lt1"/>
              </a:solidFill>
            </a:endParaRPr>
          </a:p>
          <a:p>
            <a:pPr indent="0" lvl="0" marL="0" rtl="0" algn="ctr">
              <a:spcBef>
                <a:spcPts val="0"/>
              </a:spcBef>
              <a:spcAft>
                <a:spcPts val="0"/>
              </a:spcAft>
              <a:buNone/>
            </a:pPr>
            <a:r>
              <a:rPr b="1" lang="ja">
                <a:solidFill>
                  <a:schemeClr val="lt1"/>
                </a:solidFill>
              </a:rPr>
              <a:t>３</a:t>
            </a:r>
            <a:endParaRPr b="1">
              <a:solidFill>
                <a:schemeClr val="lt1"/>
              </a:solidFill>
            </a:endParaRPr>
          </a:p>
        </p:txBody>
      </p:sp>
      <p:cxnSp>
        <p:nvCxnSpPr>
          <p:cNvPr id="136" name="Google Shape;136;p17"/>
          <p:cNvCxnSpPr/>
          <p:nvPr/>
        </p:nvCxnSpPr>
        <p:spPr>
          <a:xfrm flipH="1" rot="10800000">
            <a:off x="441475" y="1762100"/>
            <a:ext cx="723300" cy="3044700"/>
          </a:xfrm>
          <a:prstGeom prst="straightConnector1">
            <a:avLst/>
          </a:prstGeom>
          <a:noFill/>
          <a:ln cap="flat" cmpd="sng" w="38100">
            <a:solidFill>
              <a:schemeClr val="dk2"/>
            </a:solidFill>
            <a:prstDash val="solid"/>
            <a:round/>
            <a:headEnd len="med" w="med" type="none"/>
            <a:tailEnd len="med" w="med" type="triangle"/>
          </a:ln>
        </p:spPr>
      </p:cxnSp>
      <p:sp>
        <p:nvSpPr>
          <p:cNvPr id="137" name="Google Shape;137;p17"/>
          <p:cNvSpPr/>
          <p:nvPr/>
        </p:nvSpPr>
        <p:spPr>
          <a:xfrm rot="5400000">
            <a:off x="5977038" y="2075738"/>
            <a:ext cx="761650" cy="352625"/>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p:nvPr/>
        </p:nvSpPr>
        <p:spPr>
          <a:xfrm rot="5400000">
            <a:off x="5976925" y="3106163"/>
            <a:ext cx="761650" cy="352625"/>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rot="5400000">
            <a:off x="5976900" y="4136588"/>
            <a:ext cx="761650" cy="352625"/>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6588245" y="1750700"/>
            <a:ext cx="2421000" cy="993300"/>
          </a:xfrm>
          <a:prstGeom prst="rect">
            <a:avLst/>
          </a:prstGeom>
          <a:solidFill>
            <a:srgbClr val="BEE49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ja"/>
              <a:t>個別工数把握の自動化</a:t>
            </a:r>
            <a:endParaRPr/>
          </a:p>
          <a:p>
            <a:pPr indent="-317500" lvl="0" marL="457200" rtl="0" algn="l">
              <a:spcBef>
                <a:spcPts val="0"/>
              </a:spcBef>
              <a:spcAft>
                <a:spcPts val="0"/>
              </a:spcAft>
              <a:buSzPts val="1400"/>
              <a:buChar char="●"/>
            </a:pPr>
            <a:r>
              <a:rPr lang="ja"/>
              <a:t>余裕を持ったスケジューリング</a:t>
            </a:r>
            <a:endParaRPr/>
          </a:p>
        </p:txBody>
      </p:sp>
      <p:sp>
        <p:nvSpPr>
          <p:cNvPr id="141" name="Google Shape;141;p17"/>
          <p:cNvSpPr/>
          <p:nvPr/>
        </p:nvSpPr>
        <p:spPr>
          <a:xfrm>
            <a:off x="6588150" y="2783088"/>
            <a:ext cx="2421000" cy="9933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ja"/>
              <a:t>データ活用の迅速化</a:t>
            </a:r>
            <a:endParaRPr/>
          </a:p>
          <a:p>
            <a:pPr indent="-317500" lvl="0" marL="457200" rtl="0" algn="l">
              <a:spcBef>
                <a:spcPts val="0"/>
              </a:spcBef>
              <a:spcAft>
                <a:spcPts val="0"/>
              </a:spcAft>
              <a:buSzPts val="1400"/>
              <a:buChar char="●"/>
            </a:pPr>
            <a:r>
              <a:rPr lang="ja"/>
              <a:t>人手作業の削減</a:t>
            </a:r>
            <a:endParaRPr/>
          </a:p>
        </p:txBody>
      </p:sp>
      <p:sp>
        <p:nvSpPr>
          <p:cNvPr id="142" name="Google Shape;142;p17"/>
          <p:cNvSpPr/>
          <p:nvPr/>
        </p:nvSpPr>
        <p:spPr>
          <a:xfrm>
            <a:off x="6588174" y="3815475"/>
            <a:ext cx="2421000" cy="9933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ja"/>
              <a:t>残業削減などの労働環境改善</a:t>
            </a:r>
            <a:endParaRPr/>
          </a:p>
          <a:p>
            <a:pPr indent="-317500" lvl="0" marL="457200" rtl="0" algn="l">
              <a:spcBef>
                <a:spcPts val="0"/>
              </a:spcBef>
              <a:spcAft>
                <a:spcPts val="0"/>
              </a:spcAft>
              <a:buSzPts val="1400"/>
              <a:buChar char="●"/>
            </a:pPr>
            <a:r>
              <a:rPr lang="ja"/>
              <a:t>納期遅延の防止</a:t>
            </a:r>
            <a:endParaRPr/>
          </a:p>
        </p:txBody>
      </p:sp>
      <p:sp>
        <p:nvSpPr>
          <p:cNvPr id="143" name="Google Shape;143;p17"/>
          <p:cNvSpPr txBox="1"/>
          <p:nvPr/>
        </p:nvSpPr>
        <p:spPr>
          <a:xfrm>
            <a:off x="2497725" y="1310225"/>
            <a:ext cx="362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Roboto"/>
                <a:ea typeface="Roboto"/>
                <a:cs typeface="Roboto"/>
                <a:sym typeface="Roboto"/>
              </a:rPr>
              <a:t>実施内容</a:t>
            </a:r>
            <a:endParaRPr>
              <a:latin typeface="Roboto"/>
              <a:ea typeface="Roboto"/>
              <a:cs typeface="Roboto"/>
              <a:sym typeface="Roboto"/>
            </a:endParaRPr>
          </a:p>
        </p:txBody>
      </p:sp>
      <p:sp>
        <p:nvSpPr>
          <p:cNvPr id="144" name="Google Shape;144;p17"/>
          <p:cNvSpPr txBox="1"/>
          <p:nvPr/>
        </p:nvSpPr>
        <p:spPr>
          <a:xfrm>
            <a:off x="6588245" y="1310225"/>
            <a:ext cx="242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Roboto"/>
                <a:ea typeface="Roboto"/>
                <a:cs typeface="Roboto"/>
                <a:sym typeface="Roboto"/>
              </a:rPr>
              <a:t>効果</a:t>
            </a:r>
            <a:endParaRPr>
              <a:latin typeface="Roboto"/>
              <a:ea typeface="Roboto"/>
              <a:cs typeface="Roboto"/>
              <a:sym typeface="Roboto"/>
            </a:endParaRPr>
          </a:p>
        </p:txBody>
      </p:sp>
      <p:cxnSp>
        <p:nvCxnSpPr>
          <p:cNvPr id="145" name="Google Shape;145;p17"/>
          <p:cNvCxnSpPr/>
          <p:nvPr/>
        </p:nvCxnSpPr>
        <p:spPr>
          <a:xfrm>
            <a:off x="2497725" y="1632550"/>
            <a:ext cx="3629700" cy="0"/>
          </a:xfrm>
          <a:prstGeom prst="straightConnector1">
            <a:avLst/>
          </a:prstGeom>
          <a:noFill/>
          <a:ln cap="flat" cmpd="sng" w="19050">
            <a:solidFill>
              <a:schemeClr val="dk2"/>
            </a:solidFill>
            <a:prstDash val="solid"/>
            <a:round/>
            <a:headEnd len="med" w="med" type="none"/>
            <a:tailEnd len="med" w="med" type="none"/>
          </a:ln>
        </p:spPr>
      </p:cxnSp>
      <p:cxnSp>
        <p:nvCxnSpPr>
          <p:cNvPr id="146" name="Google Shape;146;p17"/>
          <p:cNvCxnSpPr/>
          <p:nvPr/>
        </p:nvCxnSpPr>
        <p:spPr>
          <a:xfrm>
            <a:off x="6588245" y="1631775"/>
            <a:ext cx="2421000" cy="0"/>
          </a:xfrm>
          <a:prstGeom prst="straightConnector1">
            <a:avLst/>
          </a:prstGeom>
          <a:noFill/>
          <a:ln cap="flat" cmpd="sng" w="19050">
            <a:solidFill>
              <a:schemeClr val="dk2"/>
            </a:solidFill>
            <a:prstDash val="solid"/>
            <a:round/>
            <a:headEnd len="med" w="med" type="none"/>
            <a:tailEnd len="med" w="med" type="none"/>
          </a:ln>
        </p:spPr>
      </p:cxnSp>
      <p:sp>
        <p:nvSpPr>
          <p:cNvPr id="147" name="Google Shape;147;p17"/>
          <p:cNvSpPr/>
          <p:nvPr/>
        </p:nvSpPr>
        <p:spPr>
          <a:xfrm>
            <a:off x="2679825" y="4468100"/>
            <a:ext cx="3265500" cy="338700"/>
          </a:xfrm>
          <a:prstGeom prst="flowChartAlternate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accent4"/>
                </a:solidFill>
              </a:rPr>
              <a:t>設備毎工程表と全体工程表の連携</a:t>
            </a:r>
            <a:endParaRPr b="1">
              <a:solidFill>
                <a:schemeClr val="accent4"/>
              </a:solidFill>
            </a:endParaRPr>
          </a:p>
        </p:txBody>
      </p:sp>
      <p:cxnSp>
        <p:nvCxnSpPr>
          <p:cNvPr id="148" name="Google Shape;148;p17"/>
          <p:cNvCxnSpPr/>
          <p:nvPr/>
        </p:nvCxnSpPr>
        <p:spPr>
          <a:xfrm rot="10800000">
            <a:off x="774688" y="3816250"/>
            <a:ext cx="1015500" cy="0"/>
          </a:xfrm>
          <a:prstGeom prst="straightConnector1">
            <a:avLst/>
          </a:prstGeom>
          <a:noFill/>
          <a:ln cap="flat" cmpd="sng" w="9525">
            <a:solidFill>
              <a:schemeClr val="dk2"/>
            </a:solidFill>
            <a:prstDash val="dash"/>
            <a:round/>
            <a:headEnd len="med" w="med" type="none"/>
            <a:tailEnd len="med" w="med" type="none"/>
          </a:ln>
        </p:spPr>
      </p:cxnSp>
      <p:cxnSp>
        <p:nvCxnSpPr>
          <p:cNvPr id="149" name="Google Shape;149;p17"/>
          <p:cNvCxnSpPr/>
          <p:nvPr/>
        </p:nvCxnSpPr>
        <p:spPr>
          <a:xfrm rot="10800000">
            <a:off x="1002288" y="2787750"/>
            <a:ext cx="1015500" cy="0"/>
          </a:xfrm>
          <a:prstGeom prst="straightConnector1">
            <a:avLst/>
          </a:prstGeom>
          <a:noFill/>
          <a:ln cap="flat" cmpd="sng" w="9525">
            <a:solidFill>
              <a:schemeClr val="dk2"/>
            </a:solidFill>
            <a:prstDash val="dash"/>
            <a:round/>
            <a:headEnd len="med" w="med" type="none"/>
            <a:tailEnd len="med" w="med" type="none"/>
          </a:ln>
        </p:spPr>
      </p:cxnSp>
      <p:cxnSp>
        <p:nvCxnSpPr>
          <p:cNvPr id="150" name="Google Shape;150;p17"/>
          <p:cNvCxnSpPr/>
          <p:nvPr/>
        </p:nvCxnSpPr>
        <p:spPr>
          <a:xfrm rot="10800000">
            <a:off x="1253613" y="1764775"/>
            <a:ext cx="1015500" cy="0"/>
          </a:xfrm>
          <a:prstGeom prst="straightConnector1">
            <a:avLst/>
          </a:prstGeom>
          <a:noFill/>
          <a:ln cap="flat" cmpd="sng" w="9525">
            <a:solidFill>
              <a:schemeClr val="dk2"/>
            </a:solidFill>
            <a:prstDash val="dash"/>
            <a:round/>
            <a:headEnd len="med" w="med" type="none"/>
            <a:tailEnd len="med" w="med" type="none"/>
          </a:ln>
        </p:spPr>
      </p:cxnSp>
      <p:cxnSp>
        <p:nvCxnSpPr>
          <p:cNvPr id="151" name="Google Shape;151;p17"/>
          <p:cNvCxnSpPr/>
          <p:nvPr/>
        </p:nvCxnSpPr>
        <p:spPr>
          <a:xfrm rot="10800000">
            <a:off x="574388" y="4806800"/>
            <a:ext cx="1015500" cy="0"/>
          </a:xfrm>
          <a:prstGeom prst="straightConnector1">
            <a:avLst/>
          </a:prstGeom>
          <a:noFill/>
          <a:ln cap="flat" cmpd="sng" w="9525">
            <a:solidFill>
              <a:schemeClr val="dk2"/>
            </a:solidFill>
            <a:prstDash val="dash"/>
            <a:round/>
            <a:headEnd len="med" w="med" type="none"/>
            <a:tailEnd len="med" w="med" type="none"/>
          </a:ln>
        </p:spPr>
      </p:cxnSp>
      <p:sp>
        <p:nvSpPr>
          <p:cNvPr id="152" name="Google Shape;152;p17"/>
          <p:cNvSpPr txBox="1"/>
          <p:nvPr/>
        </p:nvSpPr>
        <p:spPr>
          <a:xfrm>
            <a:off x="854075" y="4111425"/>
            <a:ext cx="8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Roboto"/>
                <a:ea typeface="Roboto"/>
                <a:cs typeface="Roboto"/>
                <a:sym typeface="Roboto"/>
              </a:rPr>
              <a:t>本協業</a:t>
            </a:r>
            <a:endParaRPr>
              <a:latin typeface="Roboto"/>
              <a:ea typeface="Roboto"/>
              <a:cs typeface="Roboto"/>
              <a:sym typeface="Roboto"/>
            </a:endParaRPr>
          </a:p>
        </p:txBody>
      </p:sp>
      <p:sp>
        <p:nvSpPr>
          <p:cNvPr id="153" name="Google Shape;153;p17"/>
          <p:cNvSpPr txBox="1"/>
          <p:nvPr/>
        </p:nvSpPr>
        <p:spPr>
          <a:xfrm>
            <a:off x="961550" y="3101900"/>
            <a:ext cx="982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Roboto"/>
                <a:ea typeface="Roboto"/>
                <a:cs typeface="Roboto"/>
                <a:sym typeface="Roboto"/>
              </a:rPr>
              <a:t>半年</a:t>
            </a:r>
            <a:endParaRPr>
              <a:latin typeface="Roboto"/>
              <a:ea typeface="Roboto"/>
              <a:cs typeface="Roboto"/>
              <a:sym typeface="Roboto"/>
            </a:endParaRPr>
          </a:p>
          <a:p>
            <a:pPr indent="0" lvl="0" marL="0" rtl="0" algn="ctr">
              <a:spcBef>
                <a:spcPts val="0"/>
              </a:spcBef>
              <a:spcAft>
                <a:spcPts val="0"/>
              </a:spcAft>
              <a:buNone/>
            </a:pPr>
            <a:r>
              <a:rPr lang="ja">
                <a:latin typeface="Roboto"/>
                <a:ea typeface="Roboto"/>
                <a:cs typeface="Roboto"/>
                <a:sym typeface="Roboto"/>
              </a:rPr>
              <a:t>（</a:t>
            </a:r>
            <a:r>
              <a:rPr lang="ja">
                <a:latin typeface="Roboto"/>
                <a:ea typeface="Roboto"/>
                <a:cs typeface="Roboto"/>
                <a:sym typeface="Roboto"/>
              </a:rPr>
              <a:t>想定）</a:t>
            </a:r>
            <a:endParaRPr>
              <a:latin typeface="Roboto"/>
              <a:ea typeface="Roboto"/>
              <a:cs typeface="Roboto"/>
              <a:sym typeface="Roboto"/>
            </a:endParaRPr>
          </a:p>
        </p:txBody>
      </p:sp>
      <p:sp>
        <p:nvSpPr>
          <p:cNvPr id="154" name="Google Shape;154;p17"/>
          <p:cNvSpPr txBox="1"/>
          <p:nvPr/>
        </p:nvSpPr>
        <p:spPr>
          <a:xfrm>
            <a:off x="1002297" y="2076163"/>
            <a:ext cx="126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Roboto"/>
                <a:ea typeface="Roboto"/>
                <a:cs typeface="Roboto"/>
                <a:sym typeface="Roboto"/>
              </a:rPr>
              <a:t>１〜２</a:t>
            </a:r>
            <a:r>
              <a:rPr lang="ja">
                <a:latin typeface="Roboto"/>
                <a:ea typeface="Roboto"/>
                <a:cs typeface="Roboto"/>
                <a:sym typeface="Roboto"/>
              </a:rPr>
              <a:t>年</a:t>
            </a:r>
            <a:endParaRPr>
              <a:latin typeface="Roboto"/>
              <a:ea typeface="Roboto"/>
              <a:cs typeface="Roboto"/>
              <a:sym typeface="Roboto"/>
            </a:endParaRPr>
          </a:p>
          <a:p>
            <a:pPr indent="0" lvl="0" marL="0" rtl="0" algn="ctr">
              <a:spcBef>
                <a:spcPts val="0"/>
              </a:spcBef>
              <a:spcAft>
                <a:spcPts val="0"/>
              </a:spcAft>
              <a:buNone/>
            </a:pPr>
            <a:r>
              <a:rPr lang="ja">
                <a:latin typeface="Roboto"/>
                <a:ea typeface="Roboto"/>
                <a:cs typeface="Roboto"/>
                <a:sym typeface="Roboto"/>
              </a:rPr>
              <a:t>（</a:t>
            </a:r>
            <a:r>
              <a:rPr lang="ja">
                <a:latin typeface="Roboto"/>
                <a:ea typeface="Roboto"/>
                <a:cs typeface="Roboto"/>
                <a:sym typeface="Roboto"/>
              </a:rPr>
              <a:t>想定）</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p:nvPr/>
        </p:nvSpPr>
        <p:spPr>
          <a:xfrm>
            <a:off x="185475" y="2178150"/>
            <a:ext cx="6018000" cy="3936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txBox="1"/>
          <p:nvPr>
            <p:ph type="title"/>
          </p:nvPr>
        </p:nvSpPr>
        <p:spPr>
          <a:xfrm>
            <a:off x="271750" y="556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ja"/>
              <a:t>アジェンダ</a:t>
            </a:r>
            <a:endParaRPr b="1"/>
          </a:p>
        </p:txBody>
      </p:sp>
      <p:sp>
        <p:nvSpPr>
          <p:cNvPr id="161" name="Google Shape;161;p18"/>
          <p:cNvSpPr txBox="1"/>
          <p:nvPr>
            <p:ph idx="1" type="body"/>
          </p:nvPr>
        </p:nvSpPr>
        <p:spPr>
          <a:xfrm>
            <a:off x="271750" y="1620100"/>
            <a:ext cx="4530300" cy="3142200"/>
          </a:xfrm>
          <a:prstGeom prst="rect">
            <a:avLst/>
          </a:prstGeom>
        </p:spPr>
        <p:txBody>
          <a:bodyPr anchorCtr="0" anchor="t" bIns="91425" lIns="91425" spcFirstLastPara="1" rIns="91425" wrap="square" tIns="91425">
            <a:normAutofit/>
          </a:bodyPr>
          <a:lstStyle/>
          <a:p>
            <a:pPr indent="-374650" lvl="0" marL="457200" rtl="0" algn="l">
              <a:lnSpc>
                <a:spcPct val="140000"/>
              </a:lnSpc>
              <a:spcBef>
                <a:spcPts val="0"/>
              </a:spcBef>
              <a:spcAft>
                <a:spcPts val="0"/>
              </a:spcAft>
              <a:buSzPts val="2300"/>
              <a:buAutoNum type="arabicPeriod"/>
            </a:pPr>
            <a:r>
              <a:rPr lang="ja" sz="2300"/>
              <a:t>企画概要</a:t>
            </a:r>
            <a:endParaRPr sz="2300"/>
          </a:p>
          <a:p>
            <a:pPr indent="-374650" lvl="0" marL="457200" rtl="0" algn="l">
              <a:lnSpc>
                <a:spcPct val="140000"/>
              </a:lnSpc>
              <a:spcBef>
                <a:spcPts val="0"/>
              </a:spcBef>
              <a:spcAft>
                <a:spcPts val="0"/>
              </a:spcAft>
              <a:buSzPts val="2300"/>
              <a:buAutoNum type="arabicPeriod"/>
            </a:pPr>
            <a:r>
              <a:rPr lang="ja" sz="2300"/>
              <a:t>工数管理方法の検討</a:t>
            </a:r>
            <a:endParaRPr sz="2300"/>
          </a:p>
          <a:p>
            <a:pPr indent="-374650" lvl="0" marL="457200" rtl="0" algn="l">
              <a:lnSpc>
                <a:spcPct val="140000"/>
              </a:lnSpc>
              <a:spcBef>
                <a:spcPts val="0"/>
              </a:spcBef>
              <a:spcAft>
                <a:spcPts val="0"/>
              </a:spcAft>
              <a:buSzPts val="2300"/>
              <a:buAutoNum type="arabicPeriod"/>
            </a:pPr>
            <a:r>
              <a:rPr lang="ja" sz="2300"/>
              <a:t>今後のデータ活用の展望</a:t>
            </a:r>
            <a:endParaRPr sz="2300"/>
          </a:p>
          <a:p>
            <a:pPr indent="-374650" lvl="0" marL="457200" rtl="0" algn="l">
              <a:lnSpc>
                <a:spcPct val="140000"/>
              </a:lnSpc>
              <a:spcBef>
                <a:spcPts val="0"/>
              </a:spcBef>
              <a:spcAft>
                <a:spcPts val="0"/>
              </a:spcAft>
              <a:buSzPts val="2300"/>
              <a:buAutoNum type="arabicPeriod"/>
            </a:pPr>
            <a:r>
              <a:rPr lang="ja" sz="2300"/>
              <a:t>今後の進め方</a:t>
            </a:r>
            <a:endParaRPr sz="2300"/>
          </a:p>
        </p:txBody>
      </p:sp>
      <p:sp>
        <p:nvSpPr>
          <p:cNvPr id="162" name="Google Shape;162;p18"/>
          <p:cNvSpPr txBox="1"/>
          <p:nvPr>
            <p:ph idx="3" type="sldNum"/>
          </p:nvPr>
        </p:nvSpPr>
        <p:spPr>
          <a:xfrm>
            <a:off x="8460425" y="4853725"/>
            <a:ext cx="548700" cy="338700"/>
          </a:xfrm>
          <a:prstGeom prst="rect">
            <a:avLst/>
          </a:prstGeom>
        </p:spPr>
        <p:txBody>
          <a:bodyPr anchorCtr="0" anchor="ctr" bIns="91425" lIns="91425" spcFirstLastPara="1" rIns="91425" wrap="square" tIns="91425">
            <a:spAutoFit/>
          </a:bodyPr>
          <a:lstStyle/>
          <a:p>
            <a:pPr indent="0" lvl="0" marL="0" rtl="0" algn="r">
              <a:spcBef>
                <a:spcPts val="0"/>
              </a:spcBef>
              <a:spcAft>
                <a:spcPts val="0"/>
              </a:spcAft>
              <a:buNone/>
            </a:pPr>
            <a:fld id="{00000000-1234-1234-1234-123412341234}" type="slidenum">
              <a:rPr lang="ja"/>
              <a:t>‹#›</a:t>
            </a:fld>
            <a:endParaRPr/>
          </a:p>
        </p:txBody>
      </p:sp>
      <p:sp>
        <p:nvSpPr>
          <p:cNvPr id="163" name="Google Shape;163;p1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271750" y="556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91855"/>
              <a:buNone/>
            </a:pPr>
            <a:r>
              <a:rPr lang="ja" sz="1077"/>
              <a:t>2.工数管理方法の検討</a:t>
            </a:r>
            <a:endParaRPr sz="1077"/>
          </a:p>
          <a:p>
            <a:pPr indent="0" lvl="0" marL="0" rtl="0" algn="l">
              <a:spcBef>
                <a:spcPts val="0"/>
              </a:spcBef>
              <a:spcAft>
                <a:spcPts val="0"/>
              </a:spcAft>
              <a:buSzPct val="38739"/>
              <a:buNone/>
            </a:pPr>
            <a:r>
              <a:rPr lang="ja" sz="2555"/>
              <a:t>全体工数把握に向けた課題とアプローチ</a:t>
            </a:r>
            <a:endParaRPr sz="2555"/>
          </a:p>
        </p:txBody>
      </p:sp>
      <p:sp>
        <p:nvSpPr>
          <p:cNvPr id="169" name="Google Shape;169;p1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
        <p:nvSpPr>
          <p:cNvPr id="170" name="Google Shape;170;p19"/>
          <p:cNvSpPr txBox="1"/>
          <p:nvPr>
            <p:ph idx="3" type="sldNum"/>
          </p:nvPr>
        </p:nvSpPr>
        <p:spPr>
          <a:xfrm>
            <a:off x="8460425" y="4853725"/>
            <a:ext cx="548700" cy="338700"/>
          </a:xfrm>
          <a:prstGeom prst="rect">
            <a:avLst/>
          </a:prstGeom>
        </p:spPr>
        <p:txBody>
          <a:bodyPr anchorCtr="0" anchor="ctr" bIns="91425" lIns="91425" spcFirstLastPara="1" rIns="91425" wrap="square" tIns="91425">
            <a:spAutoFit/>
          </a:bodyPr>
          <a:lstStyle/>
          <a:p>
            <a:pPr indent="0" lvl="0" marL="0" rtl="0" algn="r">
              <a:spcBef>
                <a:spcPts val="0"/>
              </a:spcBef>
              <a:spcAft>
                <a:spcPts val="0"/>
              </a:spcAft>
              <a:buNone/>
            </a:pPr>
            <a:fld id="{00000000-1234-1234-1234-123412341234}" type="slidenum">
              <a:rPr lang="ja"/>
              <a:t>‹#›</a:t>
            </a:fld>
            <a:endParaRPr/>
          </a:p>
        </p:txBody>
      </p:sp>
      <p:sp>
        <p:nvSpPr>
          <p:cNvPr id="171" name="Google Shape;171;p19"/>
          <p:cNvSpPr txBox="1"/>
          <p:nvPr>
            <p:ph idx="2" type="subTitle"/>
          </p:nvPr>
        </p:nvSpPr>
        <p:spPr>
          <a:xfrm>
            <a:off x="271750" y="708775"/>
            <a:ext cx="8737500" cy="677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ja"/>
              <a:t>全体工数把握の正確化を実現するために現状の課題と要因を整理しました。課題の主な要因は</a:t>
            </a:r>
            <a:r>
              <a:rPr lang="ja">
                <a:solidFill>
                  <a:srgbClr val="FF0000"/>
                </a:solidFill>
              </a:rPr>
              <a:t>データの連携</a:t>
            </a:r>
            <a:r>
              <a:rPr lang="ja"/>
              <a:t>にあり、今後解決策の具体的な検討を進めて参ります</a:t>
            </a:r>
            <a:endParaRPr/>
          </a:p>
        </p:txBody>
      </p:sp>
      <p:grpSp>
        <p:nvGrpSpPr>
          <p:cNvPr id="172" name="Google Shape;172;p19"/>
          <p:cNvGrpSpPr/>
          <p:nvPr/>
        </p:nvGrpSpPr>
        <p:grpSpPr>
          <a:xfrm>
            <a:off x="271789" y="1385875"/>
            <a:ext cx="2671587" cy="400200"/>
            <a:chOff x="271750" y="1540775"/>
            <a:chExt cx="4101300" cy="400200"/>
          </a:xfrm>
        </p:grpSpPr>
        <p:sp>
          <p:nvSpPr>
            <p:cNvPr id="173" name="Google Shape;173;p19"/>
            <p:cNvSpPr txBox="1"/>
            <p:nvPr/>
          </p:nvSpPr>
          <p:spPr>
            <a:xfrm>
              <a:off x="271750" y="1540775"/>
              <a:ext cx="407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a:latin typeface="Roboto"/>
                  <a:ea typeface="Roboto"/>
                  <a:cs typeface="Roboto"/>
                  <a:sym typeface="Roboto"/>
                </a:rPr>
                <a:t>課題</a:t>
              </a:r>
              <a:endParaRPr b="1">
                <a:latin typeface="Roboto"/>
                <a:ea typeface="Roboto"/>
                <a:cs typeface="Roboto"/>
                <a:sym typeface="Roboto"/>
              </a:endParaRPr>
            </a:p>
          </p:txBody>
        </p:sp>
        <p:cxnSp>
          <p:nvCxnSpPr>
            <p:cNvPr id="174" name="Google Shape;174;p19"/>
            <p:cNvCxnSpPr/>
            <p:nvPr/>
          </p:nvCxnSpPr>
          <p:spPr>
            <a:xfrm>
              <a:off x="271750" y="1940975"/>
              <a:ext cx="4101300" cy="0"/>
            </a:xfrm>
            <a:prstGeom prst="straightConnector1">
              <a:avLst/>
            </a:prstGeom>
            <a:noFill/>
            <a:ln cap="flat" cmpd="sng" w="9525">
              <a:solidFill>
                <a:schemeClr val="dk2"/>
              </a:solidFill>
              <a:prstDash val="solid"/>
              <a:round/>
              <a:headEnd len="med" w="med" type="none"/>
              <a:tailEnd len="med" w="med" type="none"/>
            </a:ln>
          </p:spPr>
        </p:cxnSp>
      </p:grpSp>
      <p:sp>
        <p:nvSpPr>
          <p:cNvPr id="175" name="Google Shape;175;p19"/>
          <p:cNvSpPr/>
          <p:nvPr/>
        </p:nvSpPr>
        <p:spPr>
          <a:xfrm>
            <a:off x="271675" y="1926075"/>
            <a:ext cx="2671500" cy="8181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①</a:t>
            </a:r>
            <a:r>
              <a:rPr lang="ja"/>
              <a:t>全体工程表の中で</a:t>
            </a:r>
            <a:r>
              <a:rPr lang="ja"/>
              <a:t>個別案件</a:t>
            </a:r>
            <a:r>
              <a:rPr lang="ja"/>
              <a:t>ごとの規模感が掴めない</a:t>
            </a:r>
            <a:endParaRPr/>
          </a:p>
        </p:txBody>
      </p:sp>
      <p:sp>
        <p:nvSpPr>
          <p:cNvPr id="176" name="Google Shape;176;p19"/>
          <p:cNvSpPr/>
          <p:nvPr/>
        </p:nvSpPr>
        <p:spPr>
          <a:xfrm>
            <a:off x="271675" y="3891100"/>
            <a:ext cx="2671500" cy="8181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③</a:t>
            </a:r>
            <a:r>
              <a:rPr lang="ja"/>
              <a:t>個別案件が複数重なった状態においてリソースチェックが出来ていない</a:t>
            </a:r>
            <a:endParaRPr/>
          </a:p>
        </p:txBody>
      </p:sp>
      <p:sp>
        <p:nvSpPr>
          <p:cNvPr id="177" name="Google Shape;177;p19"/>
          <p:cNvSpPr/>
          <p:nvPr/>
        </p:nvSpPr>
        <p:spPr>
          <a:xfrm>
            <a:off x="271675" y="2908588"/>
            <a:ext cx="2671500" cy="8181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②</a:t>
            </a:r>
            <a:r>
              <a:rPr lang="ja"/>
              <a:t>人手作業が多く情報の統合や抽出に限界がある</a:t>
            </a:r>
            <a:endParaRPr/>
          </a:p>
        </p:txBody>
      </p:sp>
      <p:grpSp>
        <p:nvGrpSpPr>
          <p:cNvPr id="178" name="Google Shape;178;p19"/>
          <p:cNvGrpSpPr/>
          <p:nvPr/>
        </p:nvGrpSpPr>
        <p:grpSpPr>
          <a:xfrm>
            <a:off x="3060398" y="1385875"/>
            <a:ext cx="2671587" cy="400200"/>
            <a:chOff x="271750" y="1540775"/>
            <a:chExt cx="4101300" cy="400200"/>
          </a:xfrm>
        </p:grpSpPr>
        <p:sp>
          <p:nvSpPr>
            <p:cNvPr id="179" name="Google Shape;179;p19"/>
            <p:cNvSpPr txBox="1"/>
            <p:nvPr/>
          </p:nvSpPr>
          <p:spPr>
            <a:xfrm>
              <a:off x="271750" y="1540775"/>
              <a:ext cx="407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a:latin typeface="Roboto"/>
                  <a:ea typeface="Roboto"/>
                  <a:cs typeface="Roboto"/>
                  <a:sym typeface="Roboto"/>
                </a:rPr>
                <a:t>課題要因</a:t>
              </a:r>
              <a:endParaRPr b="1">
                <a:latin typeface="Roboto"/>
                <a:ea typeface="Roboto"/>
                <a:cs typeface="Roboto"/>
                <a:sym typeface="Roboto"/>
              </a:endParaRPr>
            </a:p>
          </p:txBody>
        </p:sp>
        <p:cxnSp>
          <p:nvCxnSpPr>
            <p:cNvPr id="180" name="Google Shape;180;p19"/>
            <p:cNvCxnSpPr/>
            <p:nvPr/>
          </p:nvCxnSpPr>
          <p:spPr>
            <a:xfrm>
              <a:off x="271750" y="1940975"/>
              <a:ext cx="4101300" cy="0"/>
            </a:xfrm>
            <a:prstGeom prst="straightConnector1">
              <a:avLst/>
            </a:prstGeom>
            <a:noFill/>
            <a:ln cap="flat" cmpd="sng" w="9525">
              <a:solidFill>
                <a:schemeClr val="dk2"/>
              </a:solidFill>
              <a:prstDash val="solid"/>
              <a:round/>
              <a:headEnd len="med" w="med" type="none"/>
              <a:tailEnd len="med" w="med" type="none"/>
            </a:ln>
          </p:spPr>
        </p:cxnSp>
      </p:grpSp>
      <p:sp>
        <p:nvSpPr>
          <p:cNvPr id="181" name="Google Shape;181;p19"/>
          <p:cNvSpPr/>
          <p:nvPr/>
        </p:nvSpPr>
        <p:spPr>
          <a:xfrm>
            <a:off x="3060300" y="1926130"/>
            <a:ext cx="2671500" cy="2747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設備毎工程表と全体工程表の連携が出来ておらず、情報の見える化が不十分な状態</a:t>
            </a:r>
            <a:endParaRPr/>
          </a:p>
        </p:txBody>
      </p:sp>
      <p:grpSp>
        <p:nvGrpSpPr>
          <p:cNvPr id="182" name="Google Shape;182;p19"/>
          <p:cNvGrpSpPr/>
          <p:nvPr/>
        </p:nvGrpSpPr>
        <p:grpSpPr>
          <a:xfrm>
            <a:off x="6168719" y="1385875"/>
            <a:ext cx="2840560" cy="400200"/>
            <a:chOff x="271750" y="1540775"/>
            <a:chExt cx="4101300" cy="400200"/>
          </a:xfrm>
        </p:grpSpPr>
        <p:sp>
          <p:nvSpPr>
            <p:cNvPr id="183" name="Google Shape;183;p19"/>
            <p:cNvSpPr txBox="1"/>
            <p:nvPr/>
          </p:nvSpPr>
          <p:spPr>
            <a:xfrm>
              <a:off x="271750" y="1540775"/>
              <a:ext cx="407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a:latin typeface="Roboto"/>
                  <a:ea typeface="Roboto"/>
                  <a:cs typeface="Roboto"/>
                  <a:sym typeface="Roboto"/>
                </a:rPr>
                <a:t>解決策</a:t>
              </a:r>
              <a:endParaRPr b="1">
                <a:latin typeface="Roboto"/>
                <a:ea typeface="Roboto"/>
                <a:cs typeface="Roboto"/>
                <a:sym typeface="Roboto"/>
              </a:endParaRPr>
            </a:p>
          </p:txBody>
        </p:sp>
        <p:cxnSp>
          <p:nvCxnSpPr>
            <p:cNvPr id="184" name="Google Shape;184;p19"/>
            <p:cNvCxnSpPr/>
            <p:nvPr/>
          </p:nvCxnSpPr>
          <p:spPr>
            <a:xfrm>
              <a:off x="271750" y="1940975"/>
              <a:ext cx="4101300" cy="0"/>
            </a:xfrm>
            <a:prstGeom prst="straightConnector1">
              <a:avLst/>
            </a:prstGeom>
            <a:noFill/>
            <a:ln cap="flat" cmpd="sng" w="9525">
              <a:solidFill>
                <a:schemeClr val="dk2"/>
              </a:solidFill>
              <a:prstDash val="solid"/>
              <a:round/>
              <a:headEnd len="med" w="med" type="none"/>
              <a:tailEnd len="med" w="med" type="none"/>
            </a:ln>
          </p:spPr>
        </p:cxnSp>
      </p:grpSp>
      <p:sp>
        <p:nvSpPr>
          <p:cNvPr id="185" name="Google Shape;185;p19"/>
          <p:cNvSpPr/>
          <p:nvPr/>
        </p:nvSpPr>
        <p:spPr>
          <a:xfrm>
            <a:off x="6168625" y="1926075"/>
            <a:ext cx="2840700" cy="27477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ja"/>
              <a:t>設備毎工程表と全体工程表のシームレスな連携と必要情報の自動抽出</a:t>
            </a:r>
            <a:endParaRPr/>
          </a:p>
          <a:p>
            <a:pPr indent="0" lvl="0" marL="457200" rtl="0" algn="l">
              <a:spcBef>
                <a:spcPts val="0"/>
              </a:spcBef>
              <a:spcAft>
                <a:spcPts val="0"/>
              </a:spcAft>
              <a:buNone/>
            </a:pPr>
            <a:r>
              <a:rPr lang="ja">
                <a:solidFill>
                  <a:srgbClr val="1155CC"/>
                </a:solidFill>
              </a:rPr>
              <a:t>（次項で紹介）</a:t>
            </a:r>
            <a:endParaRPr/>
          </a:p>
        </p:txBody>
      </p:sp>
      <p:sp>
        <p:nvSpPr>
          <p:cNvPr id="186" name="Google Shape;186;p19"/>
          <p:cNvSpPr/>
          <p:nvPr/>
        </p:nvSpPr>
        <p:spPr>
          <a:xfrm rot="5400000">
            <a:off x="4597800" y="3204980"/>
            <a:ext cx="2704800" cy="1878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type="title"/>
          </p:nvPr>
        </p:nvSpPr>
        <p:spPr>
          <a:xfrm>
            <a:off x="271750" y="556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91855"/>
              <a:buNone/>
            </a:pPr>
            <a:r>
              <a:rPr lang="ja" sz="1077"/>
              <a:t>2.工数管理方法の検討</a:t>
            </a:r>
            <a:endParaRPr sz="1077"/>
          </a:p>
          <a:p>
            <a:pPr indent="0" lvl="0" marL="0" rtl="0" algn="l">
              <a:spcBef>
                <a:spcPts val="0"/>
              </a:spcBef>
              <a:spcAft>
                <a:spcPts val="0"/>
              </a:spcAft>
              <a:buSzPct val="38739"/>
              <a:buNone/>
            </a:pPr>
            <a:r>
              <a:rPr lang="ja" sz="2555"/>
              <a:t>試作品を用いた工数管理課題の具現化</a:t>
            </a:r>
            <a:endParaRPr sz="2555"/>
          </a:p>
        </p:txBody>
      </p:sp>
      <p:sp>
        <p:nvSpPr>
          <p:cNvPr id="192" name="Google Shape;192;p20"/>
          <p:cNvSpPr txBox="1"/>
          <p:nvPr>
            <p:ph idx="1" type="body"/>
          </p:nvPr>
        </p:nvSpPr>
        <p:spPr>
          <a:xfrm>
            <a:off x="271750" y="1187488"/>
            <a:ext cx="8737500" cy="3142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ja" sz="2300"/>
              <a:t>Excelによる工数管理方法の紹介</a:t>
            </a:r>
            <a:endParaRPr b="1" sz="2300"/>
          </a:p>
          <a:p>
            <a:pPr indent="0" lvl="0" marL="0" rtl="0" algn="ctr">
              <a:spcBef>
                <a:spcPts val="1200"/>
              </a:spcBef>
              <a:spcAft>
                <a:spcPts val="1200"/>
              </a:spcAft>
              <a:buNone/>
            </a:pPr>
            <a:r>
              <a:rPr b="1" lang="ja" sz="2300"/>
              <a:t>（別画面投影）</a:t>
            </a:r>
            <a:endParaRPr b="1" sz="2300"/>
          </a:p>
        </p:txBody>
      </p:sp>
      <p:sp>
        <p:nvSpPr>
          <p:cNvPr id="193" name="Google Shape;193;p2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
        <p:nvSpPr>
          <p:cNvPr id="194" name="Google Shape;194;p20"/>
          <p:cNvSpPr txBox="1"/>
          <p:nvPr>
            <p:ph idx="3" type="sldNum"/>
          </p:nvPr>
        </p:nvSpPr>
        <p:spPr>
          <a:xfrm>
            <a:off x="8460425" y="4853725"/>
            <a:ext cx="548700" cy="338700"/>
          </a:xfrm>
          <a:prstGeom prst="rect">
            <a:avLst/>
          </a:prstGeom>
        </p:spPr>
        <p:txBody>
          <a:bodyPr anchorCtr="0" anchor="ctr" bIns="91425" lIns="91425" spcFirstLastPara="1" rIns="91425" wrap="square" tIns="91425">
            <a:sp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1"/>
          <p:cNvSpPr txBox="1"/>
          <p:nvPr>
            <p:ph type="title"/>
          </p:nvPr>
        </p:nvSpPr>
        <p:spPr>
          <a:xfrm>
            <a:off x="271750" y="556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91855"/>
              <a:buNone/>
            </a:pPr>
            <a:r>
              <a:rPr lang="ja" sz="1077"/>
              <a:t>2.工数管理方法の検討</a:t>
            </a:r>
            <a:endParaRPr sz="1077"/>
          </a:p>
          <a:p>
            <a:pPr indent="0" lvl="0" marL="0" rtl="0" algn="l">
              <a:spcBef>
                <a:spcPts val="0"/>
              </a:spcBef>
              <a:spcAft>
                <a:spcPts val="0"/>
              </a:spcAft>
              <a:buSzPct val="38739"/>
              <a:buNone/>
            </a:pPr>
            <a:r>
              <a:rPr lang="ja" sz="2555"/>
              <a:t>要件の整理（ヒアリングより）</a:t>
            </a:r>
            <a:endParaRPr sz="2555"/>
          </a:p>
        </p:txBody>
      </p:sp>
      <p:sp>
        <p:nvSpPr>
          <p:cNvPr id="200" name="Google Shape;200;p2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
        <p:nvSpPr>
          <p:cNvPr id="201" name="Google Shape;201;p21"/>
          <p:cNvSpPr txBox="1"/>
          <p:nvPr>
            <p:ph idx="2" type="subTitle"/>
          </p:nvPr>
        </p:nvSpPr>
        <p:spPr>
          <a:xfrm>
            <a:off x="271750" y="719100"/>
            <a:ext cx="8737200" cy="646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ja" sz="1500"/>
              <a:t>ヒアリングより得た全体工数管理の各要件に対して、実現可能性と導入インパクトより優先順位づけを行い、最優先課題に対して具体的検討を行いました</a:t>
            </a:r>
            <a:endParaRPr sz="1500"/>
          </a:p>
        </p:txBody>
      </p:sp>
      <p:sp>
        <p:nvSpPr>
          <p:cNvPr id="202" name="Google Shape;202;p21"/>
          <p:cNvSpPr txBox="1"/>
          <p:nvPr>
            <p:ph idx="3" type="sldNum"/>
          </p:nvPr>
        </p:nvSpPr>
        <p:spPr>
          <a:xfrm>
            <a:off x="8460425" y="4853725"/>
            <a:ext cx="548700" cy="338700"/>
          </a:xfrm>
          <a:prstGeom prst="rect">
            <a:avLst/>
          </a:prstGeom>
        </p:spPr>
        <p:txBody>
          <a:bodyPr anchorCtr="0" anchor="ctr" bIns="91425" lIns="91425" spcFirstLastPara="1" rIns="91425" wrap="square" tIns="91425">
            <a:spAutoFit/>
          </a:bodyPr>
          <a:lstStyle/>
          <a:p>
            <a:pPr indent="0" lvl="0" marL="0" rtl="0" algn="r">
              <a:spcBef>
                <a:spcPts val="0"/>
              </a:spcBef>
              <a:spcAft>
                <a:spcPts val="0"/>
              </a:spcAft>
              <a:buNone/>
            </a:pPr>
            <a:fld id="{00000000-1234-1234-1234-123412341234}" type="slidenum">
              <a:rPr lang="ja"/>
              <a:t>‹#›</a:t>
            </a:fld>
            <a:endParaRPr/>
          </a:p>
        </p:txBody>
      </p:sp>
      <p:graphicFrame>
        <p:nvGraphicFramePr>
          <p:cNvPr id="203" name="Google Shape;203;p21"/>
          <p:cNvGraphicFramePr/>
          <p:nvPr/>
        </p:nvGraphicFramePr>
        <p:xfrm>
          <a:off x="271700" y="1365597"/>
          <a:ext cx="3000000" cy="3000000"/>
        </p:xfrm>
        <a:graphic>
          <a:graphicData uri="http://schemas.openxmlformats.org/drawingml/2006/table">
            <a:tbl>
              <a:tblPr>
                <a:noFill/>
                <a:tableStyleId>{49700D46-1D88-454E-BB99-BA5A6912787F}</a:tableStyleId>
              </a:tblPr>
              <a:tblGrid>
                <a:gridCol w="917075"/>
                <a:gridCol w="2103225"/>
                <a:gridCol w="2858500"/>
                <a:gridCol w="2858500"/>
              </a:tblGrid>
              <a:tr h="357150">
                <a:tc>
                  <a:txBody>
                    <a:bodyPr/>
                    <a:lstStyle/>
                    <a:p>
                      <a:pPr indent="0" lvl="0" marL="0" rtl="0" algn="l">
                        <a:spcBef>
                          <a:spcPts val="0"/>
                        </a:spcBef>
                        <a:spcAft>
                          <a:spcPts val="0"/>
                        </a:spcAft>
                        <a:buNone/>
                      </a:pPr>
                      <a:r>
                        <a:rPr b="1" lang="ja" sz="1100">
                          <a:solidFill>
                            <a:schemeClr val="lt1"/>
                          </a:solidFill>
                        </a:rPr>
                        <a:t>優先順位</a:t>
                      </a:r>
                      <a:endParaRPr b="1" sz="11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b="1" lang="ja" sz="1100">
                          <a:solidFill>
                            <a:schemeClr val="lt1"/>
                          </a:solidFill>
                        </a:rPr>
                        <a:t>要件</a:t>
                      </a:r>
                      <a:endParaRPr b="1" sz="11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b="1" lang="ja" sz="1100">
                          <a:solidFill>
                            <a:schemeClr val="lt1"/>
                          </a:solidFill>
                        </a:rPr>
                        <a:t>解決･改善のためのアプローチ</a:t>
                      </a:r>
                      <a:endParaRPr b="1" sz="11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b="1" lang="ja" sz="1100">
                          <a:solidFill>
                            <a:schemeClr val="lt1"/>
                          </a:solidFill>
                        </a:rPr>
                        <a:t>主な業務効果</a:t>
                      </a:r>
                      <a:endParaRPr b="1" sz="11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r>
              <a:tr h="695400">
                <a:tc>
                  <a:txBody>
                    <a:bodyPr/>
                    <a:lstStyle/>
                    <a:p>
                      <a:pPr indent="0" lvl="0" marL="0" rtl="0" algn="l">
                        <a:spcBef>
                          <a:spcPts val="0"/>
                        </a:spcBef>
                        <a:spcAft>
                          <a:spcPts val="0"/>
                        </a:spcAft>
                        <a:buNone/>
                      </a:pPr>
                      <a:r>
                        <a:rPr lang="ja" sz="1100"/>
                        <a:t>1</a:t>
                      </a:r>
                      <a:endParaRPr sz="1100"/>
                    </a:p>
                  </a:txBody>
                  <a:tcPr marT="91425" marB="91425" marR="91425" marL="91425">
                    <a:lnR cap="flat" cmpd="sng" w="9525">
                      <a:solidFill>
                        <a:schemeClr val="lt2"/>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ja" sz="1100"/>
                        <a:t>全体工数管理の正確化</a:t>
                      </a:r>
                      <a:endParaRPr sz="11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298450" lvl="0" marL="457200" rtl="0" algn="l">
                        <a:spcBef>
                          <a:spcPts val="0"/>
                        </a:spcBef>
                        <a:spcAft>
                          <a:spcPts val="0"/>
                        </a:spcAft>
                        <a:buSzPts val="1100"/>
                        <a:buChar char="●"/>
                      </a:pPr>
                      <a:r>
                        <a:rPr lang="ja" sz="1100"/>
                        <a:t>個別案件の帳票との連携</a:t>
                      </a:r>
                      <a:endParaRPr sz="1100"/>
                    </a:p>
                    <a:p>
                      <a:pPr indent="-298450" lvl="0" marL="457200" rtl="0" algn="l">
                        <a:spcBef>
                          <a:spcPts val="0"/>
                        </a:spcBef>
                        <a:spcAft>
                          <a:spcPts val="0"/>
                        </a:spcAft>
                        <a:buSzPts val="1100"/>
                        <a:buChar char="●"/>
                      </a:pPr>
                      <a:r>
                        <a:rPr lang="ja" sz="1100"/>
                        <a:t>個別案件毎の人員数可視化</a:t>
                      </a:r>
                      <a:endParaRPr sz="11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298450" lvl="0" marL="457200" rtl="0" algn="l">
                        <a:spcBef>
                          <a:spcPts val="0"/>
                        </a:spcBef>
                        <a:spcAft>
                          <a:spcPts val="0"/>
                        </a:spcAft>
                        <a:buSzPts val="1100"/>
                        <a:buChar char="●"/>
                      </a:pPr>
                      <a:r>
                        <a:rPr lang="ja" sz="1100"/>
                        <a:t>必要人員の見積もり高位実現</a:t>
                      </a:r>
                      <a:endParaRPr sz="1100"/>
                    </a:p>
                    <a:p>
                      <a:pPr indent="-298450" lvl="0" marL="457200" rtl="0" algn="l">
                        <a:spcBef>
                          <a:spcPts val="0"/>
                        </a:spcBef>
                        <a:spcAft>
                          <a:spcPts val="0"/>
                        </a:spcAft>
                        <a:buSzPts val="1100"/>
                        <a:buChar char="●"/>
                      </a:pPr>
                      <a:r>
                        <a:rPr lang="ja" sz="1100"/>
                        <a:t>日々の必要工数を高位把握</a:t>
                      </a:r>
                      <a:endParaRPr sz="1100"/>
                    </a:p>
                    <a:p>
                      <a:pPr indent="-298450" lvl="0" marL="457200" rtl="0" algn="l">
                        <a:spcBef>
                          <a:spcPts val="0"/>
                        </a:spcBef>
                        <a:spcAft>
                          <a:spcPts val="0"/>
                        </a:spcAft>
                        <a:buSzPts val="1100"/>
                        <a:buChar char="●"/>
                      </a:pPr>
                      <a:r>
                        <a:rPr lang="ja" sz="1100"/>
                        <a:t>契約時の納期計画</a:t>
                      </a:r>
                      <a:endParaRPr sz="11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525400">
                <a:tc>
                  <a:txBody>
                    <a:bodyPr/>
                    <a:lstStyle/>
                    <a:p>
                      <a:pPr indent="0" lvl="0" marL="0" rtl="0" algn="l">
                        <a:spcBef>
                          <a:spcPts val="0"/>
                        </a:spcBef>
                        <a:spcAft>
                          <a:spcPts val="0"/>
                        </a:spcAft>
                        <a:buNone/>
                      </a:pPr>
                      <a:r>
                        <a:rPr lang="ja" sz="1100"/>
                        <a:t>2</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ja" sz="1100"/>
                        <a:t>実績入力の手間削減</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298450" lvl="0" marL="457200" rtl="0" algn="l">
                        <a:spcBef>
                          <a:spcPts val="0"/>
                        </a:spcBef>
                        <a:spcAft>
                          <a:spcPts val="0"/>
                        </a:spcAft>
                        <a:buSzPts val="1100"/>
                        <a:buChar char="●"/>
                      </a:pPr>
                      <a:r>
                        <a:rPr lang="ja" sz="1100"/>
                        <a:t>生産管理システム連携</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298450" lvl="0" marL="457200" rtl="0" algn="l">
                        <a:spcBef>
                          <a:spcPts val="0"/>
                        </a:spcBef>
                        <a:spcAft>
                          <a:spcPts val="0"/>
                        </a:spcAft>
                        <a:buSzPts val="1100"/>
                        <a:buChar char="●"/>
                      </a:pPr>
                      <a:r>
                        <a:rPr lang="ja" sz="1100"/>
                        <a:t>代替可能な事務作業の自動化</a:t>
                      </a:r>
                      <a:endParaRPr sz="1100"/>
                    </a:p>
                    <a:p>
                      <a:pPr indent="-298450" lvl="0" marL="457200" rtl="0" algn="l">
                        <a:spcBef>
                          <a:spcPts val="0"/>
                        </a:spcBef>
                        <a:spcAft>
                          <a:spcPts val="0"/>
                        </a:spcAft>
                        <a:buSzPts val="1100"/>
                        <a:buChar char="●"/>
                      </a:pPr>
                      <a:r>
                        <a:rPr lang="ja" sz="1100"/>
                        <a:t>余剰人材の活用</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525400">
                <a:tc>
                  <a:txBody>
                    <a:bodyPr/>
                    <a:lstStyle/>
                    <a:p>
                      <a:pPr indent="0" lvl="0" marL="0" rtl="0" algn="l">
                        <a:spcBef>
                          <a:spcPts val="0"/>
                        </a:spcBef>
                        <a:spcAft>
                          <a:spcPts val="0"/>
                        </a:spcAft>
                        <a:buNone/>
                      </a:pPr>
                      <a:r>
                        <a:rPr lang="ja" sz="1100"/>
                        <a:t>3</a:t>
                      </a:r>
                      <a:endParaRPr sz="1100"/>
                    </a:p>
                  </a:txBody>
                  <a:tcPr marT="91425" marB="91425" marR="91425" marL="91425">
                    <a:lnR cap="flat" cmpd="sng" w="9525">
                      <a:solidFill>
                        <a:schemeClr val="lt2"/>
                      </a:solidFill>
                      <a:prstDash val="solid"/>
                      <a:round/>
                      <a:headEnd len="sm" w="sm" type="none"/>
                      <a:tailEnd len="sm" w="sm" type="none"/>
                    </a:lnR>
                    <a:lnT cap="flat" cmpd="sng" w="9525">
                      <a:solidFill>
                        <a:srgbClr val="9E9E9E"/>
                      </a:solidFill>
                      <a:prstDash val="solid"/>
                      <a:round/>
                      <a:headEnd len="sm" w="sm" type="none"/>
                      <a:tailEnd len="sm" w="sm" type="none"/>
                    </a:lnT>
                    <a:solidFill>
                      <a:srgbClr val="FFFFFF"/>
                    </a:solidFill>
                  </a:tcPr>
                </a:tc>
                <a:tc>
                  <a:txBody>
                    <a:bodyPr/>
                    <a:lstStyle/>
                    <a:p>
                      <a:pPr indent="0" lvl="0" marL="0" rtl="0" algn="l">
                        <a:spcBef>
                          <a:spcPts val="0"/>
                        </a:spcBef>
                        <a:spcAft>
                          <a:spcPts val="0"/>
                        </a:spcAft>
                        <a:buNone/>
                      </a:pPr>
                      <a:r>
                        <a:rPr lang="ja" sz="1100"/>
                        <a:t>予定に対する実績(進捗)の把握</a:t>
                      </a:r>
                      <a:endParaRPr sz="11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298450" lvl="0" marL="457200" rtl="0" algn="l">
                        <a:spcBef>
                          <a:spcPts val="0"/>
                        </a:spcBef>
                        <a:spcAft>
                          <a:spcPts val="0"/>
                        </a:spcAft>
                        <a:buSzPts val="1100"/>
                        <a:buChar char="●"/>
                      </a:pPr>
                      <a:r>
                        <a:rPr lang="ja" sz="1100"/>
                        <a:t>予定と実績を記録及び可視化</a:t>
                      </a:r>
                      <a:endParaRPr sz="1100"/>
                    </a:p>
                    <a:p>
                      <a:pPr indent="-298450" lvl="0" marL="457200" rtl="0" algn="l">
                        <a:spcBef>
                          <a:spcPts val="0"/>
                        </a:spcBef>
                        <a:spcAft>
                          <a:spcPts val="0"/>
                        </a:spcAft>
                        <a:buSzPts val="1100"/>
                        <a:buChar char="●"/>
                      </a:pPr>
                      <a:r>
                        <a:rPr lang="ja" sz="1100"/>
                        <a:t>進捗遅れのアラート機能</a:t>
                      </a:r>
                      <a:endParaRPr sz="11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298450" lvl="0" marL="457200" rtl="0" algn="l">
                        <a:spcBef>
                          <a:spcPts val="0"/>
                        </a:spcBef>
                        <a:spcAft>
                          <a:spcPts val="0"/>
                        </a:spcAft>
                        <a:buSzPts val="1100"/>
                        <a:buChar char="●"/>
                      </a:pPr>
                      <a:r>
                        <a:rPr lang="ja" sz="1100"/>
                        <a:t>遅延時の立て直し迅速化</a:t>
                      </a:r>
                      <a:endParaRPr sz="1100"/>
                    </a:p>
                    <a:p>
                      <a:pPr indent="-298450" lvl="0" marL="457200" rtl="0" algn="l">
                        <a:spcBef>
                          <a:spcPts val="0"/>
                        </a:spcBef>
                        <a:spcAft>
                          <a:spcPts val="0"/>
                        </a:spcAft>
                        <a:buSzPts val="1100"/>
                        <a:buChar char="●"/>
                      </a:pPr>
                      <a:r>
                        <a:rPr lang="ja" sz="1100"/>
                        <a:t>作業計画や作業工程の改善</a:t>
                      </a:r>
                      <a:endParaRPr sz="11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525400">
                <a:tc>
                  <a:txBody>
                    <a:bodyPr/>
                    <a:lstStyle/>
                    <a:p>
                      <a:pPr indent="0" lvl="0" marL="0" rtl="0" algn="l">
                        <a:spcBef>
                          <a:spcPts val="0"/>
                        </a:spcBef>
                        <a:spcAft>
                          <a:spcPts val="0"/>
                        </a:spcAft>
                        <a:buNone/>
                      </a:pPr>
                      <a:r>
                        <a:rPr lang="ja" sz="1100"/>
                        <a:t>4</a:t>
                      </a:r>
                      <a:endParaRPr sz="1100"/>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ja" sz="1100"/>
                        <a:t>案件ごとの規模感把握</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298450" lvl="0" marL="457200" rtl="0" algn="l">
                        <a:spcBef>
                          <a:spcPts val="0"/>
                        </a:spcBef>
                        <a:spcAft>
                          <a:spcPts val="0"/>
                        </a:spcAft>
                        <a:buSzPts val="1100"/>
                        <a:buChar char="●"/>
                      </a:pPr>
                      <a:r>
                        <a:rPr lang="ja" sz="1100"/>
                        <a:t>案件ごとの金額欄を追加</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298450" lvl="0" marL="457200" rtl="0" algn="l">
                        <a:spcBef>
                          <a:spcPts val="0"/>
                        </a:spcBef>
                        <a:spcAft>
                          <a:spcPts val="0"/>
                        </a:spcAft>
                        <a:buSzPts val="1100"/>
                        <a:buChar char="●"/>
                      </a:pPr>
                      <a:r>
                        <a:rPr lang="ja" sz="1100"/>
                        <a:t>納期設定や必要人員の見積もの簡易化</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525400">
                <a:tc>
                  <a:txBody>
                    <a:bodyPr/>
                    <a:lstStyle/>
                    <a:p>
                      <a:pPr indent="0" lvl="0" marL="0" rtl="0" algn="l">
                        <a:spcBef>
                          <a:spcPts val="0"/>
                        </a:spcBef>
                        <a:spcAft>
                          <a:spcPts val="0"/>
                        </a:spcAft>
                        <a:buNone/>
                      </a:pPr>
                      <a:r>
                        <a:rPr lang="ja" sz="1100"/>
                        <a:t>5</a:t>
                      </a:r>
                      <a:endParaRPr sz="1100"/>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ja" sz="1100"/>
                        <a:t>作業遅れの原因整理</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298450" lvl="0" marL="457200" rtl="0" algn="l">
                        <a:spcBef>
                          <a:spcPts val="0"/>
                        </a:spcBef>
                        <a:spcAft>
                          <a:spcPts val="0"/>
                        </a:spcAft>
                        <a:buSzPts val="1100"/>
                        <a:buChar char="●"/>
                      </a:pPr>
                      <a:r>
                        <a:rPr lang="ja" sz="1100"/>
                        <a:t>遅れ原因の分類</a:t>
                      </a:r>
                      <a:endParaRPr sz="1100"/>
                    </a:p>
                    <a:p>
                      <a:pPr indent="-298450" lvl="0" marL="457200" rtl="0" algn="l">
                        <a:spcBef>
                          <a:spcPts val="0"/>
                        </a:spcBef>
                        <a:spcAft>
                          <a:spcPts val="0"/>
                        </a:spcAft>
                        <a:buSzPts val="1100"/>
                        <a:buChar char="●"/>
                      </a:pPr>
                      <a:r>
                        <a:rPr lang="ja" sz="1100"/>
                        <a:t>遅れの原因を記録/整理</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298450" lvl="0" marL="457200" rtl="0" algn="l">
                        <a:spcBef>
                          <a:spcPts val="0"/>
                        </a:spcBef>
                        <a:spcAft>
                          <a:spcPts val="0"/>
                        </a:spcAft>
                        <a:buSzPts val="1100"/>
                        <a:buChar char="●"/>
                      </a:pPr>
                      <a:r>
                        <a:rPr lang="ja" sz="1100"/>
                        <a:t>作業計画や作業工程の改善</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525400">
                <a:tc>
                  <a:txBody>
                    <a:bodyPr/>
                    <a:lstStyle/>
                    <a:p>
                      <a:pPr indent="0" lvl="0" marL="0" rtl="0" algn="l">
                        <a:spcBef>
                          <a:spcPts val="0"/>
                        </a:spcBef>
                        <a:spcAft>
                          <a:spcPts val="0"/>
                        </a:spcAft>
                        <a:buNone/>
                      </a:pPr>
                      <a:r>
                        <a:rPr lang="ja" sz="1100"/>
                        <a:t>6</a:t>
                      </a:r>
                      <a:endParaRPr sz="1100"/>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ja" sz="1100"/>
                        <a:t>会社カレンダーとの連携</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298450" lvl="0" marL="457200" rtl="0" algn="l">
                        <a:spcBef>
                          <a:spcPts val="0"/>
                        </a:spcBef>
                        <a:spcAft>
                          <a:spcPts val="0"/>
                        </a:spcAft>
                        <a:buSzPts val="1100"/>
                        <a:buChar char="●"/>
                      </a:pPr>
                      <a:r>
                        <a:rPr lang="ja" sz="1100"/>
                        <a:t>カレンダーの記載方法変更</a:t>
                      </a:r>
                      <a:endParaRPr sz="1100"/>
                    </a:p>
                    <a:p>
                      <a:pPr indent="-298450" lvl="0" marL="457200" rtl="0" algn="l">
                        <a:spcBef>
                          <a:spcPts val="0"/>
                        </a:spcBef>
                        <a:spcAft>
                          <a:spcPts val="0"/>
                        </a:spcAft>
                        <a:buSzPts val="1100"/>
                        <a:buChar char="●"/>
                      </a:pPr>
                      <a:r>
                        <a:rPr lang="ja" sz="1100"/>
                        <a:t>工数管理表との連携</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298450" lvl="0" marL="457200" rtl="0" algn="l">
                        <a:spcBef>
                          <a:spcPts val="0"/>
                        </a:spcBef>
                        <a:spcAft>
                          <a:spcPts val="0"/>
                        </a:spcAft>
                        <a:buSzPts val="1100"/>
                        <a:buChar char="●"/>
                      </a:pPr>
                      <a:r>
                        <a:rPr lang="ja" sz="1100"/>
                        <a:t>営業日を加味した工数管理の自動化</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204" name="Google Shape;204;p21"/>
          <p:cNvSpPr/>
          <p:nvPr/>
        </p:nvSpPr>
        <p:spPr>
          <a:xfrm>
            <a:off x="1380850" y="2143950"/>
            <a:ext cx="1995000" cy="274200"/>
          </a:xfrm>
          <a:prstGeom prst="wedgeRectCallout">
            <a:avLst>
              <a:gd fmla="val -40736" name="adj1"/>
              <a:gd fmla="val -10548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t>最優先課題として検討実施</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