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D9C9-0D42-76CC-5DB8-726B88ED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98DF0-3CBC-ACB0-5FDA-2A893CD79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A9CC-44CB-FE65-B3BC-C083C13D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118E-EC60-4AFC-9CB2-75F436E15C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6690-E053-2676-6A4E-7858A13D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0D66-237B-EC4A-71B5-B7BE3965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B0EE-E79D-4DD9-BA18-0FB14EACB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7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1B71-2E19-CE6E-AEA9-4E4DCB3B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B41B7-E78A-0842-0D94-44ABED6EA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9987-C836-4ACA-EDEA-541FE5F0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118E-EC60-4AFC-9CB2-75F436E15C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7CDC-E7F6-8771-993B-E451276B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23382-67CC-0C7C-71EE-90F31A74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B0EE-E79D-4DD9-BA18-0FB14EACB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7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9143B-C0C1-C11F-AF61-692FF844A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C26E6-239E-F426-9884-9064A83A8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FBA9-DB83-8816-B950-9D1D102E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118E-EC60-4AFC-9CB2-75F436E15C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8D77-8F16-1131-3CDA-A413A662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9AAD-8A6B-AA56-AABC-8E1B0449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B0EE-E79D-4DD9-BA18-0FB14EACB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7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D5B5-3E2B-4C3C-A08C-9E6180A3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871A-2880-651D-1D94-1C5C6F55D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94E3-75CC-32BA-A32F-D10ADADC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118E-EC60-4AFC-9CB2-75F436E15C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37F6-4D40-3F4A-1B10-49424DB5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A259C-8961-1473-8B12-5FC6D721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B0EE-E79D-4DD9-BA18-0FB14EACB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4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D63C-28E2-AB77-154F-006F66E5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2322-CA93-5BAE-78B2-D7230623E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8E086-D393-3757-E2A0-8EE0B90F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118E-EC60-4AFC-9CB2-75F436E15C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BC44F-61FE-3789-0D61-DAB2684B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5FDF8-514B-2ADD-4118-0DA4CE1F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B0EE-E79D-4DD9-BA18-0FB14EACB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4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70FC-D7FD-FFB4-E5B2-D5B36817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1170-3CF0-7917-BA5F-3C9B8487C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856C5-EC5D-2558-D10B-8AEAF364C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087AA-AA48-9CF3-ECFC-F5BE0B50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118E-EC60-4AFC-9CB2-75F436E15C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95A11-FC8E-D8E6-F9DD-D0784997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734D0-D5FA-2D47-5CC1-B4F676AC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B0EE-E79D-4DD9-BA18-0FB14EACB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4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ACAD-08EB-5C7F-F7B4-695062B7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3C999-426D-40C1-7A02-0A0E9303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04C1E-F6A3-C499-DBE3-D0F7DC0B1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C9E03-3A13-2048-F0D9-01BABF80E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023CE-46FA-44D0-67B8-C84F3D10E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9F596-22A2-B98C-DCF6-48852EA3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118E-EC60-4AFC-9CB2-75F436E15C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C6159-6D74-4517-6C24-6BEEA38B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E5328-EEEF-167E-ACD0-D0825E62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B0EE-E79D-4DD9-BA18-0FB14EACB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05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C61B-84E4-AAC1-4932-AE8CC286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2D109-FE09-302D-C06D-4DE4E0DB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118E-EC60-4AFC-9CB2-75F436E15C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53863-7E57-8688-7ADA-01919CC9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ABBC9-40A7-2D5B-5E86-46BB3F25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B0EE-E79D-4DD9-BA18-0FB14EACB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5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8876C-167A-1390-6D8D-B16ACE0E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118E-EC60-4AFC-9CB2-75F436E15C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9FE5A-5AC1-19C8-C8EE-F60CD818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258B7-94AA-F1FA-E4FD-D9540285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B0EE-E79D-4DD9-BA18-0FB14EACB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82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678A-5BE8-45DD-523D-9B7AB8CF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2EC3-D07B-B0AB-3229-106FA384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FAC6D-2656-27E7-F8FC-0B64782EE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4349F-7013-BE54-7A87-214A2C59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118E-EC60-4AFC-9CB2-75F436E15C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40ED0-84AC-6D1B-E05E-AD9D4299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3C512-3CA1-F468-5A83-DEB7148F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B0EE-E79D-4DD9-BA18-0FB14EACB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2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2281-AE24-C5ED-0782-745F1F99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0E801-97EA-3CAD-7AC1-970532688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5B156-5972-7DF6-25DA-F6BBA4607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6EE97-ADE3-B7C0-5BC3-FF0B3BE3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118E-EC60-4AFC-9CB2-75F436E15C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7E18B-AFBC-C80C-2DFF-B9710F4E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B23CD-E16D-CD1A-1CFE-1A36C036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B0EE-E79D-4DD9-BA18-0FB14EACB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5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F838B-9CD1-2512-F66E-62B82752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DDA9-EF82-A346-1D9F-6F4A6164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A7D65-29DF-BB59-F0FE-0F975224E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118E-EC60-4AFC-9CB2-75F436E15C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0C63-719A-501F-3BDD-5E7D7DE66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36E7-A8B0-711A-35BB-FFB7160A5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BB0EE-E79D-4DD9-BA18-0FB14EACB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62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146">
              <a:schemeClr val="accent1">
                <a:lumMod val="20000"/>
                <a:lumOff val="8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C477-4620-EB06-90DA-C6C2363C7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DATA ANALYSIS </a:t>
            </a:r>
            <a:br>
              <a:rPr lang="en-US" sz="7200" b="1" dirty="0">
                <a:solidFill>
                  <a:srgbClr val="00B050"/>
                </a:solidFill>
              </a:rPr>
            </a:br>
            <a:r>
              <a:rPr lang="en-US" sz="7200" b="1" dirty="0">
                <a:solidFill>
                  <a:srgbClr val="00B050"/>
                </a:solidFill>
              </a:rPr>
              <a:t>PYTHON PROJECT</a:t>
            </a:r>
            <a:endParaRPr lang="en-IN" sz="7200" b="1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6A3CB-EAAD-48BA-140C-6936DD5FC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5400" b="1" dirty="0">
              <a:solidFill>
                <a:srgbClr val="00B050"/>
              </a:solidFill>
            </a:endParaRPr>
          </a:p>
          <a:p>
            <a:r>
              <a:rPr lang="en-US" sz="5400" b="1" dirty="0">
                <a:solidFill>
                  <a:srgbClr val="C00000"/>
                </a:solidFill>
              </a:rPr>
              <a:t>FINANCE DOMAIN</a:t>
            </a:r>
            <a:endParaRPr lang="en-I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5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ECA6-B313-37AC-5739-3BA0F9E2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4969"/>
            <a:ext cx="10515600" cy="45719"/>
          </a:xfrm>
        </p:spPr>
        <p:txBody>
          <a:bodyPr>
            <a:normAutofit fontScale="90000"/>
          </a:bodyPr>
          <a:lstStyle/>
          <a:p>
            <a:br>
              <a:rPr lang="en-IN" sz="4000" b="1" dirty="0">
                <a:solidFill>
                  <a:srgbClr val="0070C0"/>
                </a:solidFill>
              </a:rPr>
            </a:br>
            <a:r>
              <a:rPr lang="en-IN" sz="4000" b="1" dirty="0">
                <a:solidFill>
                  <a:srgbClr val="0070C0"/>
                </a:solidFill>
              </a:rPr>
              <a:t>PROBLEM STATEMENT</a:t>
            </a: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r>
              <a:rPr lang="en-IN" sz="3600" b="1" u="sng" dirty="0">
                <a:solidFill>
                  <a:srgbClr val="FF0000"/>
                </a:solidFill>
              </a:rPr>
              <a:t>BRD 1: SUMMARY</a:t>
            </a:r>
            <a:br>
              <a:rPr lang="en-IN" sz="3100" b="1" u="sng" dirty="0">
                <a:solidFill>
                  <a:srgbClr val="FF0000"/>
                </a:solidFill>
              </a:rPr>
            </a:br>
            <a:br>
              <a:rPr lang="en-IN" b="0" dirty="0">
                <a:effectLst/>
              </a:rPr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43724-CCAF-0092-CFF2-A518B05C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Key Performance Indicators (KPIs) Requirements</a:t>
            </a:r>
            <a:r>
              <a:rPr lang="en-US" b="1" dirty="0"/>
              <a:t>:</a:t>
            </a:r>
            <a:endParaRPr lang="en-US" b="0" dirty="0">
              <a:effectLst/>
            </a:endParaRPr>
          </a:p>
          <a:p>
            <a:pPr fontAlgn="base"/>
            <a:r>
              <a:rPr lang="en-US" sz="2200" b="1" dirty="0"/>
              <a:t>Total Loan Applications</a:t>
            </a:r>
            <a:r>
              <a:rPr lang="en-US" sz="2200" b="1" dirty="0">
                <a:solidFill>
                  <a:schemeClr val="bg1"/>
                </a:solidFill>
              </a:rPr>
              <a:t>: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/>
              <a:t>We need to calculate the total number of loan applications received during a specified period. Additionally, it is essential to monitor the Month-to-Date (MTD) Loan Applications.</a:t>
            </a:r>
            <a:endParaRPr lang="en-US" sz="2200" b="1" dirty="0"/>
          </a:p>
          <a:p>
            <a:pPr fontAlgn="base"/>
            <a:r>
              <a:rPr lang="en-US" sz="2200" b="1" dirty="0"/>
              <a:t>Total Funded Amount: </a:t>
            </a:r>
            <a:r>
              <a:rPr lang="en-US" sz="2200" dirty="0"/>
              <a:t>Understanding the total amount of funds disbursed as loans is crucial. We also want to keep an eye on the MTD Total Funded Amount metric.</a:t>
            </a:r>
            <a:endParaRPr lang="en-US" sz="2200" b="1" dirty="0"/>
          </a:p>
          <a:p>
            <a:pPr fontAlgn="base"/>
            <a:r>
              <a:rPr lang="en-US" sz="2200" b="1" dirty="0"/>
              <a:t>Total Amount Received: </a:t>
            </a:r>
            <a:r>
              <a:rPr lang="en-US" sz="2200" dirty="0"/>
              <a:t>Tracking the total amount received from borrowers is essential for assessing the bank's cash flow and loan repayment. We should </a:t>
            </a:r>
            <a:r>
              <a:rPr lang="en-US" sz="2200" dirty="0" err="1"/>
              <a:t>analyse</a:t>
            </a:r>
            <a:r>
              <a:rPr lang="en-US" sz="2200" dirty="0"/>
              <a:t> the Month-to-Date (MTD) Total Amount Receive.</a:t>
            </a:r>
            <a:endParaRPr lang="en-US" sz="2200" b="1" dirty="0"/>
          </a:p>
          <a:p>
            <a:pPr fontAlgn="base"/>
            <a:r>
              <a:rPr lang="en-US" sz="2200" b="1" dirty="0"/>
              <a:t>Average Interest Rate: </a:t>
            </a:r>
            <a:r>
              <a:rPr lang="en-US" sz="2200" dirty="0"/>
              <a:t>Calculating the average interest rate across all loans which will provide insights into our lending portfolio's overall cost.</a:t>
            </a:r>
            <a:endParaRPr lang="en-US" sz="2200" b="1" dirty="0"/>
          </a:p>
          <a:p>
            <a:pPr fontAlgn="base"/>
            <a:r>
              <a:rPr lang="en-US" sz="2200" b="1" dirty="0"/>
              <a:t>Average Debt-to-Income Ratio (DTI): </a:t>
            </a:r>
            <a:r>
              <a:rPr lang="en-US" sz="2200" dirty="0"/>
              <a:t>Evaluating the average DTI for our borrowers helps us gauge their financial health. We need to compute the average DTI for all loans.</a:t>
            </a:r>
            <a:endParaRPr lang="en-US" sz="22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93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D504-115C-BDB1-FA80-85E283A3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7116"/>
            <a:ext cx="10515600" cy="449179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accent1"/>
                </a:solidFill>
              </a:rPr>
              <a:t>PROBLEM STATEMENT</a:t>
            </a:r>
            <a:br>
              <a:rPr lang="en-IN" b="0" dirty="0">
                <a:effectLst/>
              </a:rPr>
            </a:br>
            <a:br>
              <a:rPr lang="en-IN" dirty="0"/>
            </a:br>
            <a:r>
              <a:rPr lang="en-IN" sz="3600" b="1" u="sng" dirty="0">
                <a:solidFill>
                  <a:srgbClr val="FF0000"/>
                </a:solidFill>
              </a:rPr>
              <a:t>BRD 1: SUMMARY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E176-8FC5-E330-D943-B2FF53A2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rgbClr val="00B050"/>
                </a:solidFill>
              </a:rPr>
              <a:t>Good Loan v Bad Loan KPI’s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sz="3100" b="1" dirty="0"/>
              <a:t>Good Loan:</a:t>
            </a:r>
            <a:endParaRPr lang="en-US" sz="3100" b="0" dirty="0">
              <a:effectLst/>
            </a:endParaRPr>
          </a:p>
          <a:p>
            <a:pPr fontAlgn="base"/>
            <a:r>
              <a:rPr lang="en-US" dirty="0"/>
              <a:t>Good Loan Application Percentage</a:t>
            </a:r>
          </a:p>
          <a:p>
            <a:pPr fontAlgn="base"/>
            <a:r>
              <a:rPr lang="en-US" dirty="0"/>
              <a:t>Good Loan Applications</a:t>
            </a:r>
          </a:p>
          <a:p>
            <a:pPr fontAlgn="base"/>
            <a:r>
              <a:rPr lang="en-US" dirty="0"/>
              <a:t>Good Loan Funded Amount</a:t>
            </a:r>
          </a:p>
          <a:p>
            <a:pPr fontAlgn="base"/>
            <a:r>
              <a:rPr lang="en-US" dirty="0"/>
              <a:t>Good Loan Total Received Amount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r>
              <a:rPr lang="en-US" sz="3100" b="1" dirty="0"/>
              <a:t>Bad Loan:</a:t>
            </a:r>
            <a:endParaRPr lang="en-US" sz="3100" b="0" dirty="0">
              <a:effectLst/>
            </a:endParaRPr>
          </a:p>
          <a:p>
            <a:pPr fontAlgn="base"/>
            <a:r>
              <a:rPr lang="en-US" dirty="0"/>
              <a:t>Bad Loan Application Percentage</a:t>
            </a:r>
          </a:p>
          <a:p>
            <a:pPr fontAlgn="base"/>
            <a:r>
              <a:rPr lang="en-US" dirty="0"/>
              <a:t>Bad Loan Applications</a:t>
            </a:r>
          </a:p>
          <a:p>
            <a:pPr fontAlgn="base"/>
            <a:r>
              <a:rPr lang="en-US" dirty="0"/>
              <a:t>Bad Loan Funded Amount</a:t>
            </a:r>
          </a:p>
          <a:p>
            <a:pPr fontAlgn="base"/>
            <a:r>
              <a:rPr lang="en-US" dirty="0"/>
              <a:t>Bad Loan Total Received Amoun</a:t>
            </a:r>
          </a:p>
          <a:p>
            <a:pPr fontAlgn="base"/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60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146">
              <a:schemeClr val="accent1">
                <a:lumMod val="20000"/>
                <a:lumOff val="8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57DC-B9AF-A08C-C70F-3DEE35F9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158"/>
            <a:ext cx="10515600" cy="48753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accent1"/>
                </a:solidFill>
              </a:rPr>
              <a:t>PROBLEM STATEMENT</a:t>
            </a:r>
            <a:br>
              <a:rPr lang="en-IN" b="0" dirty="0">
                <a:effectLst/>
              </a:rPr>
            </a:br>
            <a:br>
              <a:rPr lang="en-IN" dirty="0"/>
            </a:br>
            <a:r>
              <a:rPr lang="en-IN" sz="3600" b="1" u="sng" dirty="0">
                <a:solidFill>
                  <a:srgbClr val="FF0000"/>
                </a:solidFill>
              </a:rPr>
              <a:t>BRD 2: OVERVIEW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94138-0C6B-544C-A504-98A411D5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CHARTS</a:t>
            </a:r>
            <a:endParaRPr lang="en-US" sz="3800" b="0" dirty="0">
              <a:solidFill>
                <a:srgbClr val="7030A0"/>
              </a:solidFill>
              <a:effectLst/>
            </a:endParaRPr>
          </a:p>
          <a:p>
            <a:pPr fontAlgn="base"/>
            <a:r>
              <a:rPr lang="en-US" sz="8000" b="1" dirty="0"/>
              <a:t>Monthly Trends by Issue Date (Line/ Area Chart):  </a:t>
            </a:r>
            <a:r>
              <a:rPr lang="en-US" sz="8000" dirty="0"/>
              <a:t>To identify seasonality and long-term trends in lending activities</a:t>
            </a:r>
            <a:endParaRPr lang="en-US" sz="8000" b="1" dirty="0"/>
          </a:p>
          <a:p>
            <a:pPr fontAlgn="base"/>
            <a:r>
              <a:rPr lang="en-US" sz="8000" b="1" dirty="0"/>
              <a:t>Regional Analysis by State (Bar Chart): </a:t>
            </a:r>
            <a:r>
              <a:rPr lang="en-US" sz="8000" dirty="0"/>
              <a:t>To identify regions with significant lending activity and assess regional disparities</a:t>
            </a:r>
            <a:endParaRPr lang="en-US" sz="8000" b="1" dirty="0"/>
          </a:p>
          <a:p>
            <a:pPr fontAlgn="base"/>
            <a:r>
              <a:rPr lang="en-US" sz="8000" b="1" dirty="0"/>
              <a:t>Loan Term Analysis (Donut Chart): </a:t>
            </a:r>
            <a:r>
              <a:rPr lang="en-US" sz="8000" dirty="0"/>
              <a:t>To allow the client to understand the distribution of loans across various term lengths.</a:t>
            </a:r>
            <a:endParaRPr lang="en-US" sz="8000" b="1" dirty="0"/>
          </a:p>
          <a:p>
            <a:pPr fontAlgn="base"/>
            <a:r>
              <a:rPr lang="en-US" sz="8000" b="1" dirty="0"/>
              <a:t>Employee Length Analysis (Bar Chart): </a:t>
            </a:r>
            <a:r>
              <a:rPr lang="en-US" sz="8000" dirty="0"/>
              <a:t>How lending metrics are distributed among borrowers with different employment lengths, helping us assess the impact of employment history on loan applications.</a:t>
            </a:r>
            <a:endParaRPr lang="en-US" sz="8000" b="1" dirty="0"/>
          </a:p>
          <a:p>
            <a:pPr fontAlgn="base"/>
            <a:r>
              <a:rPr lang="en-US" sz="8000" b="1" dirty="0"/>
              <a:t>Loan Purpose Breakdown (Bar Chart): W</a:t>
            </a:r>
            <a:r>
              <a:rPr lang="en-US" sz="8000" dirty="0"/>
              <a:t>ill provide a visual breakdown of loan metrics based on the stated purposes of loans, aiding in the understanding of the primary reasons borrowers seek financing.</a:t>
            </a:r>
            <a:endParaRPr lang="en-US" sz="8000" b="1" dirty="0"/>
          </a:p>
          <a:p>
            <a:pPr fontAlgn="base"/>
            <a:r>
              <a:rPr lang="en-US" sz="8000" b="1" dirty="0"/>
              <a:t>Home Ownership Analysis (Tree/ Heat Map): </a:t>
            </a:r>
            <a:r>
              <a:rPr lang="en-US" sz="8000" dirty="0"/>
              <a:t>For a hierarchical view of how home ownership impacts loan applications and disbursements.</a:t>
            </a:r>
            <a:endParaRPr lang="en-US" sz="8000" b="1" dirty="0"/>
          </a:p>
          <a:p>
            <a:pPr marL="0" indent="0">
              <a:buNone/>
            </a:pPr>
            <a:r>
              <a:rPr lang="en-US" sz="7200" b="1" i="1" u="sng" dirty="0"/>
              <a:t>Metrics to be shown: 'Total Loan Applications,' 'Total Funded Amount,' and 'Total Amount Received'</a:t>
            </a:r>
            <a:endParaRPr lang="en-US" sz="7200" b="0" dirty="0">
              <a:effectLst/>
            </a:endParaRPr>
          </a:p>
          <a:p>
            <a:pPr marL="0" indent="0">
              <a:buNone/>
            </a:pPr>
            <a:br>
              <a:rPr lang="en-US" sz="8000" dirty="0"/>
            </a:b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64824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418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ANALYSIS  PYTHON PROJECT</vt:lpstr>
      <vt:lpstr> PROBLEM STATEMENT  BRD 1: SUMMARY    </vt:lpstr>
      <vt:lpstr>PROBLEM STATEMENT  BRD 1: SUMMARY  </vt:lpstr>
      <vt:lpstr>PROBLEM STATEMENT  BRD 2: OVERVIEW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Kurra</dc:creator>
  <cp:lastModifiedBy>Naveen Kurra</cp:lastModifiedBy>
  <cp:revision>1</cp:revision>
  <dcterms:created xsi:type="dcterms:W3CDTF">2025-10-15T07:09:48Z</dcterms:created>
  <dcterms:modified xsi:type="dcterms:W3CDTF">2025-10-15T07:32:00Z</dcterms:modified>
</cp:coreProperties>
</file>