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71" r:id="rId5"/>
    <p:sldId id="300" r:id="rId6"/>
    <p:sldId id="258" r:id="rId7"/>
    <p:sldId id="288" r:id="rId8"/>
    <p:sldId id="290" r:id="rId9"/>
    <p:sldId id="305" r:id="rId10"/>
    <p:sldId id="299" r:id="rId11"/>
    <p:sldId id="285" r:id="rId12"/>
    <p:sldId id="287" r:id="rId13"/>
    <p:sldId id="306" r:id="rId14"/>
    <p:sldId id="303" r:id="rId15"/>
    <p:sldId id="30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84845"/>
    <a:srgbClr val="FAD2D2"/>
    <a:srgbClr val="F89E4C"/>
    <a:srgbClr val="A81E24"/>
    <a:srgbClr val="FFF2CC"/>
    <a:srgbClr val="CF2F33"/>
    <a:srgbClr val="BA2532"/>
    <a:srgbClr val="E3293B"/>
    <a:srgbClr val="FFF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D66ED-011C-444B-AF08-9B316B070C56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4ADD7-897F-4F47-A317-DE24AB827D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58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2" name="Google Shape;4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4430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3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16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2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>
            <a:spLocks noGrp="1"/>
          </p:cNvSpPr>
          <p:nvPr>
            <p:ph type="pic" idx="2"/>
          </p:nvPr>
        </p:nvSpPr>
        <p:spPr>
          <a:xfrm>
            <a:off x="0" y="0"/>
            <a:ext cx="5467350" cy="598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892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24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91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9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97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45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97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8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51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074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2F4508AD-1BA8-6D49-AD89-BB8C58C99D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03452" cy="30034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AD2B12-09F5-6D4A-9C1D-AFF6A38F62BF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72F43C-0ACD-CF48-BDDC-4CA06CD195D7}"/>
              </a:ext>
            </a:extLst>
          </p:cNvPr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D4A3453C-FFE4-E949-B42B-748B5090DD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21" b="8103"/>
          <a:stretch/>
        </p:blipFill>
        <p:spPr>
          <a:xfrm>
            <a:off x="8376334" y="4104641"/>
            <a:ext cx="3815666" cy="2707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A8F9C9-F65C-BB4A-BF8E-4636F166836D}"/>
              </a:ext>
            </a:extLst>
          </p:cNvPr>
          <p:cNvSpPr txBox="1"/>
          <p:nvPr userDrawn="1"/>
        </p:nvSpPr>
        <p:spPr>
          <a:xfrm>
            <a:off x="1" y="6602979"/>
            <a:ext cx="2132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>
                    <a:lumMod val="95000"/>
                  </a:schemeClr>
                </a:solidFill>
              </a:rPr>
              <a:t>CREATED BY K. VICTOR BABU</a:t>
            </a:r>
          </a:p>
        </p:txBody>
      </p:sp>
    </p:spTree>
    <p:extLst>
      <p:ext uri="{BB962C8B-B14F-4D97-AF65-F5344CB8AC3E}">
        <p14:creationId xmlns:p14="http://schemas.microsoft.com/office/powerpoint/2010/main" val="62684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98423B-5803-30F8-31C4-BF716BD7197E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4" name="Google Shape;464;p1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83"/>
            <a:ext cx="6027459" cy="6623931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16"/>
          <p:cNvSpPr txBox="1"/>
          <p:nvPr/>
        </p:nvSpPr>
        <p:spPr>
          <a:xfrm>
            <a:off x="5394455" y="1933408"/>
            <a:ext cx="6902548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cap="all" dirty="0">
                <a:ln/>
                <a:solidFill>
                  <a:srgbClr val="C00000"/>
                </a:solidFill>
                <a:cs typeface="Poppins"/>
                <a:sym typeface="BioRhyme ExtraBold"/>
              </a:rPr>
              <a:t>COURSE NAME: CLOUD SERVERLESS COMPUTING</a:t>
            </a:r>
            <a:endParaRPr lang="en-US" sz="3200" b="1" cap="all" dirty="0">
              <a:ln/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algn="ctr"/>
            <a:r>
              <a:rPr lang="en-US" sz="3200" b="1" cap="all" dirty="0">
                <a:ln/>
                <a:solidFill>
                  <a:srgbClr val="C00000"/>
                </a:solidFill>
                <a:cs typeface="Poppins"/>
                <a:sym typeface="BioRhyme ExtraBold"/>
              </a:rPr>
              <a:t>COURSE CODE: 20CS3281AA/PA</a:t>
            </a:r>
            <a:endParaRPr lang="en-US" sz="3200" b="1" cap="all" dirty="0">
              <a:ln/>
              <a:solidFill>
                <a:srgbClr val="C00000"/>
              </a:solidFill>
              <a:cs typeface="Poppins" panose="00000500000000000000" pitchFamily="2" charset="0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bg1">
                  <a:lumMod val="50000"/>
                </a:schemeClr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ea typeface="BioRhyme ExtraBold"/>
                <a:cs typeface="Poppins" panose="00000500000000000000" pitchFamily="2" charset="0"/>
                <a:sym typeface="BioRhyme ExtraBold"/>
              </a:rPr>
              <a:t>Topic: 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ViDEO TRANSCODER</a:t>
            </a:r>
            <a:endParaRPr lang="en-US" sz="4000" b="1" dirty="0">
              <a:solidFill>
                <a:srgbClr val="C00000"/>
              </a:solidFill>
              <a:effectLst/>
              <a:cs typeface="Poppins" panose="00000500000000000000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9F0C376-F4D3-1950-3474-EFF28411BDC6}"/>
              </a:ext>
            </a:extLst>
          </p:cNvPr>
          <p:cNvSpPr/>
          <p:nvPr/>
        </p:nvSpPr>
        <p:spPr>
          <a:xfrm>
            <a:off x="6388607" y="779107"/>
            <a:ext cx="4486331" cy="574765"/>
          </a:xfrm>
          <a:prstGeom prst="roundRect">
            <a:avLst/>
          </a:prstGeom>
          <a:solidFill>
            <a:schemeClr val="bg1">
              <a:alpha val="6000"/>
            </a:schemeClr>
          </a:solidFill>
          <a:ln>
            <a:solidFill>
              <a:srgbClr val="C00000"/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Google Shape;475;p16"/>
          <p:cNvSpPr txBox="1"/>
          <p:nvPr/>
        </p:nvSpPr>
        <p:spPr>
          <a:xfrm>
            <a:off x="5439948" y="801779"/>
            <a:ext cx="6319562" cy="52318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cs typeface="Poppins" pitchFamily="2" charset="77"/>
              </a:rPr>
              <a:t>Department of CSE Honors</a:t>
            </a:r>
          </a:p>
        </p:txBody>
      </p:sp>
      <p:sp>
        <p:nvSpPr>
          <p:cNvPr id="8" name="Google Shape;502;p17">
            <a:extLst>
              <a:ext uri="{FF2B5EF4-FFF2-40B4-BE49-F238E27FC236}">
                <a16:creationId xmlns:a16="http://schemas.microsoft.com/office/drawing/2014/main" id="{7153E61F-4441-DBE3-3DFF-6E9EF6C48D23}"/>
              </a:ext>
            </a:extLst>
          </p:cNvPr>
          <p:cNvSpPr/>
          <p:nvPr/>
        </p:nvSpPr>
        <p:spPr>
          <a:xfrm>
            <a:off x="7661750" y="5730825"/>
            <a:ext cx="3626934" cy="582018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ID:2000030535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NAME:KURREANUHYA</a:t>
            </a:r>
            <a:endParaRPr dirty="0">
              <a:solidFill>
                <a:schemeClr val="lt1"/>
              </a:solidFill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2BDCC77-0491-FC57-401C-380586D8ED1D}"/>
              </a:ext>
            </a:extLst>
          </p:cNvPr>
          <p:cNvSpPr/>
          <p:nvPr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D9C68F-2EE2-5410-B640-4F43BF92A6C1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KL Deemed to be University 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2703" y="81945"/>
            <a:ext cx="2509863" cy="1061599"/>
          </a:xfrm>
          <a:prstGeom prst="rect">
            <a:avLst/>
          </a:prstGeom>
          <a:noFill/>
        </p:spPr>
      </p:pic>
      <p:sp>
        <p:nvSpPr>
          <p:cNvPr id="3" name="Google Shape;502;p17">
            <a:extLst>
              <a:ext uri="{FF2B5EF4-FFF2-40B4-BE49-F238E27FC236}">
                <a16:creationId xmlns:a16="http://schemas.microsoft.com/office/drawing/2014/main" id="{48C558AD-8C3A-82A9-F076-92DE25C9E7AB}"/>
              </a:ext>
            </a:extLst>
          </p:cNvPr>
          <p:cNvSpPr/>
          <p:nvPr/>
        </p:nvSpPr>
        <p:spPr>
          <a:xfrm>
            <a:off x="7594230" y="4895619"/>
            <a:ext cx="3927209" cy="582018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FACULTYNAME:V.NARESH SIR</a:t>
            </a:r>
            <a:endParaRPr dirty="0">
              <a:solidFill>
                <a:schemeClr val="lt1"/>
              </a:solidFill>
              <a:ea typeface="Calibri"/>
              <a:cs typeface="Poppins" panose="00000500000000000000" pitchFamily="2" charset="0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1083212" y="1252025"/>
            <a:ext cx="10086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Final output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A449F7-1D03-7228-5B55-7DB2548F0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212" y="1713690"/>
            <a:ext cx="9754445" cy="51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46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45E056E-10BD-0B9E-4ACE-A3F54C31FD9F}"/>
              </a:ext>
            </a:extLst>
          </p:cNvPr>
          <p:cNvSpPr/>
          <p:nvPr/>
        </p:nvSpPr>
        <p:spPr>
          <a:xfrm>
            <a:off x="2161309" y="93891"/>
            <a:ext cx="7105194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REFERENCES FOR FURTHER LEARNING OF THE SESSION</a:t>
            </a: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9789" y="2372963"/>
            <a:ext cx="9608234" cy="12958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Sites and Web links:</a:t>
            </a:r>
          </a:p>
          <a:p>
            <a:pPr>
              <a:lnSpc>
                <a:spcPct val="150000"/>
              </a:lnSpc>
            </a:pPr>
            <a:r>
              <a:rPr lang="en-US" dirty="0"/>
              <a:t>1. https://aws.amazon.com/elastictranscoder/</a:t>
            </a:r>
          </a:p>
        </p:txBody>
      </p:sp>
      <p:pic>
        <p:nvPicPr>
          <p:cNvPr id="5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20737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792BE84-3448-2348-B352-CD5BC083E5FD}"/>
              </a:ext>
            </a:extLst>
          </p:cNvPr>
          <p:cNvSpPr/>
          <p:nvPr/>
        </p:nvSpPr>
        <p:spPr>
          <a:xfrm>
            <a:off x="2602523" y="1856934"/>
            <a:ext cx="7920111" cy="288387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b="1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>
                <a:latin typeface="Poppins" pitchFamily="2" charset="77"/>
                <a:cs typeface="Poppins" pitchFamily="2" charset="77"/>
              </a:rPr>
              <a:t>THANK YOU</a:t>
            </a: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4534" y="2560321"/>
            <a:ext cx="3235570" cy="1083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D530E72E-233E-E443-1A84-D3CD02ECB889}"/>
              </a:ext>
            </a:extLst>
          </p:cNvPr>
          <p:cNvSpPr/>
          <p:nvPr/>
        </p:nvSpPr>
        <p:spPr>
          <a:xfrm>
            <a:off x="4471372" y="84408"/>
            <a:ext cx="3011576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AIM OF THE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61438-200D-827A-D4DD-5B5127AFA187}"/>
              </a:ext>
            </a:extLst>
          </p:cNvPr>
          <p:cNvSpPr txBox="1"/>
          <p:nvPr/>
        </p:nvSpPr>
        <p:spPr>
          <a:xfrm>
            <a:off x="914400" y="684469"/>
            <a:ext cx="10731286" cy="78534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cap="rnd">
            <a:solidFill>
              <a:schemeClr val="accent1">
                <a:lumMod val="20000"/>
                <a:lumOff val="80000"/>
              </a:schemeClr>
            </a:solidFill>
            <a:round/>
          </a:ln>
          <a:effectLst>
            <a:outerShdw blurRad="50800" dist="38100" algn="l" rotWithShape="0">
              <a:schemeClr val="accent1">
                <a:lumMod val="40000"/>
                <a:lumOff val="60000"/>
                <a:alpha val="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i="0" dirty="0">
                <a:effectLst/>
                <a:latin typeface="Poppins"/>
                <a:cs typeface="Poppins"/>
              </a:rPr>
              <a:t>To familiarize students with the basic concept of</a:t>
            </a:r>
          </a:p>
          <a:p>
            <a:pPr>
              <a:lnSpc>
                <a:spcPct val="150000"/>
              </a:lnSpc>
            </a:pPr>
            <a:endParaRPr lang="en-US" sz="1600" b="0" i="0" dirty="0">
              <a:effectLst/>
              <a:latin typeface="Poppins"/>
              <a:cs typeface="Poppins"/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7F3AABB0-F8BA-C900-B6BF-45F4B58E9490}"/>
              </a:ext>
            </a:extLst>
          </p:cNvPr>
          <p:cNvSpPr/>
          <p:nvPr/>
        </p:nvSpPr>
        <p:spPr>
          <a:xfrm>
            <a:off x="4160582" y="1807062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INSTRUCTIONAL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EAD4E-C007-9DE7-A40A-12802D3C9611}"/>
              </a:ext>
            </a:extLst>
          </p:cNvPr>
          <p:cNvSpPr txBox="1"/>
          <p:nvPr/>
        </p:nvSpPr>
        <p:spPr>
          <a:xfrm>
            <a:off x="1752600" y="2438605"/>
            <a:ext cx="8791575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latin typeface="Poppins"/>
                <a:cs typeface="Poppins"/>
              </a:rPr>
              <a:t>This</a:t>
            </a:r>
            <a:r>
              <a:rPr lang="en-US" sz="1600" b="0" i="0" dirty="0">
                <a:effectLst/>
                <a:latin typeface="Poppins"/>
                <a:cs typeface="Poppins"/>
              </a:rPr>
              <a:t> </a:t>
            </a:r>
            <a:r>
              <a:rPr lang="en-US" sz="1600" dirty="0">
                <a:latin typeface="Poppins"/>
                <a:cs typeface="Poppins"/>
              </a:rPr>
              <a:t>Session</a:t>
            </a:r>
            <a:r>
              <a:rPr lang="en-US" sz="1600" b="0" i="0" dirty="0">
                <a:effectLst/>
                <a:latin typeface="Poppins"/>
                <a:cs typeface="Poppins"/>
              </a:rPr>
              <a:t> is designed to:</a:t>
            </a:r>
          </a:p>
          <a:p>
            <a:pPr marL="342900" indent="-342900"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Demonstrate</a:t>
            </a:r>
          </a:p>
          <a:p>
            <a:pPr marL="342900" indent="-342900"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Describe</a:t>
            </a:r>
          </a:p>
          <a:p>
            <a:pPr marL="342900" indent="-342900"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List out the</a:t>
            </a:r>
          </a:p>
          <a:p>
            <a:pPr marL="342900" indent="-342900">
              <a:buAutoNum type="arabicPeriod"/>
            </a:pPr>
            <a:r>
              <a:rPr lang="en-US" sz="1600" b="0" i="0" dirty="0">
                <a:effectLst/>
                <a:latin typeface="Arial"/>
                <a:cs typeface="Arial"/>
              </a:rPr>
              <a:t>Describe the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11" name="Graphic 10" descr="Bullseye outline">
            <a:extLst>
              <a:ext uri="{FF2B5EF4-FFF2-40B4-BE49-F238E27FC236}">
                <a16:creationId xmlns:a16="http://schemas.microsoft.com/office/drawing/2014/main" id="{AB75B03E-9C0C-0AF7-2A76-D8618F8F99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25326"/>
            <a:ext cx="914400" cy="914400"/>
          </a:xfrm>
          <a:prstGeom prst="rect">
            <a:avLst/>
          </a:prstGeom>
        </p:spPr>
      </p:pic>
      <p:pic>
        <p:nvPicPr>
          <p:cNvPr id="27" name="Graphic 26" descr="Presentation with checklist outline">
            <a:extLst>
              <a:ext uri="{FF2B5EF4-FFF2-40B4-BE49-F238E27FC236}">
                <a16:creationId xmlns:a16="http://schemas.microsoft.com/office/drawing/2014/main" id="{1E9F25CA-EF99-00B6-5FFA-810D1F1806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2438605"/>
            <a:ext cx="914400" cy="914400"/>
          </a:xfrm>
          <a:prstGeom prst="rect">
            <a:avLst/>
          </a:prstGeom>
        </p:spPr>
      </p:pic>
      <p:sp>
        <p:nvSpPr>
          <p:cNvPr id="29" name="Rounded Rectangle 17">
            <a:extLst>
              <a:ext uri="{FF2B5EF4-FFF2-40B4-BE49-F238E27FC236}">
                <a16:creationId xmlns:a16="http://schemas.microsoft.com/office/drawing/2014/main" id="{6652A33D-9A9E-3EAC-0CAE-113901ECA179}"/>
              </a:ext>
            </a:extLst>
          </p:cNvPr>
          <p:cNvSpPr/>
          <p:nvPr/>
        </p:nvSpPr>
        <p:spPr>
          <a:xfrm>
            <a:off x="4212971" y="4249110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LEARNING OUTCOMES</a:t>
            </a:r>
          </a:p>
        </p:txBody>
      </p:sp>
      <p:pic>
        <p:nvPicPr>
          <p:cNvPr id="31" name="Graphic 30" descr="Idea outline">
            <a:extLst>
              <a:ext uri="{FF2B5EF4-FFF2-40B4-BE49-F238E27FC236}">
                <a16:creationId xmlns:a16="http://schemas.microsoft.com/office/drawing/2014/main" id="{5F765FC3-60CF-297F-C1BD-F5A7B8B943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400" y="4765771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0BB8E68-8B73-12DE-615E-1091F19A9A9A}"/>
              </a:ext>
            </a:extLst>
          </p:cNvPr>
          <p:cNvSpPr txBox="1"/>
          <p:nvPr/>
        </p:nvSpPr>
        <p:spPr>
          <a:xfrm>
            <a:off x="1752600" y="4772230"/>
            <a:ext cx="8791575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0" i="0" dirty="0">
                <a:effectLst/>
                <a:latin typeface="Arial"/>
                <a:cs typeface="Arial"/>
              </a:rPr>
              <a:t>At the end of this </a:t>
            </a:r>
            <a:r>
              <a:rPr lang="en-US" sz="1600" dirty="0">
                <a:latin typeface="Arial"/>
                <a:cs typeface="Arial"/>
              </a:rPr>
              <a:t>session</a:t>
            </a:r>
            <a:r>
              <a:rPr lang="en-US" sz="1600" b="0" i="0" dirty="0">
                <a:effectLst/>
                <a:latin typeface="Arial"/>
                <a:cs typeface="Arial"/>
              </a:rPr>
              <a:t>, you should be able to:</a:t>
            </a:r>
          </a:p>
          <a:p>
            <a:pPr marL="342900" indent="-342900"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Define</a:t>
            </a:r>
          </a:p>
          <a:p>
            <a:pPr marL="342900" indent="-342900"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Describe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Arial" panose="020B0604020202020204" pitchFamily="34" charset="0"/>
              </a:rPr>
              <a:t>Summarize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8607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29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3263704" y="84673"/>
            <a:ext cx="6639951" cy="478035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INTRODUCTION </a:t>
            </a:r>
          </a:p>
        </p:txBody>
      </p:sp>
      <p:pic>
        <p:nvPicPr>
          <p:cNvPr id="42" name="Picture 2" descr="KL Deemed to be University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53" name="TextBox 52"/>
          <p:cNvSpPr txBox="1"/>
          <p:nvPr/>
        </p:nvSpPr>
        <p:spPr>
          <a:xfrm>
            <a:off x="1083212" y="1252025"/>
            <a:ext cx="1008653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sz="2400" dirty="0">
              <a:latin typeface="Arial Rounded MT Bold" panose="020F0704030504030204" pitchFamily="34" charset="0"/>
            </a:endParaRPr>
          </a:p>
          <a:p>
            <a:endParaRPr lang="en-US" sz="2400" dirty="0">
              <a:latin typeface="Arial Rounded MT Bold" panose="020F0704030504030204" pitchFamily="34" charset="0"/>
            </a:endParaRPr>
          </a:p>
          <a:p>
            <a:endParaRPr lang="en-US" sz="2400" dirty="0">
              <a:latin typeface="Arial Rounded MT Bold" panose="020F0704030504030204" pitchFamily="34" charset="0"/>
            </a:endParaRPr>
          </a:p>
          <a:p>
            <a:r>
              <a:rPr lang="en-US" sz="2400" dirty="0">
                <a:latin typeface="Arial Rounded MT Bold" panose="020F0704030504030204" pitchFamily="34" charset="0"/>
              </a:rPr>
              <a:t>AMAZON ELASTIC TRANSCODER:   </a:t>
            </a:r>
            <a:r>
              <a:rPr lang="en-US" sz="2800" dirty="0">
                <a:latin typeface="Amasis MT Pro Light" panose="02040304050005020304" pitchFamily="18" charset="0"/>
              </a:rPr>
              <a:t>Amazon Elastic Transcoder is media transcoding in the cloud. It is designed to be a highly scalable, easy to use and a cost effective way for developers and businesses to convert (or “transcode”) media files from their source format into versions that will playback on devices like smartphones, tablets and PCs.</a:t>
            </a:r>
          </a:p>
        </p:txBody>
      </p:sp>
    </p:spTree>
    <p:extLst>
      <p:ext uri="{BB962C8B-B14F-4D97-AF65-F5344CB8AC3E}">
        <p14:creationId xmlns:p14="http://schemas.microsoft.com/office/powerpoint/2010/main" val="4069052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39DC903D-9003-4F3D-87E9-EE7D5BEB5D03}"/>
              </a:ext>
            </a:extLst>
          </p:cNvPr>
          <p:cNvSpPr/>
          <p:nvPr/>
        </p:nvSpPr>
        <p:spPr>
          <a:xfrm>
            <a:off x="3473653" y="84408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SESSION DESCRIPTION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/>
                <a:cs typeface="Poppins"/>
              </a:rPr>
              <a:t> 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2493818" y="3090446"/>
            <a:ext cx="8487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masis MT Pro Medium" panose="02040604050005020304" pitchFamily="18" charset="0"/>
              </a:rPr>
              <a:t>STEPS TO CONDUCT THIS ACTIVITY</a:t>
            </a:r>
          </a:p>
        </p:txBody>
      </p:sp>
    </p:spTree>
    <p:extLst>
      <p:ext uri="{BB962C8B-B14F-4D97-AF65-F5344CB8AC3E}">
        <p14:creationId xmlns:p14="http://schemas.microsoft.com/office/powerpoint/2010/main" val="68035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091525" y="1252025"/>
            <a:ext cx="10086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STEP 1: Sign into the AWS console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5B347-DE5B-54FA-DAA7-933F17ED1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782" y="1858434"/>
            <a:ext cx="9493135" cy="435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2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49C8F7-6688-B5C7-F322-A93A6631ADA1}"/>
              </a:ext>
            </a:extLst>
          </p:cNvPr>
          <p:cNvSpPr txBox="1"/>
          <p:nvPr/>
        </p:nvSpPr>
        <p:spPr>
          <a:xfrm>
            <a:off x="1560714" y="775731"/>
            <a:ext cx="60973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STEP 2: Create Amazon S3 Bucket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1108A6-EBB0-27AF-5BF0-5EF752BE4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99" y="1642883"/>
            <a:ext cx="5856489" cy="39432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7AF05E-A7F0-2666-CE2C-8AD630481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170" y="1642883"/>
            <a:ext cx="5856489" cy="394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2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1083212" y="1252025"/>
            <a:ext cx="1008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Upload the file to be transcoded to the input bucket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4593DC-4EC6-074A-CA30-7E5A7A146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3545"/>
            <a:ext cx="6176634" cy="39074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49E294-95EE-FCF1-5D17-C03B62683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590" y="2273306"/>
            <a:ext cx="5757804" cy="393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463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083212" y="1252025"/>
            <a:ext cx="1008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Create New Pipeline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BE5A90-2C69-C5C8-AA14-562F79F09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2" y="1575190"/>
            <a:ext cx="9754445" cy="51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2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1083212" y="1252025"/>
            <a:ext cx="1008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Create New Job and open jobs select the pipeline and search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3738A9-7ABF-6EF2-AFC6-7ADA13EDF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1" y="2410691"/>
            <a:ext cx="6019801" cy="42145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417CBA-D57B-9E4A-CCE3-CE145629B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532" y="2643447"/>
            <a:ext cx="6108468" cy="398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7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5058B0D91A7444BDF69F20EF097C18" ma:contentTypeVersion="14" ma:contentTypeDescription="Create a new document." ma:contentTypeScope="" ma:versionID="0ede872240208156a106060c7bf37a70">
  <xsd:schema xmlns:xsd="http://www.w3.org/2001/XMLSchema" xmlns:xs="http://www.w3.org/2001/XMLSchema" xmlns:p="http://schemas.microsoft.com/office/2006/metadata/properties" xmlns:ns3="d43ee83c-3e71-4748-8ebc-8eaadf793425" xmlns:ns4="0125a647-8023-46ae-ae6e-85cf36d841bd" targetNamespace="http://schemas.microsoft.com/office/2006/metadata/properties" ma:root="true" ma:fieldsID="e836ceb473825fb8f3d8aa266dca4abb" ns3:_="" ns4:_="">
    <xsd:import namespace="d43ee83c-3e71-4748-8ebc-8eaadf793425"/>
    <xsd:import namespace="0125a647-8023-46ae-ae6e-85cf36d841b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3ee83c-3e71-4748-8ebc-8eaadf79342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25a647-8023-46ae-ae6e-85cf36d841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BD0A98-E68B-4DAA-8964-2F739D6D4075}">
  <ds:schemaRefs>
    <ds:schemaRef ds:uri="0125a647-8023-46ae-ae6e-85cf36d841bd"/>
    <ds:schemaRef ds:uri="d43ee83c-3e71-4748-8ebc-8eaadf7934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DA00F5F-5366-4B1C-9406-30DECA796A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9A6ECA-0C1B-4F00-836D-A696F073E5C2}">
  <ds:schemaRefs>
    <ds:schemaRef ds:uri="0125a647-8023-46ae-ae6e-85cf36d841bd"/>
    <ds:schemaRef ds:uri="d43ee83c-3e71-4748-8ebc-8eaadf7934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226</Words>
  <Application>Microsoft Office PowerPoint</Application>
  <PresentationFormat>Widescreen</PresentationFormat>
  <Paragraphs>60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Amasis MT Pro Light</vt:lpstr>
      <vt:lpstr>Amasis MT Pro Medium</vt:lpstr>
      <vt:lpstr>Arial</vt:lpstr>
      <vt:lpstr>Arial Rounded MT Bold</vt:lpstr>
      <vt:lpstr>Calibri</vt:lpstr>
      <vt:lpstr>Calibri Light</vt:lpstr>
      <vt:lpstr>Poppins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: FUNDMENTALS OF ORGANIZATIONAL BEHAVIOUR</dc:title>
  <dc:creator>Younus Sayyad</dc:creator>
  <cp:lastModifiedBy>anuhya kurre</cp:lastModifiedBy>
  <cp:revision>29</cp:revision>
  <dcterms:created xsi:type="dcterms:W3CDTF">2020-02-08T09:57:44Z</dcterms:created>
  <dcterms:modified xsi:type="dcterms:W3CDTF">2023-03-31T07:54:06Z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0x010100845058B0D91A7444BDF69F20EF097C18</vt:lpwstr>
  </property>
</Properties>
</file>