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  <p:sldId id="265" r:id="rId7"/>
    <p:sldId id="266" r:id="rId8"/>
    <p:sldId id="268" r:id="rId9"/>
    <p:sldId id="259" r:id="rId10"/>
    <p:sldId id="270" r:id="rId11"/>
    <p:sldId id="271" r:id="rId12"/>
    <p:sldId id="272" r:id="rId13"/>
    <p:sldId id="273" r:id="rId14"/>
    <p:sldId id="274" r:id="rId15"/>
    <p:sldId id="260" r:id="rId16"/>
    <p:sldId id="275" r:id="rId17"/>
    <p:sldId id="276" r:id="rId18"/>
    <p:sldId id="277" r:id="rId19"/>
    <p:sldId id="278" r:id="rId20"/>
    <p:sldId id="279" r:id="rId21"/>
    <p:sldId id="261" r:id="rId22"/>
    <p:sldId id="280" r:id="rId23"/>
    <p:sldId id="281" r:id="rId24"/>
    <p:sldId id="283" r:id="rId25"/>
    <p:sldId id="282" r:id="rId26"/>
    <p:sldId id="285" r:id="rId27"/>
    <p:sldId id="286" r:id="rId28"/>
    <p:sldId id="287" r:id="rId29"/>
    <p:sldId id="288" r:id="rId30"/>
    <p:sldId id="262" r:id="rId31"/>
    <p:sldId id="289" r:id="rId32"/>
    <p:sldId id="294" r:id="rId33"/>
    <p:sldId id="291" r:id="rId34"/>
    <p:sldId id="292" r:id="rId35"/>
    <p:sldId id="293" r:id="rId36"/>
    <p:sldId id="29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74" y="11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4AAD1-0517-477A-B765-2773019F401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262197-499B-49AB-B830-69FAE56C7FCA}">
      <dgm:prSet custT="1"/>
      <dgm:spPr/>
      <dgm:t>
        <a:bodyPr/>
        <a:lstStyle/>
        <a:p>
          <a:r>
            <a:rPr kumimoji="1" lang="ja-JP" sz="3600" dirty="0"/>
            <a:t>強い手</a:t>
          </a:r>
          <a:r>
            <a:rPr kumimoji="1" lang="ja-JP" altLang="en-US" sz="3600" dirty="0"/>
            <a:t>のとき、</a:t>
          </a:r>
          <a:endParaRPr kumimoji="1" lang="en-US" altLang="ja-JP" sz="3600" dirty="0"/>
        </a:p>
        <a:p>
          <a:r>
            <a:rPr kumimoji="1" lang="ja-JP" altLang="en-US" sz="3600" dirty="0">
              <a:solidFill>
                <a:schemeClr val="accent2"/>
              </a:solidFill>
            </a:rPr>
            <a:t>利益</a:t>
          </a:r>
          <a:r>
            <a:rPr kumimoji="1" lang="ja-JP" altLang="en-US" sz="3600" dirty="0"/>
            <a:t>を最大化する</a:t>
          </a:r>
          <a:endParaRPr lang="en-US" sz="3600" dirty="0"/>
        </a:p>
      </dgm:t>
    </dgm:pt>
    <dgm:pt modelId="{CAED7966-DA6E-4F99-B2F8-3A14BDB8E831}" type="parTrans" cxnId="{F9C8D9EB-2228-4493-BBED-23740A704988}">
      <dgm:prSet/>
      <dgm:spPr/>
      <dgm:t>
        <a:bodyPr/>
        <a:lstStyle/>
        <a:p>
          <a:endParaRPr lang="en-US" sz="1100"/>
        </a:p>
      </dgm:t>
    </dgm:pt>
    <dgm:pt modelId="{B2E2D71F-F5E3-4D95-99D4-123D99C78DA6}" type="sibTrans" cxnId="{F9C8D9EB-2228-4493-BBED-23740A704988}">
      <dgm:prSet/>
      <dgm:spPr/>
      <dgm:t>
        <a:bodyPr/>
        <a:lstStyle/>
        <a:p>
          <a:endParaRPr lang="en-US" sz="1100"/>
        </a:p>
      </dgm:t>
    </dgm:pt>
    <dgm:pt modelId="{4E4B18E2-80E0-404F-87F2-62AD1AD4CC42}">
      <dgm:prSet custT="1"/>
      <dgm:spPr/>
      <dgm:t>
        <a:bodyPr/>
        <a:lstStyle/>
        <a:p>
          <a:r>
            <a:rPr kumimoji="1" lang="ja-JP" altLang="en-US" sz="3600" dirty="0"/>
            <a:t>弱い手のとき、</a:t>
          </a:r>
          <a:endParaRPr kumimoji="1" lang="en-US" altLang="ja-JP" sz="3600" dirty="0"/>
        </a:p>
        <a:p>
          <a:r>
            <a:rPr kumimoji="1" lang="ja-JP" sz="3600" dirty="0">
              <a:solidFill>
                <a:schemeClr val="accent6">
                  <a:lumMod val="75000"/>
                </a:schemeClr>
              </a:solidFill>
            </a:rPr>
            <a:t>損失</a:t>
          </a:r>
          <a:r>
            <a:rPr kumimoji="1" lang="ja-JP" sz="3600" dirty="0"/>
            <a:t>を最小化する</a:t>
          </a:r>
          <a:endParaRPr lang="en-US" sz="3600" dirty="0"/>
        </a:p>
      </dgm:t>
    </dgm:pt>
    <dgm:pt modelId="{EEEDFAF7-4EE4-4CB9-8721-18ACB69FDD1E}" type="parTrans" cxnId="{EC69D5BC-3435-4559-85C7-B098B62031C4}">
      <dgm:prSet/>
      <dgm:spPr/>
      <dgm:t>
        <a:bodyPr/>
        <a:lstStyle/>
        <a:p>
          <a:endParaRPr lang="en-US" sz="1100"/>
        </a:p>
      </dgm:t>
    </dgm:pt>
    <dgm:pt modelId="{8990AE41-9CD6-4342-B9A8-3A2D4C8CC2C1}" type="sibTrans" cxnId="{EC69D5BC-3435-4559-85C7-B098B62031C4}">
      <dgm:prSet/>
      <dgm:spPr/>
      <dgm:t>
        <a:bodyPr/>
        <a:lstStyle/>
        <a:p>
          <a:endParaRPr lang="en-US" sz="1100"/>
        </a:p>
      </dgm:t>
    </dgm:pt>
    <dgm:pt modelId="{0EEEFAC1-6A39-432A-855E-8434B0D9ADD7}" type="pres">
      <dgm:prSet presAssocID="{3754AAD1-0517-477A-B765-2773019F401B}" presName="vert0" presStyleCnt="0">
        <dgm:presLayoutVars>
          <dgm:dir/>
          <dgm:animOne val="branch"/>
          <dgm:animLvl val="lvl"/>
        </dgm:presLayoutVars>
      </dgm:prSet>
      <dgm:spPr/>
    </dgm:pt>
    <dgm:pt modelId="{997F57DF-32CB-4409-80B3-988AEBD80CAD}" type="pres">
      <dgm:prSet presAssocID="{92262197-499B-49AB-B830-69FAE56C7FCA}" presName="thickLine" presStyleLbl="alignNode1" presStyleIdx="0" presStyleCnt="2"/>
      <dgm:spPr/>
    </dgm:pt>
    <dgm:pt modelId="{05FD8E1C-0A36-477E-9019-1D13766E2430}" type="pres">
      <dgm:prSet presAssocID="{92262197-499B-49AB-B830-69FAE56C7FCA}" presName="horz1" presStyleCnt="0"/>
      <dgm:spPr/>
    </dgm:pt>
    <dgm:pt modelId="{8CA7DEB3-3261-4250-96DE-995E241B5DBB}" type="pres">
      <dgm:prSet presAssocID="{92262197-499B-49AB-B830-69FAE56C7FCA}" presName="tx1" presStyleLbl="revTx" presStyleIdx="0" presStyleCnt="2"/>
      <dgm:spPr/>
    </dgm:pt>
    <dgm:pt modelId="{3F84D455-518C-4EF7-9CEE-68678882FC31}" type="pres">
      <dgm:prSet presAssocID="{92262197-499B-49AB-B830-69FAE56C7FCA}" presName="vert1" presStyleCnt="0"/>
      <dgm:spPr/>
    </dgm:pt>
    <dgm:pt modelId="{60F4A93C-D153-4908-8194-50789FD35709}" type="pres">
      <dgm:prSet presAssocID="{4E4B18E2-80E0-404F-87F2-62AD1AD4CC42}" presName="thickLine" presStyleLbl="alignNode1" presStyleIdx="1" presStyleCnt="2"/>
      <dgm:spPr/>
    </dgm:pt>
    <dgm:pt modelId="{BCCDFDAD-EAF1-4CBC-B960-FCF4ED4EC37B}" type="pres">
      <dgm:prSet presAssocID="{4E4B18E2-80E0-404F-87F2-62AD1AD4CC42}" presName="horz1" presStyleCnt="0"/>
      <dgm:spPr/>
    </dgm:pt>
    <dgm:pt modelId="{AB47E605-9527-496C-A937-2A7FA8A5F8FD}" type="pres">
      <dgm:prSet presAssocID="{4E4B18E2-80E0-404F-87F2-62AD1AD4CC42}" presName="tx1" presStyleLbl="revTx" presStyleIdx="1" presStyleCnt="2"/>
      <dgm:spPr/>
    </dgm:pt>
    <dgm:pt modelId="{27604C96-3A17-4652-A215-541E2D207B02}" type="pres">
      <dgm:prSet presAssocID="{4E4B18E2-80E0-404F-87F2-62AD1AD4CC42}" presName="vert1" presStyleCnt="0"/>
      <dgm:spPr/>
    </dgm:pt>
  </dgm:ptLst>
  <dgm:cxnLst>
    <dgm:cxn modelId="{F248D80D-33B2-4BE1-BFDB-83E9515D9CB0}" type="presOf" srcId="{4E4B18E2-80E0-404F-87F2-62AD1AD4CC42}" destId="{AB47E605-9527-496C-A937-2A7FA8A5F8FD}" srcOrd="0" destOrd="0" presId="urn:microsoft.com/office/officeart/2008/layout/LinedList"/>
    <dgm:cxn modelId="{7AEDC339-68CF-4946-A80E-065A84962DBA}" type="presOf" srcId="{92262197-499B-49AB-B830-69FAE56C7FCA}" destId="{8CA7DEB3-3261-4250-96DE-995E241B5DBB}" srcOrd="0" destOrd="0" presId="urn:microsoft.com/office/officeart/2008/layout/LinedList"/>
    <dgm:cxn modelId="{887F4366-A78A-4D03-9B8A-C36F5F9C11B1}" type="presOf" srcId="{3754AAD1-0517-477A-B765-2773019F401B}" destId="{0EEEFAC1-6A39-432A-855E-8434B0D9ADD7}" srcOrd="0" destOrd="0" presId="urn:microsoft.com/office/officeart/2008/layout/LinedList"/>
    <dgm:cxn modelId="{EC69D5BC-3435-4559-85C7-B098B62031C4}" srcId="{3754AAD1-0517-477A-B765-2773019F401B}" destId="{4E4B18E2-80E0-404F-87F2-62AD1AD4CC42}" srcOrd="1" destOrd="0" parTransId="{EEEDFAF7-4EE4-4CB9-8721-18ACB69FDD1E}" sibTransId="{8990AE41-9CD6-4342-B9A8-3A2D4C8CC2C1}"/>
    <dgm:cxn modelId="{F9C8D9EB-2228-4493-BBED-23740A704988}" srcId="{3754AAD1-0517-477A-B765-2773019F401B}" destId="{92262197-499B-49AB-B830-69FAE56C7FCA}" srcOrd="0" destOrd="0" parTransId="{CAED7966-DA6E-4F99-B2F8-3A14BDB8E831}" sibTransId="{B2E2D71F-F5E3-4D95-99D4-123D99C78DA6}"/>
    <dgm:cxn modelId="{72027032-6947-44FF-B870-32E36B633558}" type="presParOf" srcId="{0EEEFAC1-6A39-432A-855E-8434B0D9ADD7}" destId="{997F57DF-32CB-4409-80B3-988AEBD80CAD}" srcOrd="0" destOrd="0" presId="urn:microsoft.com/office/officeart/2008/layout/LinedList"/>
    <dgm:cxn modelId="{D2D7C39A-6E2D-4418-8119-CBEFD464E41C}" type="presParOf" srcId="{0EEEFAC1-6A39-432A-855E-8434B0D9ADD7}" destId="{05FD8E1C-0A36-477E-9019-1D13766E2430}" srcOrd="1" destOrd="0" presId="urn:microsoft.com/office/officeart/2008/layout/LinedList"/>
    <dgm:cxn modelId="{6008AB20-8880-4592-9812-9B7702D62EE0}" type="presParOf" srcId="{05FD8E1C-0A36-477E-9019-1D13766E2430}" destId="{8CA7DEB3-3261-4250-96DE-995E241B5DBB}" srcOrd="0" destOrd="0" presId="urn:microsoft.com/office/officeart/2008/layout/LinedList"/>
    <dgm:cxn modelId="{EF93751D-08C4-4F0E-BB33-0F677D3A2B56}" type="presParOf" srcId="{05FD8E1C-0A36-477E-9019-1D13766E2430}" destId="{3F84D455-518C-4EF7-9CEE-68678882FC31}" srcOrd="1" destOrd="0" presId="urn:microsoft.com/office/officeart/2008/layout/LinedList"/>
    <dgm:cxn modelId="{5D0A2BA4-39D5-4B50-8787-2AAD1E3BCC28}" type="presParOf" srcId="{0EEEFAC1-6A39-432A-855E-8434B0D9ADD7}" destId="{60F4A93C-D153-4908-8194-50789FD35709}" srcOrd="2" destOrd="0" presId="urn:microsoft.com/office/officeart/2008/layout/LinedList"/>
    <dgm:cxn modelId="{DC7EF1B2-5F01-4BF3-8D30-6B6E4B3C781C}" type="presParOf" srcId="{0EEEFAC1-6A39-432A-855E-8434B0D9ADD7}" destId="{BCCDFDAD-EAF1-4CBC-B960-FCF4ED4EC37B}" srcOrd="3" destOrd="0" presId="urn:microsoft.com/office/officeart/2008/layout/LinedList"/>
    <dgm:cxn modelId="{D4507663-F9A4-4179-AD18-FF9D521C501B}" type="presParOf" srcId="{BCCDFDAD-EAF1-4CBC-B960-FCF4ED4EC37B}" destId="{AB47E605-9527-496C-A937-2A7FA8A5F8FD}" srcOrd="0" destOrd="0" presId="urn:microsoft.com/office/officeart/2008/layout/LinedList"/>
    <dgm:cxn modelId="{1B71F19B-BE39-4AAC-8B09-61DAECDD8A01}" type="presParOf" srcId="{BCCDFDAD-EAF1-4CBC-B960-FCF4ED4EC37B}" destId="{27604C96-3A17-4652-A215-541E2D207B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54AAD1-0517-477A-B765-2773019F401B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262197-499B-49AB-B830-69FAE56C7FCA}">
      <dgm:prSet custT="1"/>
      <dgm:spPr/>
      <dgm:t>
        <a:bodyPr/>
        <a:lstStyle/>
        <a:p>
          <a:r>
            <a:rPr kumimoji="1" lang="ja-JP" sz="3600" dirty="0">
              <a:solidFill>
                <a:schemeClr val="tx1">
                  <a:lumMod val="50000"/>
                </a:schemeClr>
              </a:solidFill>
            </a:rPr>
            <a:t>強い手</a:t>
          </a:r>
          <a:r>
            <a:rPr kumimoji="1" lang="ja-JP" altLang="en-US" sz="3600" dirty="0">
              <a:solidFill>
                <a:schemeClr val="tx1">
                  <a:lumMod val="50000"/>
                </a:schemeClr>
              </a:solidFill>
            </a:rPr>
            <a:t>のとき、</a:t>
          </a:r>
          <a:endParaRPr kumimoji="1" lang="en-US" altLang="ja-JP" sz="3600" dirty="0">
            <a:solidFill>
              <a:schemeClr val="tx1">
                <a:lumMod val="50000"/>
              </a:schemeClr>
            </a:solidFill>
          </a:endParaRPr>
        </a:p>
        <a:p>
          <a:r>
            <a:rPr kumimoji="1" lang="ja-JP" altLang="en-US" sz="3600" dirty="0">
              <a:solidFill>
                <a:schemeClr val="tx1">
                  <a:lumMod val="50000"/>
                </a:schemeClr>
              </a:solidFill>
            </a:rPr>
            <a:t>利益を最大化する</a:t>
          </a:r>
          <a:br>
            <a:rPr kumimoji="1" lang="en-US" altLang="ja-JP" sz="3600" dirty="0">
              <a:solidFill>
                <a:schemeClr val="tx1">
                  <a:lumMod val="65000"/>
                </a:schemeClr>
              </a:solidFill>
            </a:rPr>
          </a:br>
          <a:r>
            <a:rPr kumimoji="1" lang="ja-JP" altLang="en-US" sz="3600" dirty="0">
              <a:solidFill>
                <a:schemeClr val="tx1"/>
              </a:solidFill>
            </a:rPr>
            <a:t>→強い手は</a:t>
          </a:r>
          <a:r>
            <a:rPr kumimoji="1" lang="en-US" altLang="ja-JP" sz="3600" b="1" dirty="0">
              <a:solidFill>
                <a:schemeClr val="tx1"/>
              </a:solidFill>
            </a:rPr>
            <a:t>Bet/Raise</a:t>
          </a:r>
          <a:r>
            <a:rPr kumimoji="1" lang="ja-JP" altLang="en-US" sz="3600" dirty="0">
              <a:solidFill>
                <a:schemeClr val="tx1"/>
              </a:solidFill>
            </a:rPr>
            <a:t>してポットを大きくする</a:t>
          </a:r>
          <a:endParaRPr lang="en-US" sz="3600" dirty="0">
            <a:solidFill>
              <a:schemeClr val="tx1"/>
            </a:solidFill>
          </a:endParaRPr>
        </a:p>
      </dgm:t>
    </dgm:pt>
    <dgm:pt modelId="{CAED7966-DA6E-4F99-B2F8-3A14BDB8E831}" type="parTrans" cxnId="{F9C8D9EB-2228-4493-BBED-23740A704988}">
      <dgm:prSet/>
      <dgm:spPr/>
      <dgm:t>
        <a:bodyPr/>
        <a:lstStyle/>
        <a:p>
          <a:endParaRPr lang="en-US" sz="1100"/>
        </a:p>
      </dgm:t>
    </dgm:pt>
    <dgm:pt modelId="{B2E2D71F-F5E3-4D95-99D4-123D99C78DA6}" type="sibTrans" cxnId="{F9C8D9EB-2228-4493-BBED-23740A704988}">
      <dgm:prSet/>
      <dgm:spPr/>
      <dgm:t>
        <a:bodyPr/>
        <a:lstStyle/>
        <a:p>
          <a:endParaRPr lang="en-US" sz="1100"/>
        </a:p>
      </dgm:t>
    </dgm:pt>
    <dgm:pt modelId="{4E4B18E2-80E0-404F-87F2-62AD1AD4CC42}">
      <dgm:prSet custT="1"/>
      <dgm:spPr/>
      <dgm:t>
        <a:bodyPr/>
        <a:lstStyle/>
        <a:p>
          <a:r>
            <a:rPr kumimoji="1" lang="ja-JP" altLang="en-US" sz="3600" dirty="0">
              <a:solidFill>
                <a:schemeClr val="tx1">
                  <a:lumMod val="50000"/>
                </a:schemeClr>
              </a:solidFill>
            </a:rPr>
            <a:t>弱い手のとき、</a:t>
          </a:r>
          <a:endParaRPr kumimoji="1" lang="en-US" altLang="ja-JP" sz="3600" dirty="0">
            <a:solidFill>
              <a:schemeClr val="tx1">
                <a:lumMod val="50000"/>
              </a:schemeClr>
            </a:solidFill>
          </a:endParaRPr>
        </a:p>
        <a:p>
          <a:r>
            <a:rPr kumimoji="1" lang="ja-JP" sz="3600" dirty="0">
              <a:solidFill>
                <a:schemeClr val="tx1">
                  <a:lumMod val="50000"/>
                </a:schemeClr>
              </a:solidFill>
            </a:rPr>
            <a:t>損失を最小化する</a:t>
          </a:r>
          <a:br>
            <a:rPr kumimoji="1" lang="en-US" altLang="ja-JP" sz="3600" dirty="0">
              <a:solidFill>
                <a:schemeClr val="tx1">
                  <a:lumMod val="65000"/>
                </a:schemeClr>
              </a:solidFill>
            </a:rPr>
          </a:br>
          <a:r>
            <a:rPr kumimoji="1" lang="ja-JP" altLang="en-US" sz="3600" dirty="0">
              <a:solidFill>
                <a:schemeClr val="tx1"/>
              </a:solidFill>
            </a:rPr>
            <a:t>→弱い手は速やかに</a:t>
          </a:r>
          <a:r>
            <a:rPr kumimoji="1" lang="en-US" altLang="ja-JP" sz="3600" b="1" dirty="0">
              <a:solidFill>
                <a:schemeClr val="tx1"/>
              </a:solidFill>
            </a:rPr>
            <a:t>Fold</a:t>
          </a:r>
          <a:r>
            <a:rPr kumimoji="1" lang="ja-JP" altLang="en-US" sz="3600" dirty="0">
              <a:solidFill>
                <a:schemeClr val="tx1"/>
              </a:solidFill>
            </a:rPr>
            <a:t>する</a:t>
          </a:r>
          <a:endParaRPr kumimoji="1" lang="en-US" altLang="ja-JP" sz="3600" dirty="0">
            <a:solidFill>
              <a:schemeClr val="tx1"/>
            </a:solidFill>
          </a:endParaRPr>
        </a:p>
      </dgm:t>
    </dgm:pt>
    <dgm:pt modelId="{EEEDFAF7-4EE4-4CB9-8721-18ACB69FDD1E}" type="parTrans" cxnId="{EC69D5BC-3435-4559-85C7-B098B62031C4}">
      <dgm:prSet/>
      <dgm:spPr/>
      <dgm:t>
        <a:bodyPr/>
        <a:lstStyle/>
        <a:p>
          <a:endParaRPr lang="en-US" sz="1100"/>
        </a:p>
      </dgm:t>
    </dgm:pt>
    <dgm:pt modelId="{8990AE41-9CD6-4342-B9A8-3A2D4C8CC2C1}" type="sibTrans" cxnId="{EC69D5BC-3435-4559-85C7-B098B62031C4}">
      <dgm:prSet/>
      <dgm:spPr/>
      <dgm:t>
        <a:bodyPr/>
        <a:lstStyle/>
        <a:p>
          <a:endParaRPr lang="en-US" sz="1100"/>
        </a:p>
      </dgm:t>
    </dgm:pt>
    <dgm:pt modelId="{0EEEFAC1-6A39-432A-855E-8434B0D9ADD7}" type="pres">
      <dgm:prSet presAssocID="{3754AAD1-0517-477A-B765-2773019F401B}" presName="vert0" presStyleCnt="0">
        <dgm:presLayoutVars>
          <dgm:dir/>
          <dgm:animOne val="branch"/>
          <dgm:animLvl val="lvl"/>
        </dgm:presLayoutVars>
      </dgm:prSet>
      <dgm:spPr/>
    </dgm:pt>
    <dgm:pt modelId="{997F57DF-32CB-4409-80B3-988AEBD80CAD}" type="pres">
      <dgm:prSet presAssocID="{92262197-499B-49AB-B830-69FAE56C7FCA}" presName="thickLine" presStyleLbl="alignNode1" presStyleIdx="0" presStyleCnt="2"/>
      <dgm:spPr/>
    </dgm:pt>
    <dgm:pt modelId="{05FD8E1C-0A36-477E-9019-1D13766E2430}" type="pres">
      <dgm:prSet presAssocID="{92262197-499B-49AB-B830-69FAE56C7FCA}" presName="horz1" presStyleCnt="0"/>
      <dgm:spPr/>
    </dgm:pt>
    <dgm:pt modelId="{8CA7DEB3-3261-4250-96DE-995E241B5DBB}" type="pres">
      <dgm:prSet presAssocID="{92262197-499B-49AB-B830-69FAE56C7FCA}" presName="tx1" presStyleLbl="revTx" presStyleIdx="0" presStyleCnt="2"/>
      <dgm:spPr/>
    </dgm:pt>
    <dgm:pt modelId="{3F84D455-518C-4EF7-9CEE-68678882FC31}" type="pres">
      <dgm:prSet presAssocID="{92262197-499B-49AB-B830-69FAE56C7FCA}" presName="vert1" presStyleCnt="0"/>
      <dgm:spPr/>
    </dgm:pt>
    <dgm:pt modelId="{60F4A93C-D153-4908-8194-50789FD35709}" type="pres">
      <dgm:prSet presAssocID="{4E4B18E2-80E0-404F-87F2-62AD1AD4CC42}" presName="thickLine" presStyleLbl="alignNode1" presStyleIdx="1" presStyleCnt="2"/>
      <dgm:spPr/>
    </dgm:pt>
    <dgm:pt modelId="{BCCDFDAD-EAF1-4CBC-B960-FCF4ED4EC37B}" type="pres">
      <dgm:prSet presAssocID="{4E4B18E2-80E0-404F-87F2-62AD1AD4CC42}" presName="horz1" presStyleCnt="0"/>
      <dgm:spPr/>
    </dgm:pt>
    <dgm:pt modelId="{AB47E605-9527-496C-A937-2A7FA8A5F8FD}" type="pres">
      <dgm:prSet presAssocID="{4E4B18E2-80E0-404F-87F2-62AD1AD4CC42}" presName="tx1" presStyleLbl="revTx" presStyleIdx="1" presStyleCnt="2"/>
      <dgm:spPr/>
    </dgm:pt>
    <dgm:pt modelId="{27604C96-3A17-4652-A215-541E2D207B02}" type="pres">
      <dgm:prSet presAssocID="{4E4B18E2-80E0-404F-87F2-62AD1AD4CC42}" presName="vert1" presStyleCnt="0"/>
      <dgm:spPr/>
    </dgm:pt>
  </dgm:ptLst>
  <dgm:cxnLst>
    <dgm:cxn modelId="{F248D80D-33B2-4BE1-BFDB-83E9515D9CB0}" type="presOf" srcId="{4E4B18E2-80E0-404F-87F2-62AD1AD4CC42}" destId="{AB47E605-9527-496C-A937-2A7FA8A5F8FD}" srcOrd="0" destOrd="0" presId="urn:microsoft.com/office/officeart/2008/layout/LinedList"/>
    <dgm:cxn modelId="{7AEDC339-68CF-4946-A80E-065A84962DBA}" type="presOf" srcId="{92262197-499B-49AB-B830-69FAE56C7FCA}" destId="{8CA7DEB3-3261-4250-96DE-995E241B5DBB}" srcOrd="0" destOrd="0" presId="urn:microsoft.com/office/officeart/2008/layout/LinedList"/>
    <dgm:cxn modelId="{887F4366-A78A-4D03-9B8A-C36F5F9C11B1}" type="presOf" srcId="{3754AAD1-0517-477A-B765-2773019F401B}" destId="{0EEEFAC1-6A39-432A-855E-8434B0D9ADD7}" srcOrd="0" destOrd="0" presId="urn:microsoft.com/office/officeart/2008/layout/LinedList"/>
    <dgm:cxn modelId="{EC69D5BC-3435-4559-85C7-B098B62031C4}" srcId="{3754AAD1-0517-477A-B765-2773019F401B}" destId="{4E4B18E2-80E0-404F-87F2-62AD1AD4CC42}" srcOrd="1" destOrd="0" parTransId="{EEEDFAF7-4EE4-4CB9-8721-18ACB69FDD1E}" sibTransId="{8990AE41-9CD6-4342-B9A8-3A2D4C8CC2C1}"/>
    <dgm:cxn modelId="{F9C8D9EB-2228-4493-BBED-23740A704988}" srcId="{3754AAD1-0517-477A-B765-2773019F401B}" destId="{92262197-499B-49AB-B830-69FAE56C7FCA}" srcOrd="0" destOrd="0" parTransId="{CAED7966-DA6E-4F99-B2F8-3A14BDB8E831}" sibTransId="{B2E2D71F-F5E3-4D95-99D4-123D99C78DA6}"/>
    <dgm:cxn modelId="{72027032-6947-44FF-B870-32E36B633558}" type="presParOf" srcId="{0EEEFAC1-6A39-432A-855E-8434B0D9ADD7}" destId="{997F57DF-32CB-4409-80B3-988AEBD80CAD}" srcOrd="0" destOrd="0" presId="urn:microsoft.com/office/officeart/2008/layout/LinedList"/>
    <dgm:cxn modelId="{D2D7C39A-6E2D-4418-8119-CBEFD464E41C}" type="presParOf" srcId="{0EEEFAC1-6A39-432A-855E-8434B0D9ADD7}" destId="{05FD8E1C-0A36-477E-9019-1D13766E2430}" srcOrd="1" destOrd="0" presId="urn:microsoft.com/office/officeart/2008/layout/LinedList"/>
    <dgm:cxn modelId="{6008AB20-8880-4592-9812-9B7702D62EE0}" type="presParOf" srcId="{05FD8E1C-0A36-477E-9019-1D13766E2430}" destId="{8CA7DEB3-3261-4250-96DE-995E241B5DBB}" srcOrd="0" destOrd="0" presId="urn:microsoft.com/office/officeart/2008/layout/LinedList"/>
    <dgm:cxn modelId="{EF93751D-08C4-4F0E-BB33-0F677D3A2B56}" type="presParOf" srcId="{05FD8E1C-0A36-477E-9019-1D13766E2430}" destId="{3F84D455-518C-4EF7-9CEE-68678882FC31}" srcOrd="1" destOrd="0" presId="urn:microsoft.com/office/officeart/2008/layout/LinedList"/>
    <dgm:cxn modelId="{5D0A2BA4-39D5-4B50-8787-2AAD1E3BCC28}" type="presParOf" srcId="{0EEEFAC1-6A39-432A-855E-8434B0D9ADD7}" destId="{60F4A93C-D153-4908-8194-50789FD35709}" srcOrd="2" destOrd="0" presId="urn:microsoft.com/office/officeart/2008/layout/LinedList"/>
    <dgm:cxn modelId="{DC7EF1B2-5F01-4BF3-8D30-6B6E4B3C781C}" type="presParOf" srcId="{0EEEFAC1-6A39-432A-855E-8434B0D9ADD7}" destId="{BCCDFDAD-EAF1-4CBC-B960-FCF4ED4EC37B}" srcOrd="3" destOrd="0" presId="urn:microsoft.com/office/officeart/2008/layout/LinedList"/>
    <dgm:cxn modelId="{D4507663-F9A4-4179-AD18-FF9D521C501B}" type="presParOf" srcId="{BCCDFDAD-EAF1-4CBC-B960-FCF4ED4EC37B}" destId="{AB47E605-9527-496C-A937-2A7FA8A5F8FD}" srcOrd="0" destOrd="0" presId="urn:microsoft.com/office/officeart/2008/layout/LinedList"/>
    <dgm:cxn modelId="{1B71F19B-BE39-4AAC-8B09-61DAECDD8A01}" type="presParOf" srcId="{BCCDFDAD-EAF1-4CBC-B960-FCF4ED4EC37B}" destId="{27604C96-3A17-4652-A215-541E2D207B0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F57DF-32CB-4409-80B3-988AEBD80CAD}">
      <dsp:nvSpPr>
        <dsp:cNvPr id="0" name=""/>
        <dsp:cNvSpPr/>
      </dsp:nvSpPr>
      <dsp:spPr>
        <a:xfrm>
          <a:off x="0" y="0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A7DEB3-3261-4250-96DE-995E241B5DBB}">
      <dsp:nvSpPr>
        <dsp:cNvPr id="0" name=""/>
        <dsp:cNvSpPr/>
      </dsp:nvSpPr>
      <dsp:spPr>
        <a:xfrm>
          <a:off x="0" y="0"/>
          <a:ext cx="5728344" cy="245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600" kern="1200" dirty="0"/>
            <a:t>強い手</a:t>
          </a:r>
          <a:r>
            <a:rPr kumimoji="1" lang="ja-JP" altLang="en-US" sz="3600" kern="1200" dirty="0"/>
            <a:t>のとき、</a:t>
          </a:r>
          <a:endParaRPr kumimoji="1" lang="en-US" altLang="ja-JP" sz="3600" kern="1200" dirty="0"/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600" kern="1200" dirty="0">
              <a:solidFill>
                <a:schemeClr val="accent2"/>
              </a:solidFill>
            </a:rPr>
            <a:t>利益</a:t>
          </a:r>
          <a:r>
            <a:rPr kumimoji="1" lang="ja-JP" altLang="en-US" sz="3600" kern="1200" dirty="0"/>
            <a:t>を最大化する</a:t>
          </a:r>
          <a:endParaRPr lang="en-US" sz="3600" kern="1200" dirty="0"/>
        </a:p>
      </dsp:txBody>
      <dsp:txXfrm>
        <a:off x="0" y="0"/>
        <a:ext cx="5728344" cy="2451495"/>
      </dsp:txXfrm>
    </dsp:sp>
    <dsp:sp modelId="{60F4A93C-D153-4908-8194-50789FD35709}">
      <dsp:nvSpPr>
        <dsp:cNvPr id="0" name=""/>
        <dsp:cNvSpPr/>
      </dsp:nvSpPr>
      <dsp:spPr>
        <a:xfrm>
          <a:off x="0" y="2451495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47E605-9527-496C-A937-2A7FA8A5F8FD}">
      <dsp:nvSpPr>
        <dsp:cNvPr id="0" name=""/>
        <dsp:cNvSpPr/>
      </dsp:nvSpPr>
      <dsp:spPr>
        <a:xfrm>
          <a:off x="0" y="2451495"/>
          <a:ext cx="5728344" cy="245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600" kern="1200" dirty="0"/>
            <a:t>弱い手のとき、</a:t>
          </a:r>
          <a:endParaRPr kumimoji="1" lang="en-US" altLang="ja-JP" sz="3600" kern="1200" dirty="0"/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600" kern="1200" dirty="0">
              <a:solidFill>
                <a:schemeClr val="accent6">
                  <a:lumMod val="75000"/>
                </a:schemeClr>
              </a:solidFill>
            </a:rPr>
            <a:t>損失</a:t>
          </a:r>
          <a:r>
            <a:rPr kumimoji="1" lang="ja-JP" sz="3600" kern="1200" dirty="0"/>
            <a:t>を最小化する</a:t>
          </a:r>
          <a:endParaRPr lang="en-US" sz="3600" kern="1200" dirty="0"/>
        </a:p>
      </dsp:txBody>
      <dsp:txXfrm>
        <a:off x="0" y="2451495"/>
        <a:ext cx="5728344" cy="2451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F57DF-32CB-4409-80B3-988AEBD80CAD}">
      <dsp:nvSpPr>
        <dsp:cNvPr id="0" name=""/>
        <dsp:cNvSpPr/>
      </dsp:nvSpPr>
      <dsp:spPr>
        <a:xfrm>
          <a:off x="0" y="0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2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A7DEB3-3261-4250-96DE-995E241B5DBB}">
      <dsp:nvSpPr>
        <dsp:cNvPr id="0" name=""/>
        <dsp:cNvSpPr/>
      </dsp:nvSpPr>
      <dsp:spPr>
        <a:xfrm>
          <a:off x="0" y="0"/>
          <a:ext cx="5728344" cy="245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600" kern="1200" dirty="0">
              <a:solidFill>
                <a:schemeClr val="tx1">
                  <a:lumMod val="50000"/>
                </a:schemeClr>
              </a:solidFill>
            </a:rPr>
            <a:t>強い手</a:t>
          </a:r>
          <a:r>
            <a:rPr kumimoji="1" lang="ja-JP" altLang="en-US" sz="3600" kern="1200" dirty="0">
              <a:solidFill>
                <a:schemeClr val="tx1">
                  <a:lumMod val="50000"/>
                </a:schemeClr>
              </a:solidFill>
            </a:rPr>
            <a:t>のとき、</a:t>
          </a:r>
          <a:endParaRPr kumimoji="1" lang="en-US" altLang="ja-JP" sz="3600" kern="1200" dirty="0">
            <a:solidFill>
              <a:schemeClr val="tx1">
                <a:lumMod val="50000"/>
              </a:schemeClr>
            </a:solidFill>
          </a:endParaRP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600" kern="1200" dirty="0">
              <a:solidFill>
                <a:schemeClr val="tx1">
                  <a:lumMod val="50000"/>
                </a:schemeClr>
              </a:solidFill>
            </a:rPr>
            <a:t>利益を最大化する</a:t>
          </a:r>
          <a:br>
            <a:rPr kumimoji="1" lang="en-US" altLang="ja-JP" sz="3600" kern="1200" dirty="0">
              <a:solidFill>
                <a:schemeClr val="tx1">
                  <a:lumMod val="65000"/>
                </a:schemeClr>
              </a:solidFill>
            </a:rPr>
          </a:br>
          <a:r>
            <a:rPr kumimoji="1" lang="ja-JP" altLang="en-US" sz="3600" kern="1200" dirty="0">
              <a:solidFill>
                <a:schemeClr val="tx1"/>
              </a:solidFill>
            </a:rPr>
            <a:t>→強い手は</a:t>
          </a:r>
          <a:r>
            <a:rPr kumimoji="1" lang="en-US" altLang="ja-JP" sz="3600" b="1" kern="1200" dirty="0">
              <a:solidFill>
                <a:schemeClr val="tx1"/>
              </a:solidFill>
            </a:rPr>
            <a:t>Bet/Raise</a:t>
          </a:r>
          <a:r>
            <a:rPr kumimoji="1" lang="ja-JP" altLang="en-US" sz="3600" kern="1200" dirty="0">
              <a:solidFill>
                <a:schemeClr val="tx1"/>
              </a:solidFill>
            </a:rPr>
            <a:t>してポットを大きくする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0" y="0"/>
        <a:ext cx="5728344" cy="2451495"/>
      </dsp:txXfrm>
    </dsp:sp>
    <dsp:sp modelId="{60F4A93C-D153-4908-8194-50789FD35709}">
      <dsp:nvSpPr>
        <dsp:cNvPr id="0" name=""/>
        <dsp:cNvSpPr/>
      </dsp:nvSpPr>
      <dsp:spPr>
        <a:xfrm>
          <a:off x="0" y="2451495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-3878375"/>
                <a:satOff val="-8771"/>
                <a:lumOff val="-5686"/>
                <a:alphaOff val="0"/>
                <a:tint val="98000"/>
                <a:lumMod val="102000"/>
              </a:schemeClr>
              <a:schemeClr val="accent2">
                <a:hueOff val="-3878375"/>
                <a:satOff val="-8771"/>
                <a:lumOff val="-5686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2">
              <a:hueOff val="-3878375"/>
              <a:satOff val="-8771"/>
              <a:lumOff val="-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47E605-9527-496C-A937-2A7FA8A5F8FD}">
      <dsp:nvSpPr>
        <dsp:cNvPr id="0" name=""/>
        <dsp:cNvSpPr/>
      </dsp:nvSpPr>
      <dsp:spPr>
        <a:xfrm>
          <a:off x="0" y="2451495"/>
          <a:ext cx="5728344" cy="245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3600" kern="1200" dirty="0">
              <a:solidFill>
                <a:schemeClr val="tx1">
                  <a:lumMod val="50000"/>
                </a:schemeClr>
              </a:solidFill>
            </a:rPr>
            <a:t>弱い手のとき、</a:t>
          </a:r>
          <a:endParaRPr kumimoji="1" lang="en-US" altLang="ja-JP" sz="3600" kern="1200" dirty="0">
            <a:solidFill>
              <a:schemeClr val="tx1">
                <a:lumMod val="50000"/>
              </a:schemeClr>
            </a:solidFill>
          </a:endParaRP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600" kern="1200" dirty="0">
              <a:solidFill>
                <a:schemeClr val="tx1">
                  <a:lumMod val="50000"/>
                </a:schemeClr>
              </a:solidFill>
            </a:rPr>
            <a:t>損失を最小化する</a:t>
          </a:r>
          <a:br>
            <a:rPr kumimoji="1" lang="en-US" altLang="ja-JP" sz="3600" kern="1200" dirty="0">
              <a:solidFill>
                <a:schemeClr val="tx1">
                  <a:lumMod val="65000"/>
                </a:schemeClr>
              </a:solidFill>
            </a:rPr>
          </a:br>
          <a:r>
            <a:rPr kumimoji="1" lang="ja-JP" altLang="en-US" sz="3600" kern="1200" dirty="0">
              <a:solidFill>
                <a:schemeClr val="tx1"/>
              </a:solidFill>
            </a:rPr>
            <a:t>→弱い手は速やかに</a:t>
          </a:r>
          <a:r>
            <a:rPr kumimoji="1" lang="en-US" altLang="ja-JP" sz="3600" b="1" kern="1200" dirty="0">
              <a:solidFill>
                <a:schemeClr val="tx1"/>
              </a:solidFill>
            </a:rPr>
            <a:t>Fold</a:t>
          </a:r>
          <a:r>
            <a:rPr kumimoji="1" lang="ja-JP" altLang="en-US" sz="3600" kern="1200" dirty="0">
              <a:solidFill>
                <a:schemeClr val="tx1"/>
              </a:solidFill>
            </a:rPr>
            <a:t>する</a:t>
          </a:r>
          <a:endParaRPr kumimoji="1" lang="en-US" altLang="ja-JP" sz="3600" kern="1200" dirty="0">
            <a:solidFill>
              <a:schemeClr val="tx1"/>
            </a:solidFill>
          </a:endParaRPr>
        </a:p>
      </dsp:txBody>
      <dsp:txXfrm>
        <a:off x="0" y="2451495"/>
        <a:ext cx="5728344" cy="2451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4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74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76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84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36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06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29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11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2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67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71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70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23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73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9E7D41-45CE-4266-BE58-93C5C0B6EE07}" type="datetimeFigureOut">
              <a:rPr kumimoji="1" lang="ja-JP" altLang="en-US" smtClean="0"/>
              <a:t>2024/11/17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FB49DBC-0E55-40E9-BEF6-5BF8B84F33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6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10" Type="http://schemas.openxmlformats.org/officeDocument/2006/relationships/image" Target="../media/image23.png"/><Relationship Id="rId4" Type="http://schemas.openxmlformats.org/officeDocument/2006/relationships/image" Target="../media/image12.png"/><Relationship Id="rId9" Type="http://schemas.openxmlformats.org/officeDocument/2006/relationships/image" Target="../media/image22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BE05B-D146-7D0D-7BBD-3542C7CEC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【Poker Level++】</a:t>
            </a:r>
            <a:br>
              <a:rPr kumimoji="1" lang="en-US" altLang="ja-JP" dirty="0"/>
            </a:br>
            <a:r>
              <a:rPr kumimoji="1" lang="en-US" altLang="ja-JP" dirty="0"/>
              <a:t>Vo.0 : </a:t>
            </a:r>
            <a:r>
              <a:rPr kumimoji="1" lang="ja-JP" altLang="en-US" dirty="0"/>
              <a:t>基本の考え方講座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D94192-E2D7-7200-E024-46F920AAE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9045199" cy="434974"/>
          </a:xfrm>
        </p:spPr>
        <p:txBody>
          <a:bodyPr/>
          <a:lstStyle/>
          <a:p>
            <a:pPr algn="r"/>
            <a:r>
              <a:rPr kumimoji="1" lang="ja-JP" altLang="en-US" dirty="0"/>
              <a:t>競技ポーカー部 </a:t>
            </a:r>
            <a:r>
              <a:rPr kumimoji="1" lang="en-US" altLang="ja-JP" dirty="0"/>
              <a:t>: </a:t>
            </a:r>
            <a:r>
              <a:rPr kumimoji="1" lang="en-US" altLang="ja-JP" dirty="0" err="1"/>
              <a:t>kfukuhar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2784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E5DE858-BDF8-83A4-B66C-5BCBE67A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4"/>
            <a:ext cx="10261602" cy="1636094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dirty="0">
                <a:solidFill>
                  <a:schemeClr val="tx1"/>
                </a:solidFill>
              </a:rPr>
              <a:t>「ほとんど毎回いったんコールして、いい役が出たらいいなあ</a:t>
            </a:r>
            <a:r>
              <a:rPr lang="en-US" altLang="ja-JP" sz="4800" dirty="0">
                <a:solidFill>
                  <a:schemeClr val="tx1"/>
                </a:solidFill>
              </a:rPr>
              <a:t>…</a:t>
            </a:r>
            <a:r>
              <a:rPr lang="ja-JP" altLang="en-US" sz="4800" dirty="0">
                <a:solidFill>
                  <a:schemeClr val="tx1"/>
                </a:solidFill>
              </a:rPr>
              <a:t>」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5093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5797A2-AC17-52EE-2890-B832E62D4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0C54B46-254C-BCF1-BB29-52AB9DD31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C870D0-9DE7-D36F-D445-0FD5A9F7E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01BCA89-A1F7-705C-7282-B94EC9E7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4"/>
            <a:ext cx="10261602" cy="1636094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dirty="0">
                <a:solidFill>
                  <a:schemeClr val="bg1">
                    <a:lumMod val="75000"/>
                  </a:schemeClr>
                </a:solidFill>
              </a:rPr>
              <a:t>「ほとんど毎回いったんコールして、いい役が出たらいいなあ</a:t>
            </a:r>
            <a:r>
              <a:rPr lang="en-US" altLang="ja-JP" sz="4800" dirty="0">
                <a:solidFill>
                  <a:schemeClr val="bg1">
                    <a:lumMod val="75000"/>
                  </a:schemeClr>
                </a:solidFill>
              </a:rPr>
              <a:t>…</a:t>
            </a:r>
            <a:r>
              <a:rPr lang="ja-JP" altLang="en-US" sz="4800" dirty="0">
                <a:solidFill>
                  <a:schemeClr val="bg1">
                    <a:lumMod val="75000"/>
                  </a:schemeClr>
                </a:solidFill>
              </a:rPr>
              <a:t>」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7BCA42D-2A49-B7B0-232F-236EE7474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2" name="タイトル 3">
            <a:extLst>
              <a:ext uri="{FF2B5EF4-FFF2-40B4-BE49-F238E27FC236}">
                <a16:creationId xmlns:a16="http://schemas.microsoft.com/office/drawing/2014/main" id="{BA3A88DE-BC49-2E1D-86DA-EE2684BB96F9}"/>
              </a:ext>
            </a:extLst>
          </p:cNvPr>
          <p:cNvSpPr txBox="1">
            <a:spLocks/>
          </p:cNvSpPr>
          <p:nvPr/>
        </p:nvSpPr>
        <p:spPr>
          <a:xfrm>
            <a:off x="965199" y="2932656"/>
            <a:ext cx="10261602" cy="163609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ja-JP" altLang="en-US" sz="8000" dirty="0">
                <a:solidFill>
                  <a:schemeClr val="tx1"/>
                </a:solidFill>
              </a:rPr>
              <a:t>→長期的に勝てません</a:t>
            </a:r>
            <a:endParaRPr lang="en-US" altLang="ja-JP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284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C6B9268-CE49-11B1-95C5-DA04AEEB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2706255"/>
            <a:ext cx="3580050" cy="2959048"/>
          </a:xfrm>
        </p:spPr>
        <p:txBody>
          <a:bodyPr anchor="t">
            <a:normAutofit/>
          </a:bodyPr>
          <a:lstStyle/>
          <a:p>
            <a:r>
              <a:rPr kumimoji="1" lang="ja-JP" altLang="en-US" sz="4400" dirty="0"/>
              <a:t>ポーカーは</a:t>
            </a:r>
            <a:br>
              <a:rPr kumimoji="1" lang="en-US" altLang="ja-JP" sz="4400" dirty="0"/>
            </a:br>
            <a:r>
              <a:rPr lang="ja-JP" altLang="en-US" sz="4400" dirty="0"/>
              <a:t>投資のゲーム</a:t>
            </a:r>
            <a:endParaRPr kumimoji="1" lang="ja-JP" altLang="en-US" sz="4400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74D65C74-B337-13D0-BFBA-05CC715577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995345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533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AE3DB8-79DD-6257-3494-59361EC66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252EBE-8A57-2972-122B-EA8ADABC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AED10825-F4B2-83AF-270F-05A440920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400E2AD-7E0C-C28E-02A6-0297E7F5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4" y="2706255"/>
            <a:ext cx="3580050" cy="2959048"/>
          </a:xfrm>
        </p:spPr>
        <p:txBody>
          <a:bodyPr anchor="t">
            <a:normAutofit/>
          </a:bodyPr>
          <a:lstStyle/>
          <a:p>
            <a:r>
              <a:rPr kumimoji="1" lang="ja-JP" altLang="en-US" sz="4400" dirty="0"/>
              <a:t>ポーカーは</a:t>
            </a:r>
            <a:br>
              <a:rPr kumimoji="1" lang="en-US" altLang="ja-JP" sz="4400" dirty="0"/>
            </a:br>
            <a:r>
              <a:rPr lang="ja-JP" altLang="en-US" sz="4400" dirty="0"/>
              <a:t>投資のゲーム</a:t>
            </a:r>
            <a:endParaRPr kumimoji="1" lang="ja-JP" altLang="en-US" sz="4400" dirty="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B4ABF08E-899A-9734-EACB-3F69D4067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469462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037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>
            <a:extLst>
              <a:ext uri="{FF2B5EF4-FFF2-40B4-BE49-F238E27FC236}">
                <a16:creationId xmlns:a16="http://schemas.microsoft.com/office/drawing/2014/main" id="{E446B7E6-8568-417F-959E-DB3D1E7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047A07-72EC-41BC-A55F-C264F639F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ネオンライトのパーセント記号">
            <a:extLst>
              <a:ext uri="{FF2B5EF4-FFF2-40B4-BE49-F238E27FC236}">
                <a16:creationId xmlns:a16="http://schemas.microsoft.com/office/drawing/2014/main" id="{95886DCB-BB75-F1EC-ADBA-B26C39346B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0718" b="80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B2656D1-A426-05EE-A347-875C5DD1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1449147"/>
            <a:ext cx="10572000" cy="37324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5400" dirty="0"/>
              <a:t>目安</a:t>
            </a:r>
            <a:r>
              <a:rPr kumimoji="1" lang="en-US" altLang="ja-JP" sz="5400" dirty="0"/>
              <a:t>:</a:t>
            </a:r>
            <a:br>
              <a:rPr kumimoji="1" lang="en-US" altLang="ja-JP" sz="5400" dirty="0"/>
            </a:br>
            <a:r>
              <a:rPr kumimoji="1" lang="en-US" altLang="ja-JP" sz="5400" dirty="0"/>
              <a:t>1. Bet</a:t>
            </a:r>
            <a:r>
              <a:rPr kumimoji="1" lang="ja-JP" altLang="en-US" sz="5400" dirty="0"/>
              <a:t>は</a:t>
            </a:r>
            <a:r>
              <a:rPr lang="ja-JP" altLang="en-US" sz="5400" dirty="0"/>
              <a:t>ポットの</a:t>
            </a:r>
            <a:r>
              <a:rPr lang="en-US" altLang="ja-JP" sz="5400" dirty="0"/>
              <a:t>50%</a:t>
            </a:r>
            <a:r>
              <a:rPr lang="ja-JP" altLang="en-US" sz="5400" dirty="0"/>
              <a:t>以上</a:t>
            </a:r>
            <a:br>
              <a:rPr lang="en-US" altLang="ja-JP" sz="5400" dirty="0"/>
            </a:br>
            <a:r>
              <a:rPr lang="en-US" altLang="ja-JP" sz="5400" dirty="0"/>
              <a:t>2. Raise</a:t>
            </a:r>
            <a:r>
              <a:rPr lang="ja-JP" altLang="en-US" sz="5400" dirty="0"/>
              <a:t>は</a:t>
            </a:r>
            <a:r>
              <a:rPr lang="en-US" altLang="ja-JP" sz="5400" dirty="0"/>
              <a:t>3</a:t>
            </a:r>
            <a:r>
              <a:rPr lang="ja-JP" altLang="en-US" sz="5400" dirty="0"/>
              <a:t>倍</a:t>
            </a:r>
            <a:endParaRPr kumimoji="1" lang="en-US" altLang="ja-JP" sz="5400" dirty="0"/>
          </a:p>
        </p:txBody>
      </p:sp>
    </p:spTree>
    <p:extLst>
      <p:ext uri="{BB962C8B-B14F-4D97-AF65-F5344CB8AC3E}">
        <p14:creationId xmlns:p14="http://schemas.microsoft.com/office/powerpoint/2010/main" val="1677863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FEC8-98ED-3B43-520D-68B8B88B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C437E3F-FB9A-A6DE-9EB1-7991E6CB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基本</a:t>
            </a:r>
            <a:r>
              <a:rPr lang="en-US" altLang="ja-JP" dirty="0"/>
              <a:t>2 : </a:t>
            </a:r>
            <a:r>
              <a:rPr lang="ja-JP" altLang="en-US" dirty="0"/>
              <a:t>いい手を待って参加しよう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230BAF-621D-2535-7F69-49E17A80C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8363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110B7F4-027D-0D4F-19A4-EC6593EF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1536753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「レイズして参加すると、負けた時いっぱいチップを失っちゃう</a:t>
            </a:r>
            <a:r>
              <a:rPr lang="en-US" altLang="ja-JP" dirty="0">
                <a:solidFill>
                  <a:schemeClr val="tx1"/>
                </a:solidFill>
              </a:rPr>
              <a:t>…</a:t>
            </a:r>
            <a:r>
              <a:rPr lang="ja-JP" altLang="en-US" dirty="0">
                <a:solidFill>
                  <a:schemeClr val="tx1"/>
                </a:solidFill>
              </a:rPr>
              <a:t>」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71051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0E491F-F993-0D2C-0CBA-D1987FA2F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D88DDE73-99F6-C2E8-4A26-794CE9FF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8907C7-1E1C-4F3B-3991-D14477D0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8AF1E13-E8F8-6D0C-4A4D-FF16873E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1536753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ja-JP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「レイズして参加すると、負けた時いっぱいチップを失っちゃう</a:t>
            </a:r>
            <a:r>
              <a:rPr lang="en-US" altLang="ja-JP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…</a:t>
            </a:r>
            <a:r>
              <a:rPr lang="ja-JP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」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E898EE-965F-8E73-F9C2-BA06D0C9C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2" name="タイトル 3">
            <a:extLst>
              <a:ext uri="{FF2B5EF4-FFF2-40B4-BE49-F238E27FC236}">
                <a16:creationId xmlns:a16="http://schemas.microsoft.com/office/drawing/2014/main" id="{7AA6B79E-210C-A9D8-1038-1A23308C9C92}"/>
              </a:ext>
            </a:extLst>
          </p:cNvPr>
          <p:cNvSpPr txBox="1">
            <a:spLocks/>
          </p:cNvSpPr>
          <p:nvPr/>
        </p:nvSpPr>
        <p:spPr>
          <a:xfrm>
            <a:off x="965199" y="3081667"/>
            <a:ext cx="10261602" cy="153675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kumimoji="1"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6000" dirty="0">
                <a:solidFill>
                  <a:schemeClr val="tx1"/>
                </a:solidFill>
              </a:rPr>
              <a:t>→強い</a:t>
            </a:r>
            <a:r>
              <a:rPr lang="en-US" altLang="ja-JP" sz="6000" dirty="0">
                <a:solidFill>
                  <a:schemeClr val="tx1"/>
                </a:solidFill>
              </a:rPr>
              <a:t>/</a:t>
            </a:r>
            <a:r>
              <a:rPr lang="ja-JP" altLang="en-US" sz="6000" dirty="0">
                <a:solidFill>
                  <a:schemeClr val="tx1"/>
                </a:solidFill>
              </a:rPr>
              <a:t>扱いやすい手で</a:t>
            </a:r>
            <a:endParaRPr lang="en-US" altLang="ja-JP" sz="6000" dirty="0">
              <a:solidFill>
                <a:schemeClr val="tx1"/>
              </a:solidFill>
            </a:endParaRPr>
          </a:p>
          <a:p>
            <a:pPr algn="ctr"/>
            <a:r>
              <a:rPr lang="ja-JP" altLang="en-US" sz="6000" dirty="0">
                <a:solidFill>
                  <a:schemeClr val="tx1"/>
                </a:solidFill>
              </a:rPr>
              <a:t>レイズしよう</a:t>
            </a:r>
          </a:p>
        </p:txBody>
      </p:sp>
    </p:spTree>
    <p:extLst>
      <p:ext uri="{BB962C8B-B14F-4D97-AF65-F5344CB8AC3E}">
        <p14:creationId xmlns:p14="http://schemas.microsoft.com/office/powerpoint/2010/main" val="217520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30DDD00-E2F7-FA9A-9F52-1B7FC7290D8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96111" y="1055180"/>
            <a:ext cx="5184775" cy="969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3600" dirty="0"/>
              <a:t>【</a:t>
            </a:r>
            <a:r>
              <a:rPr lang="ja-JP" altLang="en-US" sz="3600" dirty="0"/>
              <a:t>強い</a:t>
            </a:r>
            <a:r>
              <a:rPr lang="en-US" altLang="ja-JP" sz="3600" dirty="0"/>
              <a:t>/</a:t>
            </a:r>
            <a:r>
              <a:rPr lang="ja-JP" altLang="en-US" sz="3600" dirty="0"/>
              <a:t>扱いやすい</a:t>
            </a:r>
            <a:r>
              <a:rPr lang="en-US" altLang="ja-JP" sz="3600" dirty="0"/>
              <a:t>】</a:t>
            </a:r>
            <a:endParaRPr lang="ja-JP" altLang="en-US" sz="3600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D40043-D244-144B-CE36-0D891578B17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519999" y="1055180"/>
            <a:ext cx="5194300" cy="969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ja-JP" sz="3600" dirty="0"/>
              <a:t>【</a:t>
            </a:r>
            <a:r>
              <a:rPr lang="ja-JP" altLang="en-US" sz="3600" dirty="0"/>
              <a:t>弱い</a:t>
            </a:r>
            <a:r>
              <a:rPr lang="en-US" altLang="ja-JP" sz="3600" dirty="0"/>
              <a:t>/</a:t>
            </a:r>
            <a:r>
              <a:rPr lang="ja-JP" altLang="en-US" sz="3600" dirty="0"/>
              <a:t>扱いにくい</a:t>
            </a:r>
            <a:r>
              <a:rPr lang="en-US" altLang="ja-JP" sz="3600" dirty="0"/>
              <a:t>】</a:t>
            </a:r>
            <a:endParaRPr lang="ja-JP" altLang="en-US" sz="36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1E91768C-298F-0DB7-81B2-87105FD84EFD}"/>
              </a:ext>
            </a:extLst>
          </p:cNvPr>
          <p:cNvGrpSpPr/>
          <p:nvPr/>
        </p:nvGrpSpPr>
        <p:grpSpPr>
          <a:xfrm>
            <a:off x="1535347" y="2822635"/>
            <a:ext cx="3254260" cy="2482731"/>
            <a:chOff x="1535347" y="3474388"/>
            <a:chExt cx="3254260" cy="2482731"/>
          </a:xfrm>
        </p:grpSpPr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66EC39F9-0C49-81D9-ADD8-969A481E0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5347" y="3942881"/>
              <a:ext cx="1355284" cy="920254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34B08926-0CA5-051E-5A6E-8F41AB9D8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7591" y="3474388"/>
              <a:ext cx="1372016" cy="936986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3100E9C5-E813-E077-D772-9FD9B18AC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0631" y="5070329"/>
              <a:ext cx="1355285" cy="886790"/>
            </a:xfrm>
            <a:prstGeom prst="rect">
              <a:avLst/>
            </a:prstGeom>
          </p:spPr>
        </p:pic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E8C2B6E-8D29-115C-21A4-AA9F9E11E296}"/>
              </a:ext>
            </a:extLst>
          </p:cNvPr>
          <p:cNvGrpSpPr/>
          <p:nvPr/>
        </p:nvGrpSpPr>
        <p:grpSpPr>
          <a:xfrm>
            <a:off x="7074701" y="2873913"/>
            <a:ext cx="3434170" cy="2380174"/>
            <a:chOff x="7046992" y="3576945"/>
            <a:chExt cx="3434170" cy="2380174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584A1EE6-79C2-7D38-20D3-4B94E321D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6992" y="3665264"/>
              <a:ext cx="1388747" cy="920254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9FB938F9-0B90-6ED0-492A-FE75B9AB9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92415" y="3576945"/>
              <a:ext cx="1388747" cy="97045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8DDFF149-EBB2-64D2-B8CA-7F8246CAA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84706" y="5020133"/>
              <a:ext cx="1338552" cy="93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4760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C692EE-5675-2104-C31A-CFEBB2F99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1C808E-E002-0FA8-5F57-3AA5F4EC46F1}"/>
              </a:ext>
            </a:extLst>
          </p:cNvPr>
          <p:cNvSpPr txBox="1"/>
          <p:nvPr/>
        </p:nvSpPr>
        <p:spPr>
          <a:xfrm>
            <a:off x="1002360" y="1598949"/>
            <a:ext cx="5016259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kumimoji="1" lang="en-US" altLang="ja-JP" sz="3200" dirty="0">
                <a:solidFill>
                  <a:srgbClr val="FFFFFF"/>
                </a:solidFill>
              </a:rPr>
              <a:t>【</a:t>
            </a:r>
            <a:r>
              <a:rPr kumimoji="1" lang="ja-JP" altLang="en-US" sz="3200" dirty="0">
                <a:solidFill>
                  <a:srgbClr val="FFFFFF"/>
                </a:solidFill>
              </a:rPr>
              <a:t>弱い</a:t>
            </a:r>
            <a:r>
              <a:rPr kumimoji="1" lang="en-US" altLang="ja-JP" sz="3200" dirty="0">
                <a:solidFill>
                  <a:srgbClr val="FFFFFF"/>
                </a:solidFill>
              </a:rPr>
              <a:t>/</a:t>
            </a:r>
            <a:r>
              <a:rPr kumimoji="1" lang="ja-JP" altLang="en-US" sz="3200" dirty="0">
                <a:solidFill>
                  <a:srgbClr val="FFFFFF"/>
                </a:solidFill>
              </a:rPr>
              <a:t>扱いづらい条件</a:t>
            </a:r>
            <a:r>
              <a:rPr kumimoji="1" lang="en-US" altLang="ja-JP" sz="3200" dirty="0">
                <a:solidFill>
                  <a:srgbClr val="FFFFFF"/>
                </a:solidFill>
              </a:rPr>
              <a:t>】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kumimoji="1" lang="ja-JP" altLang="en-US" sz="2400" dirty="0">
                <a:solidFill>
                  <a:srgbClr val="FFFFFF"/>
                </a:solidFill>
              </a:rPr>
              <a:t>マークが異なる</a:t>
            </a:r>
            <a:endParaRPr kumimoji="1" lang="en-US" altLang="ja-JP" sz="2400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kumimoji="1" lang="ja-JP" altLang="en-US" sz="2400" dirty="0">
                <a:solidFill>
                  <a:srgbClr val="FFFFFF"/>
                </a:solidFill>
              </a:rPr>
              <a:t>数字が低い</a:t>
            </a:r>
            <a:endParaRPr kumimoji="1" lang="en-US" altLang="ja-JP" sz="2400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kumimoji="1" lang="ja-JP" altLang="en-US" sz="2400" dirty="0">
                <a:solidFill>
                  <a:srgbClr val="FFFFFF"/>
                </a:solidFill>
              </a:rPr>
              <a:t>数字同士が離れている</a:t>
            </a:r>
            <a:endParaRPr kumimoji="1" lang="en-US" altLang="ja-JP" sz="2400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kumimoji="1" lang="en-US" altLang="ja-JP" sz="2400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</a:pPr>
            <a:r>
              <a:rPr kumimoji="1" lang="en-US" altLang="ja-JP" sz="2400" dirty="0">
                <a:solidFill>
                  <a:srgbClr val="FFFFFF"/>
                </a:solidFill>
              </a:rPr>
              <a:t>→</a:t>
            </a:r>
            <a:r>
              <a:rPr kumimoji="1" lang="ja-JP" altLang="en-US" sz="2400" dirty="0">
                <a:solidFill>
                  <a:srgbClr val="FFFFFF"/>
                </a:solidFill>
              </a:rPr>
              <a:t>強い役になりにくい</a:t>
            </a:r>
          </a:p>
        </p:txBody>
      </p:sp>
      <p:sp>
        <p:nvSpPr>
          <p:cNvPr id="30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CB861-6D9B-42EA-4D28-252D6E9F4B07}"/>
              </a:ext>
            </a:extLst>
          </p:cNvPr>
          <p:cNvGrpSpPr/>
          <p:nvPr/>
        </p:nvGrpSpPr>
        <p:grpSpPr>
          <a:xfrm>
            <a:off x="7410517" y="2087084"/>
            <a:ext cx="3832042" cy="2655931"/>
            <a:chOff x="7046992" y="3576945"/>
            <a:chExt cx="3434170" cy="238017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3B098CF-6008-C65E-45BC-417E6EC19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6992" y="3665264"/>
              <a:ext cx="1388747" cy="920254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9E155B79-4EBC-1545-EE5B-00E00CB84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92415" y="3576945"/>
              <a:ext cx="1388747" cy="97045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AA7C4FFC-7657-5B1C-2857-1C842DDEC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4706" y="5020133"/>
              <a:ext cx="1338552" cy="93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2125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微積分式">
            <a:extLst>
              <a:ext uri="{FF2B5EF4-FFF2-40B4-BE49-F238E27FC236}">
                <a16:creationId xmlns:a16="http://schemas.microsoft.com/office/drawing/2014/main" id="{E3DE3DF7-E281-AEEC-37AE-CF854512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7319" r="23362" b="-2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3AD8E6B-4DEB-5589-0B33-41F80A1B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E50A3-26CB-F7D7-7ABF-6AF71F8D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 anchor="t">
            <a:normAutofit/>
          </a:bodyPr>
          <a:lstStyle/>
          <a:p>
            <a:r>
              <a:rPr lang="ja-JP" altLang="en-US" sz="2000" dirty="0"/>
              <a:t>今回のゴール</a:t>
            </a:r>
            <a:r>
              <a:rPr lang="en-US" altLang="ja-JP" sz="2000" dirty="0"/>
              <a:t> = </a:t>
            </a:r>
            <a:r>
              <a:rPr lang="ja-JP" altLang="en-US" sz="2000" dirty="0"/>
              <a:t>基本で勝つ</a:t>
            </a:r>
            <a:endParaRPr lang="en-US" altLang="ja-JP" sz="2000" dirty="0"/>
          </a:p>
          <a:p>
            <a:r>
              <a:rPr lang="ja-JP" altLang="en-US" sz="2000" dirty="0"/>
              <a:t>基本</a:t>
            </a:r>
            <a:r>
              <a:rPr lang="en-US" altLang="ja-JP" sz="2000" dirty="0"/>
              <a:t>1 : </a:t>
            </a:r>
            <a:r>
              <a:rPr lang="ja-JP" altLang="en-US" sz="2000" dirty="0"/>
              <a:t>レイズで参加しよう</a:t>
            </a:r>
            <a:endParaRPr lang="en-US" altLang="ja-JP" sz="2000" dirty="0"/>
          </a:p>
          <a:p>
            <a:r>
              <a:rPr lang="ja-JP" altLang="en-US" sz="2000" dirty="0"/>
              <a:t>基本</a:t>
            </a:r>
            <a:r>
              <a:rPr lang="en-US" altLang="ja-JP" sz="2000" dirty="0"/>
              <a:t>2 : </a:t>
            </a:r>
            <a:r>
              <a:rPr lang="ja-JP" altLang="en-US" sz="2000" dirty="0"/>
              <a:t>いい手を待って参加しよう</a:t>
            </a:r>
            <a:endParaRPr lang="en-US" altLang="ja-JP" sz="2000" dirty="0"/>
          </a:p>
          <a:p>
            <a:r>
              <a:rPr lang="ja-JP" altLang="en-US" sz="2000" dirty="0"/>
              <a:t>基本</a:t>
            </a:r>
            <a:r>
              <a:rPr lang="en-US" altLang="ja-JP" sz="2000" dirty="0"/>
              <a:t>3 : </a:t>
            </a:r>
            <a:r>
              <a:rPr lang="ja-JP" altLang="en-US" sz="2000" dirty="0"/>
              <a:t>ポジションを活かそう</a:t>
            </a:r>
            <a:endParaRPr lang="en-US" altLang="ja-JP" sz="2000" dirty="0"/>
          </a:p>
          <a:p>
            <a:r>
              <a:rPr lang="ja-JP" altLang="en-US" sz="2000" dirty="0"/>
              <a:t>まとめ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66521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6D3D43E-1F94-5A22-7248-C38DB87A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923" y="2026760"/>
            <a:ext cx="9638153" cy="2668377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ja-JP" altLang="en-US" sz="5400" dirty="0">
                <a:solidFill>
                  <a:schemeClr val="tx1"/>
                </a:solidFill>
              </a:rPr>
              <a:t>目安</a:t>
            </a:r>
            <a:r>
              <a:rPr lang="en-US" altLang="ja-JP" sz="5400" dirty="0">
                <a:solidFill>
                  <a:schemeClr val="tx1"/>
                </a:solidFill>
              </a:rPr>
              <a:t>:</a:t>
            </a:r>
            <a:br>
              <a:rPr lang="en-US" altLang="ja-JP" sz="5400" dirty="0">
                <a:solidFill>
                  <a:schemeClr val="tx1"/>
                </a:solidFill>
              </a:rPr>
            </a:br>
            <a:r>
              <a:rPr lang="ja-JP" altLang="en-US" sz="5400" dirty="0">
                <a:solidFill>
                  <a:schemeClr val="tx1"/>
                </a:solidFill>
              </a:rPr>
              <a:t>ペア</a:t>
            </a:r>
            <a:r>
              <a:rPr lang="en-US" altLang="ja-JP" sz="5400" dirty="0">
                <a:solidFill>
                  <a:schemeClr val="tx1"/>
                </a:solidFill>
              </a:rPr>
              <a:t>, </a:t>
            </a:r>
            <a:r>
              <a:rPr lang="ja-JP" altLang="en-US" sz="5400" dirty="0">
                <a:solidFill>
                  <a:schemeClr val="tx1"/>
                </a:solidFill>
              </a:rPr>
              <a:t>絵札</a:t>
            </a:r>
            <a:r>
              <a:rPr lang="en-US" altLang="ja-JP" sz="5400" dirty="0">
                <a:solidFill>
                  <a:schemeClr val="tx1"/>
                </a:solidFill>
              </a:rPr>
              <a:t>2</a:t>
            </a:r>
            <a:r>
              <a:rPr lang="ja-JP" altLang="en-US" sz="5400" dirty="0">
                <a:solidFill>
                  <a:schemeClr val="tx1"/>
                </a:solidFill>
              </a:rPr>
              <a:t>枚</a:t>
            </a:r>
            <a:r>
              <a:rPr lang="en-US" altLang="ja-JP" sz="5400" dirty="0">
                <a:solidFill>
                  <a:schemeClr val="tx1"/>
                </a:solidFill>
              </a:rPr>
              <a:t>, A</a:t>
            </a:r>
            <a:r>
              <a:rPr lang="ja-JP" altLang="en-US" sz="5400" dirty="0">
                <a:solidFill>
                  <a:schemeClr val="tx1"/>
                </a:solidFill>
              </a:rPr>
              <a:t>とマークが揃っている等</a:t>
            </a:r>
            <a:br>
              <a:rPr lang="en-US" altLang="ja-JP" sz="5400" dirty="0">
                <a:solidFill>
                  <a:schemeClr val="tx1"/>
                </a:solidFill>
              </a:rPr>
            </a:br>
            <a:r>
              <a:rPr lang="en-US" altLang="ja-JP" sz="4000" dirty="0">
                <a:solidFill>
                  <a:schemeClr val="tx1"/>
                </a:solidFill>
              </a:rPr>
              <a:t>※80%</a:t>
            </a:r>
            <a:r>
              <a:rPr lang="ja-JP" altLang="en-US" sz="4000" dirty="0">
                <a:solidFill>
                  <a:schemeClr val="tx1"/>
                </a:solidFill>
              </a:rPr>
              <a:t>くらいは参加する価値がない</a:t>
            </a:r>
          </a:p>
        </p:txBody>
      </p:sp>
    </p:spTree>
    <p:extLst>
      <p:ext uri="{BB962C8B-B14F-4D97-AF65-F5344CB8AC3E}">
        <p14:creationId xmlns:p14="http://schemas.microsoft.com/office/powerpoint/2010/main" val="3214362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77E84-EB50-D41C-92F8-2474384BB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2D08AC4-E0F1-8E67-9AB4-7BF16C8C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基本</a:t>
            </a:r>
            <a:r>
              <a:rPr lang="en-US" altLang="ja-JP" dirty="0"/>
              <a:t>3 : </a:t>
            </a:r>
            <a:r>
              <a:rPr lang="ja-JP" altLang="en-US" dirty="0"/>
              <a:t>ポジションを活かそう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6FC3A3-9B82-7A45-F115-F82796AFA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5083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05BE919-07AE-8C18-6A22-A693EAC6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4"/>
            <a:ext cx="10261602" cy="1303290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4400" dirty="0">
                <a:solidFill>
                  <a:schemeClr val="tx1"/>
                </a:solidFill>
              </a:rPr>
              <a:t>「ポジションって何</a:t>
            </a:r>
            <a:r>
              <a:rPr lang="en-US" altLang="ja-JP" sz="4400" dirty="0">
                <a:solidFill>
                  <a:schemeClr val="tx1"/>
                </a:solidFill>
              </a:rPr>
              <a:t>?</a:t>
            </a:r>
            <a:r>
              <a:rPr lang="ja-JP" altLang="en-US" sz="4400" dirty="0">
                <a:solidFill>
                  <a:schemeClr val="tx1"/>
                </a:solidFill>
              </a:rPr>
              <a:t>」</a:t>
            </a:r>
            <a:endParaRPr lang="en-US" altLang="ja-JP" sz="4400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509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23208-59B6-3AE2-C1BA-6624C479E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AB7995D-02BB-B5DB-9F8F-CAA0D1DAA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8726F7-5999-D84E-EC1A-700F47593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2AF8468-77A1-1BB8-CD16-FD89547B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4"/>
            <a:ext cx="10261602" cy="1303290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4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「ポジションって何</a:t>
            </a:r>
            <a:r>
              <a:rPr lang="en-US" altLang="ja-JP" sz="4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?</a:t>
            </a:r>
            <a:r>
              <a:rPr lang="ja-JP" altLang="en-US" sz="4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」</a:t>
            </a:r>
            <a:endParaRPr lang="en-US" altLang="ja-JP" sz="4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B7A82-7DD7-A391-FE65-92F3D570E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2" name="タイトル 3">
            <a:extLst>
              <a:ext uri="{FF2B5EF4-FFF2-40B4-BE49-F238E27FC236}">
                <a16:creationId xmlns:a16="http://schemas.microsoft.com/office/drawing/2014/main" id="{88EC79A9-0C85-3EFE-49A3-26C5C2879955}"/>
              </a:ext>
            </a:extLst>
          </p:cNvPr>
          <p:cNvSpPr txBox="1">
            <a:spLocks/>
          </p:cNvSpPr>
          <p:nvPr/>
        </p:nvSpPr>
        <p:spPr>
          <a:xfrm>
            <a:off x="965199" y="2422513"/>
            <a:ext cx="10261602" cy="2685196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→アクションの順番のこと</a:t>
            </a:r>
            <a:endParaRPr lang="en-US" altLang="ja-JP" sz="5400" dirty="0">
              <a:solidFill>
                <a:schemeClr val="tx1"/>
              </a:solidFill>
            </a:endParaRPr>
          </a:p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先手番の様子を伺えるので</a:t>
            </a:r>
            <a:endParaRPr lang="en-US" altLang="ja-JP" sz="5400" dirty="0">
              <a:solidFill>
                <a:schemeClr val="tx1"/>
              </a:solidFill>
            </a:endParaRPr>
          </a:p>
          <a:p>
            <a:pPr algn="ctr"/>
            <a:r>
              <a:rPr lang="ja-JP" altLang="en-US" sz="5400" dirty="0">
                <a:solidFill>
                  <a:schemeClr val="tx1"/>
                </a:solidFill>
              </a:rPr>
              <a:t>後手のほうが有利</a:t>
            </a:r>
            <a:endParaRPr lang="en-US" altLang="ja-JP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345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20756A4-665B-FF24-98D5-63DF042F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7200" dirty="0">
                <a:solidFill>
                  <a:schemeClr val="tx1"/>
                </a:solidFill>
              </a:rPr>
              <a:t>本格的に話に入る前に前提を</a:t>
            </a:r>
            <a:r>
              <a:rPr lang="en-US" altLang="ja-JP" sz="7200" dirty="0">
                <a:solidFill>
                  <a:schemeClr val="accent6"/>
                </a:solidFill>
              </a:rPr>
              <a:t>2</a:t>
            </a:r>
            <a:r>
              <a:rPr lang="ja-JP" altLang="en-US" sz="7200" dirty="0">
                <a:solidFill>
                  <a:schemeClr val="accent6"/>
                </a:solidFill>
              </a:rPr>
              <a:t>つ</a:t>
            </a:r>
            <a:r>
              <a:rPr lang="ja-JP" altLang="en-US" sz="7200" dirty="0">
                <a:solidFill>
                  <a:schemeClr val="tx1"/>
                </a:solidFill>
              </a:rPr>
              <a:t>共有します</a:t>
            </a:r>
            <a:endParaRPr kumimoji="1" lang="en-US" altLang="ja-JP" sz="7200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01050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a14="http://schemas.microsoft.com/office/drawing/2010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F1F689-BD84-4BD2-A649-497370713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180" cy="6869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680ABD9F-6753-BD72-5B84-6BD6AD6C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1:</a:t>
            </a:r>
            <a:r>
              <a:rPr lang="ja-JP" altLang="en-US" dirty="0">
                <a:solidFill>
                  <a:schemeClr val="tx1"/>
                </a:solidFill>
              </a:rPr>
              <a:t>最後に賭け額を上げた人が主導権を握る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5" name="コンテンツ プレースホルダー 4" descr="男性アーティスト 単色塗りつぶし">
            <a:extLst>
              <a:ext uri="{FF2B5EF4-FFF2-40B4-BE49-F238E27FC236}">
                <a16:creationId xmlns:a16="http://schemas.microsoft.com/office/drawing/2014/main" id="{28ED78B7-FEB9-417D-DDDB-4FB12F2C7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837" y="336764"/>
            <a:ext cx="2641171" cy="264117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9" name="グラフィックス 8" descr="赤ちゃん 単色塗りつぶし">
            <a:extLst>
              <a:ext uri="{FF2B5EF4-FFF2-40B4-BE49-F238E27FC236}">
                <a16:creationId xmlns:a16="http://schemas.microsoft.com/office/drawing/2014/main" id="{8BE48532-B48D-CBF9-89A6-3C1ED8BA7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3534" y="336764"/>
            <a:ext cx="2641171" cy="264117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7" name="グラフィックス 6" descr="女性宇宙飛行士 単色塗りつぶし">
            <a:extLst>
              <a:ext uri="{FF2B5EF4-FFF2-40B4-BE49-F238E27FC236}">
                <a16:creationId xmlns:a16="http://schemas.microsoft.com/office/drawing/2014/main" id="{8991F868-BD7E-FD91-AC74-17679C38F8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9723" y="336764"/>
            <a:ext cx="2641171" cy="264117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6220DB4-F7AD-A8DA-942F-1BEED02719FB}"/>
              </a:ext>
            </a:extLst>
          </p:cNvPr>
          <p:cNvSpPr txBox="1"/>
          <p:nvPr/>
        </p:nvSpPr>
        <p:spPr>
          <a:xfrm>
            <a:off x="1115397" y="3112851"/>
            <a:ext cx="244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「</a:t>
            </a:r>
            <a:r>
              <a:rPr kumimoji="1" lang="en-US" altLang="ja-JP" sz="2400" dirty="0">
                <a:solidFill>
                  <a:schemeClr val="bg1"/>
                </a:solidFill>
              </a:rPr>
              <a:t>Call $10</a:t>
            </a:r>
            <a:r>
              <a:rPr kumimoji="1" lang="ja-JP" altLang="en-US" sz="2400" dirty="0">
                <a:solidFill>
                  <a:schemeClr val="bg1"/>
                </a:solidFill>
              </a:rPr>
              <a:t>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949FA0-D3C5-B165-0F5C-1F73AB561B43}"/>
              </a:ext>
            </a:extLst>
          </p:cNvPr>
          <p:cNvSpPr txBox="1"/>
          <p:nvPr/>
        </p:nvSpPr>
        <p:spPr>
          <a:xfrm>
            <a:off x="4804094" y="3112851"/>
            <a:ext cx="244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「</a:t>
            </a:r>
            <a:r>
              <a:rPr kumimoji="1" lang="en-US" altLang="ja-JP" sz="2400" dirty="0">
                <a:solidFill>
                  <a:schemeClr val="bg1"/>
                </a:solidFill>
              </a:rPr>
              <a:t>Raise $40</a:t>
            </a:r>
            <a:r>
              <a:rPr kumimoji="1" lang="ja-JP" altLang="en-US" sz="2400" dirty="0">
                <a:solidFill>
                  <a:schemeClr val="bg1"/>
                </a:solidFill>
              </a:rPr>
              <a:t>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079D56-73AB-A5FF-ADDA-FEE7563E4F4C}"/>
              </a:ext>
            </a:extLst>
          </p:cNvPr>
          <p:cNvSpPr txBox="1"/>
          <p:nvPr/>
        </p:nvSpPr>
        <p:spPr>
          <a:xfrm>
            <a:off x="8500283" y="3112851"/>
            <a:ext cx="244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「</a:t>
            </a:r>
            <a:r>
              <a:rPr kumimoji="1" lang="en-US" altLang="ja-JP" sz="2400" dirty="0">
                <a:solidFill>
                  <a:schemeClr val="bg1"/>
                </a:solidFill>
              </a:rPr>
              <a:t>Call $40</a:t>
            </a:r>
            <a:r>
              <a:rPr kumimoji="1" lang="ja-JP" altLang="en-US" sz="2400" dirty="0">
                <a:solidFill>
                  <a:schemeClr val="bg1"/>
                </a:solidFill>
              </a:rPr>
              <a:t>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3A8F55-70B4-043A-809E-E1DC860C9585}"/>
              </a:ext>
            </a:extLst>
          </p:cNvPr>
          <p:cNvSpPr txBox="1"/>
          <p:nvPr/>
        </p:nvSpPr>
        <p:spPr>
          <a:xfrm>
            <a:off x="1115397" y="3667017"/>
            <a:ext cx="244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「</a:t>
            </a:r>
            <a:r>
              <a:rPr kumimoji="1" lang="en-US" altLang="ja-JP" sz="2400" dirty="0">
                <a:solidFill>
                  <a:schemeClr val="bg1"/>
                </a:solidFill>
              </a:rPr>
              <a:t>Call $40</a:t>
            </a:r>
            <a:r>
              <a:rPr kumimoji="1" lang="ja-JP" altLang="en-US" sz="2400" dirty="0">
                <a:solidFill>
                  <a:schemeClr val="bg1"/>
                </a:solidFill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3791381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971C63-0306-EC3D-4556-124CEA882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114A0479-5DBB-E66C-B2A7-7CC2D69F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03CDD3-B5F9-4C60-0CCE-3DB44498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180" cy="6869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226F666-F263-96EF-7491-59324523F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AE8100F-BAC7-D87F-0C65-97F2F0ACD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E6A9E926-03EA-2A7B-C047-81E373DEA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E2229F3D-B99D-A736-F21F-AD8ED07BE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347CFB1D-23E4-B2FE-42C6-9F2DD765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1:</a:t>
            </a:r>
            <a:r>
              <a:rPr lang="ja-JP" altLang="en-US" dirty="0">
                <a:solidFill>
                  <a:schemeClr val="tx1"/>
                </a:solidFill>
              </a:rPr>
              <a:t>最後に賭け額を上げた人が主導権を握る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5" name="コンテンツ プレースホルダー 4" descr="男性アーティスト 単色塗りつぶし">
            <a:extLst>
              <a:ext uri="{FF2B5EF4-FFF2-40B4-BE49-F238E27FC236}">
                <a16:creationId xmlns:a16="http://schemas.microsoft.com/office/drawing/2014/main" id="{8F46DD94-6A91-EB78-BA57-7803561F8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837" y="336764"/>
            <a:ext cx="2641171" cy="264117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9" name="グラフィックス 8" descr="赤ちゃん 単色塗りつぶし">
            <a:extLst>
              <a:ext uri="{FF2B5EF4-FFF2-40B4-BE49-F238E27FC236}">
                <a16:creationId xmlns:a16="http://schemas.microsoft.com/office/drawing/2014/main" id="{56A352C7-2411-F194-0F4E-6D3588C65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3534" y="336764"/>
            <a:ext cx="2641171" cy="264117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7" name="グラフィックス 6" descr="女性宇宙飛行士 単色塗りつぶし">
            <a:extLst>
              <a:ext uri="{FF2B5EF4-FFF2-40B4-BE49-F238E27FC236}">
                <a16:creationId xmlns:a16="http://schemas.microsoft.com/office/drawing/2014/main" id="{A90F7AC8-5562-B891-78E1-64A7E8D7A6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9723" y="336764"/>
            <a:ext cx="2641171" cy="264117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FABC74-831E-12D5-3127-E64136263D66}"/>
              </a:ext>
            </a:extLst>
          </p:cNvPr>
          <p:cNvSpPr txBox="1"/>
          <p:nvPr/>
        </p:nvSpPr>
        <p:spPr>
          <a:xfrm>
            <a:off x="1115397" y="3112851"/>
            <a:ext cx="244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</a:schemeClr>
                </a:solidFill>
              </a:rPr>
              <a:t>「</a:t>
            </a:r>
            <a:r>
              <a:rPr kumimoji="1" lang="en-US" altLang="ja-JP" sz="2400" dirty="0">
                <a:solidFill>
                  <a:schemeClr val="tx1">
                    <a:lumMod val="75000"/>
                  </a:schemeClr>
                </a:solidFill>
              </a:rPr>
              <a:t>Call $10</a:t>
            </a:r>
            <a:r>
              <a:rPr kumimoji="1" lang="ja-JP" altLang="en-US" sz="2400" dirty="0">
                <a:solidFill>
                  <a:schemeClr val="tx1">
                    <a:lumMod val="75000"/>
                  </a:schemeClr>
                </a:solidFill>
              </a:rPr>
              <a:t>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7A8183-D47B-4FB9-5291-E71C7F3BBC1F}"/>
              </a:ext>
            </a:extLst>
          </p:cNvPr>
          <p:cNvSpPr txBox="1"/>
          <p:nvPr/>
        </p:nvSpPr>
        <p:spPr>
          <a:xfrm>
            <a:off x="4804094" y="3112851"/>
            <a:ext cx="244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「</a:t>
            </a:r>
            <a:r>
              <a:rPr kumimoji="1" lang="en-US" altLang="ja-JP" sz="2400" dirty="0">
                <a:solidFill>
                  <a:schemeClr val="bg1"/>
                </a:solidFill>
              </a:rPr>
              <a:t>Raise $40</a:t>
            </a:r>
            <a:r>
              <a:rPr kumimoji="1" lang="ja-JP" altLang="en-US" sz="2400" dirty="0">
                <a:solidFill>
                  <a:schemeClr val="bg1"/>
                </a:solidFill>
              </a:rPr>
              <a:t>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F7608B-488B-CEDB-1A5B-AC3F67FC1448}"/>
              </a:ext>
            </a:extLst>
          </p:cNvPr>
          <p:cNvSpPr txBox="1"/>
          <p:nvPr/>
        </p:nvSpPr>
        <p:spPr>
          <a:xfrm>
            <a:off x="8500283" y="3112851"/>
            <a:ext cx="244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</a:schemeClr>
                </a:solidFill>
              </a:rPr>
              <a:t>「</a:t>
            </a:r>
            <a:r>
              <a:rPr kumimoji="1" lang="en-US" altLang="ja-JP" sz="2400" dirty="0">
                <a:solidFill>
                  <a:schemeClr val="tx1">
                    <a:lumMod val="75000"/>
                  </a:schemeClr>
                </a:solidFill>
              </a:rPr>
              <a:t>Call $40</a:t>
            </a:r>
            <a:r>
              <a:rPr kumimoji="1" lang="ja-JP" altLang="en-US" sz="2400" dirty="0">
                <a:solidFill>
                  <a:schemeClr val="tx1">
                    <a:lumMod val="75000"/>
                  </a:schemeClr>
                </a:solidFill>
              </a:rPr>
              <a:t>」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FF5BE41-76AF-1F52-1CC4-DC2A132389D4}"/>
              </a:ext>
            </a:extLst>
          </p:cNvPr>
          <p:cNvSpPr/>
          <p:nvPr/>
        </p:nvSpPr>
        <p:spPr>
          <a:xfrm>
            <a:off x="4670767" y="336764"/>
            <a:ext cx="2777441" cy="2828636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941C88B-4266-85DF-C778-81003652EC02}"/>
              </a:ext>
            </a:extLst>
          </p:cNvPr>
          <p:cNvCxnSpPr>
            <a:cxnSpLocks/>
            <a:stCxn id="8" idx="0"/>
            <a:endCxn id="3" idx="5"/>
          </p:cNvCxnSpPr>
          <p:nvPr/>
        </p:nvCxnSpPr>
        <p:spPr>
          <a:xfrm flipH="1" flipV="1">
            <a:off x="7041461" y="2751156"/>
            <a:ext cx="1188139" cy="21830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578528A-CFA7-8593-6B65-9CDDF5C2A697}"/>
              </a:ext>
            </a:extLst>
          </p:cNvPr>
          <p:cNvSpPr/>
          <p:nvPr/>
        </p:nvSpPr>
        <p:spPr>
          <a:xfrm>
            <a:off x="7426035" y="4934211"/>
            <a:ext cx="1607129" cy="603204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AA2B534-390B-5862-8A62-CEB99EEEAB30}"/>
              </a:ext>
            </a:extLst>
          </p:cNvPr>
          <p:cNvSpPr txBox="1"/>
          <p:nvPr/>
        </p:nvSpPr>
        <p:spPr>
          <a:xfrm>
            <a:off x="1115397" y="3667017"/>
            <a:ext cx="244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tx1">
                    <a:lumMod val="75000"/>
                  </a:schemeClr>
                </a:solidFill>
              </a:rPr>
              <a:t>「</a:t>
            </a:r>
            <a:r>
              <a:rPr kumimoji="1" lang="en-US" altLang="ja-JP" sz="2400" dirty="0">
                <a:solidFill>
                  <a:schemeClr val="tx1">
                    <a:lumMod val="75000"/>
                  </a:schemeClr>
                </a:solidFill>
              </a:rPr>
              <a:t>Call $40</a:t>
            </a:r>
            <a:r>
              <a:rPr kumimoji="1" lang="ja-JP" altLang="en-US" sz="2400" dirty="0">
                <a:solidFill>
                  <a:schemeClr val="tx1">
                    <a:lumMod val="75000"/>
                  </a:schemeClr>
                </a:solidFill>
              </a:rPr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3043340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C3A5D2-7D40-0557-8822-FFE928876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CF7D3799-E11C-50AE-0B13-418E7C79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p14="http://schemas.microsoft.com/office/powerpoint/2010/main" xmlns:a14="http://schemas.microsoft.com/office/drawing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EFA9D8-AFBA-1B5B-4A19-1CC49E828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180" cy="68691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4D10A-0793-9057-26C8-18AF2FD2B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0BEFB10E-155B-DE14-4A0E-96A4572A4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D4A8F44-8232-42CB-7716-1458F2ECB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FB6A281-9D59-0C51-C50E-575659D8A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A94BB79-F89E-8100-6CE2-1938D65DD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dirty="0"/>
              <a:t>2:</a:t>
            </a:r>
            <a:r>
              <a:rPr lang="ja-JP" altLang="en-US" dirty="0"/>
              <a:t>主導権のある人まではチェックで回す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pic>
        <p:nvPicPr>
          <p:cNvPr id="5" name="コンテンツ プレースホルダー 4" descr="男性アーティスト 単色塗りつぶし">
            <a:extLst>
              <a:ext uri="{FF2B5EF4-FFF2-40B4-BE49-F238E27FC236}">
                <a16:creationId xmlns:a16="http://schemas.microsoft.com/office/drawing/2014/main" id="{10138DA3-4C29-D891-97EF-50573E61B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837" y="336764"/>
            <a:ext cx="2641171" cy="264117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9" name="グラフィックス 8" descr="赤ちゃん 単色塗りつぶし">
            <a:extLst>
              <a:ext uri="{FF2B5EF4-FFF2-40B4-BE49-F238E27FC236}">
                <a16:creationId xmlns:a16="http://schemas.microsoft.com/office/drawing/2014/main" id="{66FCD8F2-C498-DA03-BE6E-D6073D5CF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3534" y="336764"/>
            <a:ext cx="2641171" cy="264117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7" name="グラフィックス 6" descr="女性宇宙飛行士 単色塗りつぶし">
            <a:extLst>
              <a:ext uri="{FF2B5EF4-FFF2-40B4-BE49-F238E27FC236}">
                <a16:creationId xmlns:a16="http://schemas.microsoft.com/office/drawing/2014/main" id="{96E088D0-521D-ED2F-51D2-08F1AD2C30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99723" y="336764"/>
            <a:ext cx="2641171" cy="2641171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530D8C-A8EE-A3CE-CA04-4E250A583F22}"/>
              </a:ext>
            </a:extLst>
          </p:cNvPr>
          <p:cNvSpPr txBox="1"/>
          <p:nvPr/>
        </p:nvSpPr>
        <p:spPr>
          <a:xfrm>
            <a:off x="1115397" y="3112851"/>
            <a:ext cx="2440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☓ </a:t>
            </a:r>
            <a:r>
              <a:rPr kumimoji="1" lang="en-US" altLang="ja-JP" sz="2400" dirty="0">
                <a:solidFill>
                  <a:schemeClr val="bg1"/>
                </a:solidFill>
              </a:rPr>
              <a:t>:</a:t>
            </a:r>
            <a:r>
              <a:rPr kumimoji="1" lang="ja-JP" altLang="en-US" sz="2400" dirty="0">
                <a:solidFill>
                  <a:schemeClr val="bg1"/>
                </a:solidFill>
              </a:rPr>
              <a:t>「</a:t>
            </a:r>
            <a:r>
              <a:rPr kumimoji="1" lang="en-US" altLang="ja-JP" sz="2400" dirty="0">
                <a:solidFill>
                  <a:schemeClr val="bg1"/>
                </a:solidFill>
              </a:rPr>
              <a:t>Bet$60</a:t>
            </a:r>
            <a:r>
              <a:rPr kumimoji="1" lang="ja-JP" altLang="en-US" sz="2400" dirty="0">
                <a:solidFill>
                  <a:schemeClr val="bg1"/>
                </a:solidFill>
              </a:rPr>
              <a:t>」</a:t>
            </a:r>
            <a:endParaRPr kumimoji="1" lang="en-US" altLang="ja-JP" sz="2400" dirty="0">
              <a:solidFill>
                <a:schemeClr val="bg1"/>
              </a:solidFill>
            </a:endParaRPr>
          </a:p>
          <a:p>
            <a:r>
              <a:rPr kumimoji="1" lang="ja-JP" altLang="en-US" sz="2400" dirty="0">
                <a:solidFill>
                  <a:schemeClr val="bg1"/>
                </a:solidFill>
              </a:rPr>
              <a:t>◯</a:t>
            </a:r>
            <a:r>
              <a:rPr kumimoji="1" lang="en-US" altLang="ja-JP" sz="2400" dirty="0">
                <a:solidFill>
                  <a:schemeClr val="bg1"/>
                </a:solidFill>
              </a:rPr>
              <a:t>:</a:t>
            </a:r>
            <a:r>
              <a:rPr kumimoji="1" lang="ja-JP" altLang="en-US" sz="2400" dirty="0">
                <a:solidFill>
                  <a:schemeClr val="bg1"/>
                </a:solidFill>
              </a:rPr>
              <a:t>「</a:t>
            </a:r>
            <a:r>
              <a:rPr kumimoji="1" lang="en-US" altLang="ja-JP" sz="2400" dirty="0">
                <a:solidFill>
                  <a:schemeClr val="bg1"/>
                </a:solidFill>
              </a:rPr>
              <a:t>Check</a:t>
            </a:r>
            <a:r>
              <a:rPr kumimoji="1" lang="ja-JP" altLang="en-US" sz="2400" dirty="0">
                <a:solidFill>
                  <a:schemeClr val="bg1"/>
                </a:solidFill>
              </a:rPr>
              <a:t>」</a:t>
            </a:r>
          </a:p>
        </p:txBody>
      </p:sp>
      <p:pic>
        <p:nvPicPr>
          <p:cNvPr id="4" name="グラフィックス 3" descr="フラグ 単色塗りつぶし">
            <a:extLst>
              <a:ext uri="{FF2B5EF4-FFF2-40B4-BE49-F238E27FC236}">
                <a16:creationId xmlns:a16="http://schemas.microsoft.com/office/drawing/2014/main" id="{F1EE8FD3-B018-56B4-0A84-6B312F850F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13714" y="131324"/>
            <a:ext cx="914400" cy="914400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BA32C4A-265D-BBCD-37A6-3C59513E321B}"/>
              </a:ext>
            </a:extLst>
          </p:cNvPr>
          <p:cNvGrpSpPr/>
          <p:nvPr/>
        </p:nvGrpSpPr>
        <p:grpSpPr>
          <a:xfrm>
            <a:off x="4327964" y="3054637"/>
            <a:ext cx="3463047" cy="1429966"/>
            <a:chOff x="4362566" y="3054637"/>
            <a:chExt cx="3463047" cy="1429966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82644808-A5DC-9EDD-6B1F-5712B0CAAD8F}"/>
                </a:ext>
              </a:extLst>
            </p:cNvPr>
            <p:cNvSpPr/>
            <p:nvPr/>
          </p:nvSpPr>
          <p:spPr>
            <a:xfrm>
              <a:off x="4362566" y="3054637"/>
              <a:ext cx="3463047" cy="14299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2018998A-C026-94AD-8834-F94CDF9C0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45336" y="3269357"/>
              <a:ext cx="2297506" cy="1000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6823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33E0464-FCA7-72C7-08A8-57259CD6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2094811"/>
            <a:ext cx="9638153" cy="266837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ja-JP" altLang="en-US" sz="4600" dirty="0">
                <a:solidFill>
                  <a:schemeClr val="tx1"/>
                </a:solidFill>
              </a:rPr>
              <a:t>ポジションの考え方</a:t>
            </a:r>
            <a:br>
              <a:rPr lang="en-US" altLang="ja-JP" sz="4600" dirty="0">
                <a:solidFill>
                  <a:schemeClr val="tx1"/>
                </a:solidFill>
              </a:rPr>
            </a:br>
            <a:r>
              <a:rPr lang="en-US" altLang="ja-JP" sz="4600" dirty="0">
                <a:solidFill>
                  <a:schemeClr val="tx1"/>
                </a:solidFill>
              </a:rPr>
              <a:t>→</a:t>
            </a:r>
            <a:r>
              <a:rPr lang="ja-JP" altLang="en-US" sz="4600" dirty="0">
                <a:solidFill>
                  <a:schemeClr val="tx1"/>
                </a:solidFill>
              </a:rPr>
              <a:t>先にアクションするならば不利</a:t>
            </a:r>
            <a:br>
              <a:rPr lang="en-US" altLang="ja-JP" sz="4600" dirty="0">
                <a:solidFill>
                  <a:schemeClr val="tx1"/>
                </a:solidFill>
              </a:rPr>
            </a:br>
            <a:r>
              <a:rPr lang="en-US" altLang="ja-JP" sz="4600" dirty="0">
                <a:solidFill>
                  <a:schemeClr val="tx1"/>
                </a:solidFill>
              </a:rPr>
              <a:t>→</a:t>
            </a:r>
            <a:r>
              <a:rPr lang="ja-JP" altLang="en-US" sz="4600" dirty="0">
                <a:solidFill>
                  <a:schemeClr val="tx1"/>
                </a:solidFill>
              </a:rPr>
              <a:t>不利ならばより強い手が必要</a:t>
            </a:r>
            <a:endParaRPr kumimoji="1" lang="en-US" altLang="ja-JP" sz="4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28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11114F18-D12D-43C6-895F-5BA92C290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2DD4A6-DC96-421E-9E1C-7CD0D268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 bwMode="white">
          <a:xfrm>
            <a:off x="0" y="4525094"/>
            <a:ext cx="12203151" cy="2344057"/>
            <a:chOff x="0" y="4525094"/>
            <a:chExt cx="12203151" cy="2344057"/>
          </a:xfrm>
        </p:grpSpPr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5E6BB74D-E85C-4CCB-90CE-024600640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0" y="4525094"/>
              <a:ext cx="12192000" cy="2332906"/>
            </a:xfrm>
            <a:custGeom>
              <a:avLst/>
              <a:gdLst>
                <a:gd name="connsiteX0" fmla="*/ 0 w 12192000"/>
                <a:gd name="connsiteY0" fmla="*/ 0 h 2332906"/>
                <a:gd name="connsiteX1" fmla="*/ 1996017 w 12192000"/>
                <a:gd name="connsiteY1" fmla="*/ 0 h 2332906"/>
                <a:gd name="connsiteX2" fmla="*/ 2377017 w 12192000"/>
                <a:gd name="connsiteY2" fmla="*/ 263783 h 2332906"/>
                <a:gd name="connsiteX3" fmla="*/ 2385484 w 12192000"/>
                <a:gd name="connsiteY3" fmla="*/ 266713 h 2332906"/>
                <a:gd name="connsiteX4" fmla="*/ 2398184 w 12192000"/>
                <a:gd name="connsiteY4" fmla="*/ 271110 h 2332906"/>
                <a:gd name="connsiteX5" fmla="*/ 2410883 w 12192000"/>
                <a:gd name="connsiteY5" fmla="*/ 275506 h 2332906"/>
                <a:gd name="connsiteX6" fmla="*/ 2421467 w 12192000"/>
                <a:gd name="connsiteY6" fmla="*/ 275506 h 2332906"/>
                <a:gd name="connsiteX7" fmla="*/ 2434167 w 12192000"/>
                <a:gd name="connsiteY7" fmla="*/ 275506 h 2332906"/>
                <a:gd name="connsiteX8" fmla="*/ 2444750 w 12192000"/>
                <a:gd name="connsiteY8" fmla="*/ 271110 h 2332906"/>
                <a:gd name="connsiteX9" fmla="*/ 2457450 w 12192000"/>
                <a:gd name="connsiteY9" fmla="*/ 266713 h 2332906"/>
                <a:gd name="connsiteX10" fmla="*/ 2465917 w 12192000"/>
                <a:gd name="connsiteY10" fmla="*/ 263783 h 2332906"/>
                <a:gd name="connsiteX11" fmla="*/ 2846917 w 12192000"/>
                <a:gd name="connsiteY11" fmla="*/ 0 h 2332906"/>
                <a:gd name="connsiteX12" fmla="*/ 12192000 w 12192000"/>
                <a:gd name="connsiteY12" fmla="*/ 0 h 2332906"/>
                <a:gd name="connsiteX13" fmla="*/ 12192000 w 12192000"/>
                <a:gd name="connsiteY13" fmla="*/ 2332906 h 2332906"/>
                <a:gd name="connsiteX14" fmla="*/ 0 w 12192000"/>
                <a:gd name="connsiteY14" fmla="*/ 2332906 h 2332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92000" h="2332906">
                  <a:moveTo>
                    <a:pt x="0" y="0"/>
                  </a:moveTo>
                  <a:lnTo>
                    <a:pt x="1996017" y="0"/>
                  </a:lnTo>
                  <a:lnTo>
                    <a:pt x="2377017" y="263783"/>
                  </a:lnTo>
                  <a:lnTo>
                    <a:pt x="2385484" y="266713"/>
                  </a:lnTo>
                  <a:lnTo>
                    <a:pt x="2398184" y="271110"/>
                  </a:lnTo>
                  <a:lnTo>
                    <a:pt x="2410883" y="275506"/>
                  </a:lnTo>
                  <a:lnTo>
                    <a:pt x="2421467" y="275506"/>
                  </a:lnTo>
                  <a:lnTo>
                    <a:pt x="2434167" y="275506"/>
                  </a:lnTo>
                  <a:lnTo>
                    <a:pt x="2444750" y="271110"/>
                  </a:lnTo>
                  <a:lnTo>
                    <a:pt x="2457450" y="266713"/>
                  </a:lnTo>
                  <a:lnTo>
                    <a:pt x="2465917" y="263783"/>
                  </a:lnTo>
                  <a:lnTo>
                    <a:pt x="2846917" y="0"/>
                  </a:lnTo>
                  <a:lnTo>
                    <a:pt x="12192000" y="0"/>
                  </a:lnTo>
                  <a:lnTo>
                    <a:pt x="12192000" y="2332906"/>
                  </a:lnTo>
                  <a:lnTo>
                    <a:pt x="0" y="2332906"/>
                  </a:lnTo>
                  <a:close/>
                </a:path>
              </a:pathLst>
            </a:cu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2808592-600C-4349-9F27-EC36C0BA4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 flipH="1">
              <a:off x="3820" y="4536245"/>
              <a:ext cx="5660999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B5E00D3B-1E29-4E11-BCD3-8E3A56F4B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4813714" y="4536245"/>
              <a:ext cx="7389437" cy="2332906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C70084FE-632F-862D-277D-091FFAA4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49" y="4817533"/>
            <a:ext cx="3950783" cy="77657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kumimoji="1" lang="ja-JP" altLang="en-US" sz="2400" dirty="0"/>
              <a:t>ボタンで参加する手の例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C442AA0-DDD7-7118-5224-1430EF304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17" y="640080"/>
            <a:ext cx="3576049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CBEC4A8-166B-203D-5DDC-27AD64B3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67" y="640080"/>
            <a:ext cx="3602736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0" name="タイトル 1">
            <a:extLst>
              <a:ext uri="{FF2B5EF4-FFF2-40B4-BE49-F238E27FC236}">
                <a16:creationId xmlns:a16="http://schemas.microsoft.com/office/drawing/2014/main" id="{69C4BADF-12C2-9B8E-BFF0-BFD55AA99804}"/>
              </a:ext>
            </a:extLst>
          </p:cNvPr>
          <p:cNvSpPr txBox="1">
            <a:spLocks/>
          </p:cNvSpPr>
          <p:nvPr/>
        </p:nvSpPr>
        <p:spPr>
          <a:xfrm>
            <a:off x="6643242" y="4953501"/>
            <a:ext cx="4440986" cy="77657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ja-JP" altLang="en-US" sz="2400" dirty="0"/>
              <a:t>一番最初のアクションの人の参加する手の例</a:t>
            </a:r>
          </a:p>
        </p:txBody>
      </p:sp>
    </p:spTree>
    <p:extLst>
      <p:ext uri="{BB962C8B-B14F-4D97-AF65-F5344CB8AC3E}">
        <p14:creationId xmlns:p14="http://schemas.microsoft.com/office/powerpoint/2010/main" val="354428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04DD347-3DE6-12F1-A63C-6BC22930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今回のゴール </a:t>
            </a:r>
            <a:r>
              <a:rPr lang="en-US" altLang="ja-JP" dirty="0"/>
              <a:t>= </a:t>
            </a:r>
            <a:r>
              <a:rPr lang="ja-JP" altLang="en-US" dirty="0"/>
              <a:t>基本で勝つ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462E16-35C6-FB09-9F71-46B5801EE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5711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D08D2-9CDF-A705-AE3E-F00453A76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6694A49-0B7A-5EC6-7DEA-9A112B78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3603124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BA3AE5-0FB8-4948-A421-5CEE1A5E8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615FFFBF-F0D2-4BB8-BB9E-3ADC47E3B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A10350A-61DE-20B9-3323-750F54B5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615162"/>
            <a:ext cx="5016259" cy="3632200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ja-JP" altLang="en-US" sz="3200" dirty="0">
                <a:solidFill>
                  <a:srgbClr val="FFFFFF"/>
                </a:solidFill>
              </a:rPr>
              <a:t>損失を最小化して利益を最大化する</a:t>
            </a:r>
            <a:endParaRPr lang="en-US" altLang="ja-JP" sz="3200" dirty="0">
              <a:solidFill>
                <a:srgbClr val="FFFFFF"/>
              </a:solidFill>
            </a:endParaRPr>
          </a:p>
          <a:p>
            <a:pPr>
              <a:buAutoNum type="arabicPeriod"/>
            </a:pPr>
            <a:r>
              <a:rPr lang="ja-JP" altLang="en-US" sz="3200" dirty="0">
                <a:solidFill>
                  <a:srgbClr val="FFFFFF"/>
                </a:solidFill>
              </a:rPr>
              <a:t>強い手を待つ</a:t>
            </a:r>
            <a:endParaRPr lang="en-US" altLang="ja-JP" sz="3200" dirty="0">
              <a:solidFill>
                <a:srgbClr val="FFFFFF"/>
              </a:solidFill>
            </a:endParaRPr>
          </a:p>
          <a:p>
            <a:pPr>
              <a:buAutoNum type="arabicPeriod"/>
            </a:pPr>
            <a:r>
              <a:rPr lang="ja-JP" altLang="en-US" sz="3200" dirty="0">
                <a:solidFill>
                  <a:srgbClr val="FFFFFF"/>
                </a:solidFill>
              </a:rPr>
              <a:t>良いポジションを活かす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056B7E-FBD7-4858-966D-9C4DEDA7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電球 単色塗りつぶし">
            <a:extLst>
              <a:ext uri="{FF2B5EF4-FFF2-40B4-BE49-F238E27FC236}">
                <a16:creationId xmlns:a16="http://schemas.microsoft.com/office/drawing/2014/main" id="{3FF787C4-F2B7-A8D8-E6A4-012D77A7C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410517" y="1507610"/>
            <a:ext cx="3832042" cy="38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5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B80E4-F6A8-84C3-F16E-7708ECFCB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8839685-91A5-826A-E0E2-57841180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告知</a:t>
            </a:r>
          </a:p>
        </p:txBody>
      </p:sp>
    </p:spTree>
    <p:extLst>
      <p:ext uri="{BB962C8B-B14F-4D97-AF65-F5344CB8AC3E}">
        <p14:creationId xmlns:p14="http://schemas.microsoft.com/office/powerpoint/2010/main" val="1757843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5A9E5C-3783-DE56-A33F-8C1BB5FE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(1 / 3)【</a:t>
            </a:r>
            <a:r>
              <a:rPr lang="ja-JP" altLang="en-US" dirty="0"/>
              <a:t>告知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48AEBE-1BDA-909C-7B93-5B38AEF19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ja-JP" sz="2800" dirty="0"/>
              <a:t>【</a:t>
            </a:r>
            <a:r>
              <a:rPr kumimoji="1" lang="ja-JP" altLang="en-US" sz="2800" dirty="0"/>
              <a:t>実施中</a:t>
            </a:r>
            <a:r>
              <a:rPr lang="en-US" altLang="ja-JP" sz="2800" dirty="0"/>
              <a:t>】</a:t>
            </a:r>
            <a:endParaRPr kumimoji="1" lang="en-US" altLang="ja-JP" sz="2800" dirty="0"/>
          </a:p>
          <a:p>
            <a:pPr>
              <a:buFont typeface="+mj-lt"/>
              <a:buAutoNum type="arabicPeriod"/>
            </a:pPr>
            <a:r>
              <a:rPr kumimoji="1" lang="en-US" altLang="ja-JP" sz="2800" dirty="0"/>
              <a:t>Start-up Poker</a:t>
            </a:r>
            <a:br>
              <a:rPr kumimoji="1" lang="en-US" altLang="ja-JP" sz="2800" dirty="0"/>
            </a:br>
            <a:r>
              <a:rPr kumimoji="1" lang="ja-JP" altLang="en-US" sz="2800" dirty="0"/>
              <a:t>→初心者限定会</a:t>
            </a:r>
            <a:endParaRPr kumimoji="1" lang="en-US" altLang="ja-JP" sz="2800" dirty="0"/>
          </a:p>
          <a:p>
            <a:pPr>
              <a:buFont typeface="+mj-lt"/>
              <a:buAutoNum type="arabicPeriod"/>
            </a:pPr>
            <a:r>
              <a:rPr kumimoji="1" lang="en-US" altLang="ja-JP" sz="2800" dirty="0" err="1"/>
              <a:t>Get_Next_Crown</a:t>
            </a:r>
            <a:br>
              <a:rPr kumimoji="1" lang="en-US" altLang="ja-JP" sz="2800" dirty="0"/>
            </a:br>
            <a:r>
              <a:rPr kumimoji="1" lang="ja-JP" altLang="en-US" sz="2800" dirty="0"/>
              <a:t>→月間チャンピオンはステッカー贈呈</a:t>
            </a:r>
            <a:br>
              <a:rPr kumimoji="1" lang="en-US" altLang="ja-JP" sz="2800" dirty="0"/>
            </a:br>
            <a:r>
              <a:rPr kumimoji="1" lang="ja-JP" altLang="en-US" sz="2800" dirty="0"/>
              <a:t>→部長と</a:t>
            </a:r>
            <a:r>
              <a:rPr kumimoji="1" lang="en-US" altLang="ja-JP" sz="2800" dirty="0"/>
              <a:t>1vs1</a:t>
            </a:r>
            <a:r>
              <a:rPr kumimoji="1" lang="ja-JP" altLang="en-US" sz="2800" dirty="0"/>
              <a:t>で対戦出来ます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今後対戦機会を増やしたい</a:t>
            </a:r>
            <a:r>
              <a:rPr kumimoji="1" lang="en-US" altLang="ja-JP" sz="2800" dirty="0"/>
              <a:t>)</a:t>
            </a:r>
          </a:p>
          <a:p>
            <a:pPr>
              <a:buFont typeface="+mj-lt"/>
              <a:buAutoNum type="arabicPeriod"/>
            </a:pPr>
            <a:r>
              <a:rPr lang="en-US" altLang="ja-JP" sz="2800" dirty="0"/>
              <a:t>Poker Level++</a:t>
            </a:r>
            <a:br>
              <a:rPr lang="en-US" altLang="ja-JP" sz="2800" dirty="0"/>
            </a:br>
            <a:r>
              <a:rPr lang="ja-JP" altLang="en-US" sz="2800" dirty="0"/>
              <a:t>→今回のような講座をやります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30593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052F-F92F-1E20-A2DF-18C5C6E6E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E6B83-7C60-FFBD-B28D-AF6ADC35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(2 / 3)【</a:t>
            </a:r>
            <a:r>
              <a:rPr lang="ja-JP" altLang="en-US" dirty="0"/>
              <a:t>告知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EF7DA1-BB46-B27B-9168-D2614A6C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en-US" altLang="ja-JP" sz="2800" dirty="0"/>
              <a:t>【</a:t>
            </a:r>
            <a:r>
              <a:rPr lang="ja-JP" altLang="en-US" sz="2800" dirty="0"/>
              <a:t>企画</a:t>
            </a:r>
            <a:r>
              <a:rPr kumimoji="1" lang="ja-JP" altLang="en-US" sz="2800" dirty="0"/>
              <a:t>中</a:t>
            </a:r>
            <a:r>
              <a:rPr lang="en-US" altLang="ja-JP" sz="2800" dirty="0"/>
              <a:t>】</a:t>
            </a:r>
            <a:endParaRPr kumimoji="1" lang="en-US" altLang="ja-JP" sz="2800" dirty="0"/>
          </a:p>
          <a:p>
            <a:pPr>
              <a:buFont typeface="+mj-lt"/>
              <a:buAutoNum type="arabicPeriod"/>
            </a:pPr>
            <a:r>
              <a:rPr kumimoji="1" lang="ja-JP" altLang="en-US" sz="2800" dirty="0"/>
              <a:t>忘年会 </a:t>
            </a:r>
            <a:r>
              <a:rPr kumimoji="1" lang="en-US" altLang="ja-JP" sz="2800" dirty="0"/>
              <a:t>or </a:t>
            </a:r>
            <a:r>
              <a:rPr kumimoji="1" lang="ja-JP" altLang="en-US" sz="2800" dirty="0"/>
              <a:t>新年会</a:t>
            </a:r>
            <a:endParaRPr lang="en-US" altLang="ja-JP" sz="2800" dirty="0"/>
          </a:p>
          <a:p>
            <a:pPr>
              <a:buFont typeface="+mj-lt"/>
              <a:buAutoNum type="arabicPeriod"/>
            </a:pPr>
            <a:r>
              <a:rPr lang="ja-JP" altLang="en-US" sz="2800" dirty="0"/>
              <a:t>部の</a:t>
            </a:r>
            <a:r>
              <a:rPr lang="en-US" altLang="ja-JP" sz="2800" dirty="0"/>
              <a:t>(</a:t>
            </a:r>
            <a:r>
              <a:rPr lang="ja-JP" altLang="en-US" sz="2800" dirty="0"/>
              <a:t>バッジ的な</a:t>
            </a:r>
            <a:r>
              <a:rPr lang="en-US" altLang="ja-JP" sz="2800" dirty="0"/>
              <a:t>)</a:t>
            </a:r>
            <a:r>
              <a:rPr lang="ja-JP" altLang="en-US" sz="2800" dirty="0"/>
              <a:t>アメニティ作成</a:t>
            </a:r>
            <a:endParaRPr lang="en-US" altLang="ja-JP" sz="2800" dirty="0"/>
          </a:p>
          <a:p>
            <a:pPr>
              <a:buFont typeface="+mj-lt"/>
              <a:buAutoNum type="arabicPeriod"/>
            </a:pPr>
            <a:r>
              <a:rPr lang="ja-JP" altLang="en-US" sz="2800" dirty="0"/>
              <a:t>部内ミニハッカソン</a:t>
            </a:r>
            <a:endParaRPr lang="en-US" altLang="ja-JP" sz="2800" dirty="0"/>
          </a:p>
          <a:p>
            <a:pPr>
              <a:buFont typeface="+mj-lt"/>
              <a:buAutoNum type="arabicPeriod"/>
            </a:pPr>
            <a:r>
              <a:rPr lang="en-US" altLang="ja-JP" sz="2800" dirty="0"/>
              <a:t>1vs1</a:t>
            </a:r>
            <a:r>
              <a:rPr lang="ja-JP" altLang="en-US" sz="2800" dirty="0"/>
              <a:t>トーナメント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307222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02149-FB6B-CD57-AC6A-9606F4BC7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72CC9-8376-B906-1BF2-45F0FD94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(3 / 3)【</a:t>
            </a:r>
            <a:r>
              <a:rPr lang="ja-JP" altLang="en-US" dirty="0"/>
              <a:t>告知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7F1229-ECC5-8C8D-B5B4-CF16006C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→協力してくれる人募集！他企画案あれば共有求む。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492022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83F54B6-50A2-EEDD-F842-FF16E721E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♠♥</a:t>
            </a:r>
            <a:r>
              <a:rPr lang="en-US" altLang="ja-JP" dirty="0"/>
              <a:t>Thank you</a:t>
            </a:r>
            <a:r>
              <a:rPr lang="ja-JP" altLang="en-US" dirty="0"/>
              <a:t>♦♣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62E7C871-4796-4F0F-93FD-85927E80D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491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F6C236-84EF-5FB5-6645-5151A2A7D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BD72A4F9-639C-6AF1-A7D3-3B04DE74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8F2216-1323-5962-A4AC-8819C4791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269C161-6A1D-70EA-804F-8FE59148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676400"/>
            <a:ext cx="10261602" cy="1283023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Q: </a:t>
            </a:r>
            <a:r>
              <a:rPr lang="ja-JP" altLang="en-US" sz="4400" dirty="0">
                <a:solidFill>
                  <a:schemeClr val="tx1"/>
                </a:solidFill>
              </a:rPr>
              <a:t>どうやったらポーカーは勝てるの？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D55BF5-432F-2BEC-CB56-8B02F2ACB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12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E2ECBF2-1622-DD5B-553F-9C0DF8A2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676400"/>
            <a:ext cx="10261602" cy="1283023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Q: </a:t>
            </a:r>
            <a:r>
              <a:rPr lang="ja-JP" altLang="en-US" sz="4400" dirty="0">
                <a:solidFill>
                  <a:schemeClr val="tx1"/>
                </a:solidFill>
              </a:rPr>
              <a:t>どうやったらポーカーは勝てるの？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B9574937-405B-0124-DF01-2F9F03D5C425}"/>
              </a:ext>
            </a:extLst>
          </p:cNvPr>
          <p:cNvSpPr txBox="1">
            <a:spLocks/>
          </p:cNvSpPr>
          <p:nvPr/>
        </p:nvSpPr>
        <p:spPr>
          <a:xfrm>
            <a:off x="965199" y="3429246"/>
            <a:ext cx="10261602" cy="146961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A.</a:t>
            </a:r>
            <a:r>
              <a:rPr lang="ja-JP" altLang="en-US" sz="4400" dirty="0">
                <a:solidFill>
                  <a:schemeClr val="tx1"/>
                </a:solidFill>
              </a:rPr>
              <a:t>長期的な視点で期待値がプラスのアクションを取れば勝てます</a:t>
            </a:r>
          </a:p>
        </p:txBody>
      </p:sp>
    </p:spTree>
    <p:extLst>
      <p:ext uri="{BB962C8B-B14F-4D97-AF65-F5344CB8AC3E}">
        <p14:creationId xmlns:p14="http://schemas.microsoft.com/office/powerpoint/2010/main" val="1790548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4308F-8061-0C55-375B-1C394C3E7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CC2C891D-7BE5-5130-DE3D-12B40714E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C77381-416B-97B9-91CD-A69D8C69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CE8943D-72A4-66C6-1B1C-51D433B8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1676400"/>
            <a:ext cx="10261602" cy="1283023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ja-JP" sz="4400" dirty="0">
                <a:solidFill>
                  <a:schemeClr val="bg1">
                    <a:lumMod val="75000"/>
                  </a:schemeClr>
                </a:solidFill>
              </a:rPr>
              <a:t>Q: </a:t>
            </a:r>
            <a:r>
              <a:rPr lang="ja-JP" altLang="en-US" sz="4400" dirty="0">
                <a:solidFill>
                  <a:schemeClr val="bg1">
                    <a:lumMod val="75000"/>
                  </a:schemeClr>
                </a:solidFill>
              </a:rPr>
              <a:t>どうやったらポーカーは勝てるの？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889D6EC-A65B-8722-67B6-8800F41F2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6" name="タイトル 3">
            <a:extLst>
              <a:ext uri="{FF2B5EF4-FFF2-40B4-BE49-F238E27FC236}">
                <a16:creationId xmlns:a16="http://schemas.microsoft.com/office/drawing/2014/main" id="{E307A293-E4C1-F78E-8EAE-A7C50F77022A}"/>
              </a:ext>
            </a:extLst>
          </p:cNvPr>
          <p:cNvSpPr txBox="1">
            <a:spLocks/>
          </p:cNvSpPr>
          <p:nvPr/>
        </p:nvSpPr>
        <p:spPr>
          <a:xfrm>
            <a:off x="965199" y="3429246"/>
            <a:ext cx="10261602" cy="146961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j-cs"/>
              </a:rPr>
              <a:t>A.</a:t>
            </a:r>
            <a:r>
              <a:rPr kumimoji="1" lang="ja-JP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j-cs"/>
              </a:rPr>
              <a:t>長期的</a:t>
            </a:r>
            <a:r>
              <a:rPr kumimoji="1" lang="ja-JP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j-cs"/>
              </a:rPr>
              <a:t>な視点で</a:t>
            </a:r>
            <a:r>
              <a:rPr kumimoji="1" lang="ja-JP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j-cs"/>
              </a:rPr>
              <a:t>期待値</a:t>
            </a:r>
            <a:r>
              <a:rPr kumimoji="1" lang="ja-JP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entury Gothic" panose="020B0502020202020204"/>
                <a:ea typeface="ＭＳ ゴシック" panose="020B0609070205080204" pitchFamily="49" charset="-128"/>
                <a:cs typeface="+mj-cs"/>
              </a:rPr>
              <a:t>がプラスのアクションを取れば勝てます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4A05AC6-015E-1C4C-B711-3FBABCC6563C}"/>
              </a:ext>
            </a:extLst>
          </p:cNvPr>
          <p:cNvSpPr/>
          <p:nvPr/>
        </p:nvSpPr>
        <p:spPr>
          <a:xfrm>
            <a:off x="1896533" y="3429000"/>
            <a:ext cx="1727200" cy="75353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B7445F3-D084-E12E-052B-C510B8D64624}"/>
              </a:ext>
            </a:extLst>
          </p:cNvPr>
          <p:cNvSpPr/>
          <p:nvPr/>
        </p:nvSpPr>
        <p:spPr>
          <a:xfrm>
            <a:off x="5825066" y="3429000"/>
            <a:ext cx="1727200" cy="75353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090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4677523-F0AB-8D09-7D69-E1EFA4C8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よくわかる解説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983F62B-ABD8-1695-EEFD-F1583C23D3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ja-JP" altLang="en-US" sz="2400" dirty="0"/>
              <a:t>長期的思考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・同じ状況</a:t>
            </a:r>
            <a:br>
              <a:rPr lang="en-US" altLang="ja-JP" sz="2400" dirty="0"/>
            </a:br>
            <a:r>
              <a:rPr lang="ja-JP" altLang="en-US" sz="2400" dirty="0"/>
              <a:t>・同じアクション</a:t>
            </a:r>
            <a:br>
              <a:rPr lang="en-US" altLang="ja-JP" sz="2400" dirty="0"/>
            </a:br>
            <a:r>
              <a:rPr lang="ja-JP" altLang="en-US" sz="2400" dirty="0"/>
              <a:t>これを無限回繰り返すことを仮定して考える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B04FE2-962B-B5F7-6E3B-A788993D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222286"/>
            <a:ext cx="5194583" cy="4188525"/>
          </a:xfrm>
        </p:spPr>
        <p:txBody>
          <a:bodyPr anchor="t">
            <a:normAutofit/>
          </a:bodyPr>
          <a:lstStyle/>
          <a:p>
            <a:r>
              <a:rPr lang="ja-JP" altLang="en-US" sz="2400" dirty="0"/>
              <a:t>期待値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・投資するリソースに対して、各事象の発生確率を加味し計算したリターン</a:t>
            </a: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例：サイコロの出目の期待値は各出目が等しい確率で出現するため、</a:t>
            </a:r>
            <a:r>
              <a:rPr lang="en-US" altLang="ja-JP" sz="2400" dirty="0"/>
              <a:t>3.5</a:t>
            </a:r>
          </a:p>
          <a:p>
            <a:pPr marL="0" indent="0">
              <a:buNone/>
            </a:pPr>
            <a:r>
              <a:rPr lang="ja-JP" altLang="en-US" sz="2400" dirty="0"/>
              <a:t>例；宝くじの期待値は、高額当選確率が</a:t>
            </a:r>
            <a:r>
              <a:rPr lang="en-US" altLang="ja-JP" sz="2400" dirty="0"/>
              <a:t>0</a:t>
            </a:r>
            <a:r>
              <a:rPr lang="ja-JP" altLang="en-US" sz="2400" dirty="0"/>
              <a:t>に近いため大幅にマイナス</a:t>
            </a:r>
          </a:p>
        </p:txBody>
      </p:sp>
    </p:spTree>
    <p:extLst>
      <p:ext uri="{BB962C8B-B14F-4D97-AF65-F5344CB8AC3E}">
        <p14:creationId xmlns:p14="http://schemas.microsoft.com/office/powerpoint/2010/main" val="661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A6BA9-1631-8939-89CE-A2F7AC911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503668DC-67C1-57A6-ACCE-239843ED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B12C86-BF0E-6E4B-FC47-803270783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C9D26F6-A3D6-8815-9F2D-093F6B231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CA81CDA-3C56-2C37-C82B-142D43CEDE8F}"/>
              </a:ext>
            </a:extLst>
          </p:cNvPr>
          <p:cNvSpPr/>
          <p:nvPr/>
        </p:nvSpPr>
        <p:spPr>
          <a:xfrm>
            <a:off x="5825066" y="3429000"/>
            <a:ext cx="1727200" cy="753533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ＭＳ ゴシック" panose="020B0609070205080204" pitchFamily="49" charset="-128"/>
              <a:cs typeface="+mn-cs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1CFF557-BA0B-2163-CAC0-5AAF9B7362E8}"/>
              </a:ext>
            </a:extLst>
          </p:cNvPr>
          <p:cNvSpPr/>
          <p:nvPr/>
        </p:nvSpPr>
        <p:spPr>
          <a:xfrm>
            <a:off x="2057400" y="1818015"/>
            <a:ext cx="8077200" cy="30700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/>
              <a:t>投資効率の良い勝負をしよう</a:t>
            </a:r>
          </a:p>
        </p:txBody>
      </p:sp>
    </p:spTree>
    <p:extLst>
      <p:ext uri="{BB962C8B-B14F-4D97-AF65-F5344CB8AC3E}">
        <p14:creationId xmlns:p14="http://schemas.microsoft.com/office/powerpoint/2010/main" val="704338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EA96C-2F5C-E9D2-3125-AADDA02E6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20E7EA1-0AEF-E4F9-F43F-7636F917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ja-JP" altLang="en-US" dirty="0"/>
              <a:t>基本</a:t>
            </a:r>
            <a:r>
              <a:rPr lang="en-US" altLang="ja-JP" dirty="0"/>
              <a:t>1 : </a:t>
            </a:r>
            <a:r>
              <a:rPr lang="ja-JP" altLang="en-US" dirty="0"/>
              <a:t>レイズで参加しよう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24CC9D-9C63-298E-27A0-2C6F2E96A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76918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クォータブル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クォータブル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126</TotalTime>
  <Words>727</Words>
  <Application>Microsoft Office PowerPoint</Application>
  <PresentationFormat>ワイド画面</PresentationFormat>
  <Paragraphs>93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9" baseType="lpstr">
      <vt:lpstr>Century Gothic</vt:lpstr>
      <vt:lpstr>Wingdings 2</vt:lpstr>
      <vt:lpstr>クォータブル</vt:lpstr>
      <vt:lpstr>【Poker Level++】 Vo.0 : 基本の考え方講座</vt:lpstr>
      <vt:lpstr>目次</vt:lpstr>
      <vt:lpstr>今回のゴール = 基本で勝つ</vt:lpstr>
      <vt:lpstr>Q: どうやったらポーカーは勝てるの？</vt:lpstr>
      <vt:lpstr>Q: どうやったらポーカーは勝てるの？</vt:lpstr>
      <vt:lpstr>Q: どうやったらポーカーは勝てるの？</vt:lpstr>
      <vt:lpstr>よくわかる解説</vt:lpstr>
      <vt:lpstr>PowerPoint プレゼンテーション</vt:lpstr>
      <vt:lpstr>基本1 : レイズで参加しよう</vt:lpstr>
      <vt:lpstr>「ほとんど毎回いったんコールして、いい役が出たらいいなあ…」</vt:lpstr>
      <vt:lpstr>「ほとんど毎回いったんコールして、いい役が出たらいいなあ…」</vt:lpstr>
      <vt:lpstr>ポーカーは 投資のゲーム</vt:lpstr>
      <vt:lpstr>ポーカーは 投資のゲーム</vt:lpstr>
      <vt:lpstr>目安: 1. Betはポットの50%以上 2. Raiseは3倍</vt:lpstr>
      <vt:lpstr>基本2 : いい手を待って参加しよう</vt:lpstr>
      <vt:lpstr>「レイズして参加すると、負けた時いっぱいチップを失っちゃう…」</vt:lpstr>
      <vt:lpstr>「レイズして参加すると、負けた時いっぱいチップを失っちゃう…」</vt:lpstr>
      <vt:lpstr>PowerPoint プレゼンテーション</vt:lpstr>
      <vt:lpstr>PowerPoint プレゼンテーション</vt:lpstr>
      <vt:lpstr>目安: ペア, 絵札2枚, Aとマークが揃っている等 ※80%くらいは参加する価値がない</vt:lpstr>
      <vt:lpstr>基本3 : ポジションを活かそう</vt:lpstr>
      <vt:lpstr>「ポジションって何?」</vt:lpstr>
      <vt:lpstr>「ポジションって何?」</vt:lpstr>
      <vt:lpstr>本格的に話に入る前に前提を2つ共有します</vt:lpstr>
      <vt:lpstr>1:最後に賭け額を上げた人が主導権を握る</vt:lpstr>
      <vt:lpstr>1:最後に賭け額を上げた人が主導権を握る</vt:lpstr>
      <vt:lpstr>2:主導権のある人まではチェックで回す</vt:lpstr>
      <vt:lpstr>ポジションの考え方 →先にアクションするならば不利 →不利ならばより強い手が必要</vt:lpstr>
      <vt:lpstr>ボタンで参加する手の例</vt:lpstr>
      <vt:lpstr>まとめ</vt:lpstr>
      <vt:lpstr>PowerPoint プレゼンテーション</vt:lpstr>
      <vt:lpstr>告知</vt:lpstr>
      <vt:lpstr>(1 / 3)【告知】</vt:lpstr>
      <vt:lpstr>(2 / 3)【告知】</vt:lpstr>
      <vt:lpstr>(3 / 3)【告知】</vt:lpstr>
      <vt:lpstr>♠♥Thank you♦♣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KENTA FUKUHARA</dc:creator>
  <cp:lastModifiedBy>KENTA FUKUHARA</cp:lastModifiedBy>
  <cp:revision>2</cp:revision>
  <dcterms:created xsi:type="dcterms:W3CDTF">2024-11-16T16:30:24Z</dcterms:created>
  <dcterms:modified xsi:type="dcterms:W3CDTF">2024-11-16T18:36:42Z</dcterms:modified>
</cp:coreProperties>
</file>