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AD4E1-99A3-414B-9076-0B50CAD3F3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E338E36-7811-4D55-8365-8D098866ABF5}">
      <dgm:prSet/>
      <dgm:spPr/>
      <dgm:t>
        <a:bodyPr/>
        <a:lstStyle/>
        <a:p>
          <a:r>
            <a:rPr lang="de-DE"/>
            <a:t>Ein Block ist eine Gruppe von Anweisungen, die in geschweiften Klammern {} eingeschlossen ist.</a:t>
          </a:r>
          <a:endParaRPr lang="en-US"/>
        </a:p>
      </dgm:t>
    </dgm:pt>
    <dgm:pt modelId="{DE835ADD-6702-4D44-8D22-4CE7540DF9F1}" type="parTrans" cxnId="{C2D7D93B-77B0-42F6-89D4-329EA20701A7}">
      <dgm:prSet/>
      <dgm:spPr/>
      <dgm:t>
        <a:bodyPr/>
        <a:lstStyle/>
        <a:p>
          <a:endParaRPr lang="en-US"/>
        </a:p>
      </dgm:t>
    </dgm:pt>
    <dgm:pt modelId="{9326B148-8AF4-4DE6-84A1-E9F48351BCE9}" type="sibTrans" cxnId="{C2D7D93B-77B0-42F6-89D4-329EA20701A7}">
      <dgm:prSet/>
      <dgm:spPr/>
      <dgm:t>
        <a:bodyPr/>
        <a:lstStyle/>
        <a:p>
          <a:endParaRPr lang="en-US"/>
        </a:p>
      </dgm:t>
    </dgm:pt>
    <dgm:pt modelId="{99B4D9A6-691B-4572-8342-D6A2E9B85E16}">
      <dgm:prSet/>
      <dgm:spPr/>
      <dgm:t>
        <a:bodyPr/>
        <a:lstStyle/>
        <a:p>
          <a:r>
            <a:rPr lang="de-DE"/>
            <a:t>In Java sind Blöcke ein zentrales Element der Programmlogik</a:t>
          </a:r>
          <a:endParaRPr lang="en-US"/>
        </a:p>
      </dgm:t>
    </dgm:pt>
    <dgm:pt modelId="{4356AE15-A0B3-429E-BFAF-093E077E5935}" type="parTrans" cxnId="{7E8DBFDB-12D8-49E4-BA88-4F748EDD8C6E}">
      <dgm:prSet/>
      <dgm:spPr/>
      <dgm:t>
        <a:bodyPr/>
        <a:lstStyle/>
        <a:p>
          <a:endParaRPr lang="en-US"/>
        </a:p>
      </dgm:t>
    </dgm:pt>
    <dgm:pt modelId="{2094DC73-CEB6-4A3C-8316-96B01B80E43C}" type="sibTrans" cxnId="{7E8DBFDB-12D8-49E4-BA88-4F748EDD8C6E}">
      <dgm:prSet/>
      <dgm:spPr/>
      <dgm:t>
        <a:bodyPr/>
        <a:lstStyle/>
        <a:p>
          <a:endParaRPr lang="en-US"/>
        </a:p>
      </dgm:t>
    </dgm:pt>
    <dgm:pt modelId="{3222C51C-6B33-4BC7-877C-9EFDE02B2D30}">
      <dgm:prSet/>
      <dgm:spPr/>
      <dgm:t>
        <a:bodyPr/>
        <a:lstStyle/>
        <a:p>
          <a:r>
            <a:rPr lang="de-DE"/>
            <a:t>Sie kommen überall vor: bei if, Schleifen, Methoden, Klassen usw.</a:t>
          </a:r>
          <a:endParaRPr lang="en-US"/>
        </a:p>
      </dgm:t>
    </dgm:pt>
    <dgm:pt modelId="{12E828D1-BFB7-4C8F-A503-F5D569505AE6}" type="parTrans" cxnId="{F29C69B1-19CF-4C5E-B3EC-005B2A80CC2C}">
      <dgm:prSet/>
      <dgm:spPr/>
      <dgm:t>
        <a:bodyPr/>
        <a:lstStyle/>
        <a:p>
          <a:endParaRPr lang="en-US"/>
        </a:p>
      </dgm:t>
    </dgm:pt>
    <dgm:pt modelId="{B0719A7A-DAE3-454D-8543-E301B02D1703}" type="sibTrans" cxnId="{F29C69B1-19CF-4C5E-B3EC-005B2A80CC2C}">
      <dgm:prSet/>
      <dgm:spPr/>
      <dgm:t>
        <a:bodyPr/>
        <a:lstStyle/>
        <a:p>
          <a:endParaRPr lang="en-US"/>
        </a:p>
      </dgm:t>
    </dgm:pt>
    <dgm:pt modelId="{5B1252AB-2E3B-4AAB-BE47-2004300F4CA4}">
      <dgm:prSet/>
      <dgm:spPr/>
      <dgm:t>
        <a:bodyPr/>
        <a:lstStyle/>
        <a:p>
          <a:r>
            <a:rPr lang="de-DE"/>
            <a:t>Syntax :</a:t>
          </a:r>
          <a:endParaRPr lang="en-US"/>
        </a:p>
      </dgm:t>
    </dgm:pt>
    <dgm:pt modelId="{A01321DE-E05B-4A47-ACD0-A43B9FD13967}" type="parTrans" cxnId="{48910811-DC2F-4E5B-AFAB-7CD137AF360C}">
      <dgm:prSet/>
      <dgm:spPr/>
      <dgm:t>
        <a:bodyPr/>
        <a:lstStyle/>
        <a:p>
          <a:endParaRPr lang="en-US"/>
        </a:p>
      </dgm:t>
    </dgm:pt>
    <dgm:pt modelId="{D6A97791-F1EB-4278-A14A-DF1DF51BB78D}" type="sibTrans" cxnId="{48910811-DC2F-4E5B-AFAB-7CD137AF360C}">
      <dgm:prSet/>
      <dgm:spPr/>
      <dgm:t>
        <a:bodyPr/>
        <a:lstStyle/>
        <a:p>
          <a:endParaRPr lang="en-US"/>
        </a:p>
      </dgm:t>
    </dgm:pt>
    <dgm:pt modelId="{2E8147C9-D299-4F17-B600-3597352534FF}" type="pres">
      <dgm:prSet presAssocID="{1AAAD4E1-99A3-414B-9076-0B50CAD3F3A7}" presName="linear" presStyleCnt="0">
        <dgm:presLayoutVars>
          <dgm:animLvl val="lvl"/>
          <dgm:resizeHandles val="exact"/>
        </dgm:presLayoutVars>
      </dgm:prSet>
      <dgm:spPr/>
    </dgm:pt>
    <dgm:pt modelId="{22AD38F8-7F91-4BD9-895B-9BDA578AD2B6}" type="pres">
      <dgm:prSet presAssocID="{CE338E36-7811-4D55-8365-8D098866ABF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0F0108-7E79-42E1-8F6E-6AC077950819}" type="pres">
      <dgm:prSet presAssocID="{9326B148-8AF4-4DE6-84A1-E9F48351BCE9}" presName="spacer" presStyleCnt="0"/>
      <dgm:spPr/>
    </dgm:pt>
    <dgm:pt modelId="{C57D5D3F-BA4E-40FE-97E3-58F0D69D9497}" type="pres">
      <dgm:prSet presAssocID="{99B4D9A6-691B-4572-8342-D6A2E9B85E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DB0E66-B19D-4DCB-899D-573187FB8F06}" type="pres">
      <dgm:prSet presAssocID="{2094DC73-CEB6-4A3C-8316-96B01B80E43C}" presName="spacer" presStyleCnt="0"/>
      <dgm:spPr/>
    </dgm:pt>
    <dgm:pt modelId="{B8AF1AEA-80F5-4AC5-B4C1-CDA46D432846}" type="pres">
      <dgm:prSet presAssocID="{3222C51C-6B33-4BC7-877C-9EFDE02B2D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2C576B-1E55-4776-BDCC-5D50F485862B}" type="pres">
      <dgm:prSet presAssocID="{B0719A7A-DAE3-454D-8543-E301B02D1703}" presName="spacer" presStyleCnt="0"/>
      <dgm:spPr/>
    </dgm:pt>
    <dgm:pt modelId="{78024701-CB42-40B1-8EA9-05D3BBADE07E}" type="pres">
      <dgm:prSet presAssocID="{5B1252AB-2E3B-4AAB-BE47-2004300F4CA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8910811-DC2F-4E5B-AFAB-7CD137AF360C}" srcId="{1AAAD4E1-99A3-414B-9076-0B50CAD3F3A7}" destId="{5B1252AB-2E3B-4AAB-BE47-2004300F4CA4}" srcOrd="3" destOrd="0" parTransId="{A01321DE-E05B-4A47-ACD0-A43B9FD13967}" sibTransId="{D6A97791-F1EB-4278-A14A-DF1DF51BB78D}"/>
    <dgm:cxn modelId="{C2D7D93B-77B0-42F6-89D4-329EA20701A7}" srcId="{1AAAD4E1-99A3-414B-9076-0B50CAD3F3A7}" destId="{CE338E36-7811-4D55-8365-8D098866ABF5}" srcOrd="0" destOrd="0" parTransId="{DE835ADD-6702-4D44-8D22-4CE7540DF9F1}" sibTransId="{9326B148-8AF4-4DE6-84A1-E9F48351BCE9}"/>
    <dgm:cxn modelId="{161F9A79-D15A-44B1-BB91-1C931E9294B9}" type="presOf" srcId="{5B1252AB-2E3B-4AAB-BE47-2004300F4CA4}" destId="{78024701-CB42-40B1-8EA9-05D3BBADE07E}" srcOrd="0" destOrd="0" presId="urn:microsoft.com/office/officeart/2005/8/layout/vList2"/>
    <dgm:cxn modelId="{F4A9308F-5275-4082-87C8-415260497D49}" type="presOf" srcId="{CE338E36-7811-4D55-8365-8D098866ABF5}" destId="{22AD38F8-7F91-4BD9-895B-9BDA578AD2B6}" srcOrd="0" destOrd="0" presId="urn:microsoft.com/office/officeart/2005/8/layout/vList2"/>
    <dgm:cxn modelId="{43E94E93-5BC4-4BF5-B903-6138989D9600}" type="presOf" srcId="{99B4D9A6-691B-4572-8342-D6A2E9B85E16}" destId="{C57D5D3F-BA4E-40FE-97E3-58F0D69D9497}" srcOrd="0" destOrd="0" presId="urn:microsoft.com/office/officeart/2005/8/layout/vList2"/>
    <dgm:cxn modelId="{F29C69B1-19CF-4C5E-B3EC-005B2A80CC2C}" srcId="{1AAAD4E1-99A3-414B-9076-0B50CAD3F3A7}" destId="{3222C51C-6B33-4BC7-877C-9EFDE02B2D30}" srcOrd="2" destOrd="0" parTransId="{12E828D1-BFB7-4C8F-A503-F5D569505AE6}" sibTransId="{B0719A7A-DAE3-454D-8543-E301B02D1703}"/>
    <dgm:cxn modelId="{97FD2CC8-3B10-493F-8FF2-E56B69990AA7}" type="presOf" srcId="{3222C51C-6B33-4BC7-877C-9EFDE02B2D30}" destId="{B8AF1AEA-80F5-4AC5-B4C1-CDA46D432846}" srcOrd="0" destOrd="0" presId="urn:microsoft.com/office/officeart/2005/8/layout/vList2"/>
    <dgm:cxn modelId="{7E8DBFDB-12D8-49E4-BA88-4F748EDD8C6E}" srcId="{1AAAD4E1-99A3-414B-9076-0B50CAD3F3A7}" destId="{99B4D9A6-691B-4572-8342-D6A2E9B85E16}" srcOrd="1" destOrd="0" parTransId="{4356AE15-A0B3-429E-BFAF-093E077E5935}" sibTransId="{2094DC73-CEB6-4A3C-8316-96B01B80E43C}"/>
    <dgm:cxn modelId="{A32EC0E3-3B0E-43AB-9FBD-A712247A040E}" type="presOf" srcId="{1AAAD4E1-99A3-414B-9076-0B50CAD3F3A7}" destId="{2E8147C9-D299-4F17-B600-3597352534FF}" srcOrd="0" destOrd="0" presId="urn:microsoft.com/office/officeart/2005/8/layout/vList2"/>
    <dgm:cxn modelId="{4B7261E2-BEAA-4498-8954-949F48F53950}" type="presParOf" srcId="{2E8147C9-D299-4F17-B600-3597352534FF}" destId="{22AD38F8-7F91-4BD9-895B-9BDA578AD2B6}" srcOrd="0" destOrd="0" presId="urn:microsoft.com/office/officeart/2005/8/layout/vList2"/>
    <dgm:cxn modelId="{5733BD7B-8872-4D33-A644-CF3F1D4A8BEB}" type="presParOf" srcId="{2E8147C9-D299-4F17-B600-3597352534FF}" destId="{7D0F0108-7E79-42E1-8F6E-6AC077950819}" srcOrd="1" destOrd="0" presId="urn:microsoft.com/office/officeart/2005/8/layout/vList2"/>
    <dgm:cxn modelId="{B6BB715C-FC5B-4D53-91DD-30615ECA15C5}" type="presParOf" srcId="{2E8147C9-D299-4F17-B600-3597352534FF}" destId="{C57D5D3F-BA4E-40FE-97E3-58F0D69D9497}" srcOrd="2" destOrd="0" presId="urn:microsoft.com/office/officeart/2005/8/layout/vList2"/>
    <dgm:cxn modelId="{B1315B06-9A92-4F83-95CD-1B07068D6C21}" type="presParOf" srcId="{2E8147C9-D299-4F17-B600-3597352534FF}" destId="{84DB0E66-B19D-4DCB-899D-573187FB8F06}" srcOrd="3" destOrd="0" presId="urn:microsoft.com/office/officeart/2005/8/layout/vList2"/>
    <dgm:cxn modelId="{C54625B4-71B7-4AB0-9357-E549EC4C60E1}" type="presParOf" srcId="{2E8147C9-D299-4F17-B600-3597352534FF}" destId="{B8AF1AEA-80F5-4AC5-B4C1-CDA46D432846}" srcOrd="4" destOrd="0" presId="urn:microsoft.com/office/officeart/2005/8/layout/vList2"/>
    <dgm:cxn modelId="{9E90682F-067F-4220-BB98-07ABE521F805}" type="presParOf" srcId="{2E8147C9-D299-4F17-B600-3597352534FF}" destId="{DB2C576B-1E55-4776-BDCC-5D50F485862B}" srcOrd="5" destOrd="0" presId="urn:microsoft.com/office/officeart/2005/8/layout/vList2"/>
    <dgm:cxn modelId="{2FCA8FAA-B221-4498-A8DA-1E9EA64A22DD}" type="presParOf" srcId="{2E8147C9-D299-4F17-B600-3597352534FF}" destId="{78024701-CB42-40B1-8EA9-05D3BBADE07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AD38F8-7F91-4BD9-895B-9BDA578AD2B6}">
      <dsp:nvSpPr>
        <dsp:cNvPr id="0" name=""/>
        <dsp:cNvSpPr/>
      </dsp:nvSpPr>
      <dsp:spPr>
        <a:xfrm>
          <a:off x="0" y="5188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Ein Block ist eine Gruppe von Anweisungen, die in geschweiften Klammern {} eingeschlossen ist.</a:t>
          </a:r>
          <a:endParaRPr lang="en-US" sz="2700" kern="1200"/>
        </a:p>
      </dsp:txBody>
      <dsp:txXfrm>
        <a:off x="52431" y="104320"/>
        <a:ext cx="10410738" cy="969198"/>
      </dsp:txXfrm>
    </dsp:sp>
    <dsp:sp modelId="{C57D5D3F-BA4E-40FE-97E3-58F0D69D9497}">
      <dsp:nvSpPr>
        <dsp:cNvPr id="0" name=""/>
        <dsp:cNvSpPr/>
      </dsp:nvSpPr>
      <dsp:spPr>
        <a:xfrm>
          <a:off x="0" y="120370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In Java sind Blöcke ein zentrales Element der Programmlogik</a:t>
          </a:r>
          <a:endParaRPr lang="en-US" sz="2700" kern="1200"/>
        </a:p>
      </dsp:txBody>
      <dsp:txXfrm>
        <a:off x="52431" y="1256140"/>
        <a:ext cx="10410738" cy="969198"/>
      </dsp:txXfrm>
    </dsp:sp>
    <dsp:sp modelId="{B8AF1AEA-80F5-4AC5-B4C1-CDA46D432846}">
      <dsp:nvSpPr>
        <dsp:cNvPr id="0" name=""/>
        <dsp:cNvSpPr/>
      </dsp:nvSpPr>
      <dsp:spPr>
        <a:xfrm>
          <a:off x="0" y="235552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Sie kommen überall vor: bei if, Schleifen, Methoden, Klassen usw.</a:t>
          </a:r>
          <a:endParaRPr lang="en-US" sz="2700" kern="1200"/>
        </a:p>
      </dsp:txBody>
      <dsp:txXfrm>
        <a:off x="52431" y="2407960"/>
        <a:ext cx="10410738" cy="969198"/>
      </dsp:txXfrm>
    </dsp:sp>
    <dsp:sp modelId="{78024701-CB42-40B1-8EA9-05D3BBADE07E}">
      <dsp:nvSpPr>
        <dsp:cNvPr id="0" name=""/>
        <dsp:cNvSpPr/>
      </dsp:nvSpPr>
      <dsp:spPr>
        <a:xfrm>
          <a:off x="0" y="3507349"/>
          <a:ext cx="10515600" cy="1074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Syntax :</a:t>
          </a:r>
          <a:endParaRPr lang="en-US" sz="2700" kern="1200"/>
        </a:p>
      </dsp:txBody>
      <dsp:txXfrm>
        <a:off x="52431" y="3559780"/>
        <a:ext cx="10410738" cy="9691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ACDC7D-4BCE-6C1B-B572-03EBB98C9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2F5C82-B461-EB5F-A46A-3F491228C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85011-14B1-A1E2-94B8-678C73544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C326E-D826-06E9-D2CC-39B4370C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0922D-B9AF-7450-C7F6-C7E2C9B2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2014B0-A658-2743-994F-8F5E0087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4F334B9-644F-DB20-C917-460DD0D23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83CEF-FEA9-3718-F2F2-466E679D8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27D796-C119-6967-47CC-D3B76A512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9FEB39-E95E-19FC-5C23-404A7BDD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08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027B6B-BA2E-0C5D-0C73-03BC57D38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BA1B91-6E85-F207-D0F9-A083C13F0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6F4468-F73B-4BD3-CEAB-86DD224AA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E1572-8EAA-CFA6-153A-40B6A657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4964A-BF1B-BAD1-9B6C-56B937BB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580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76C6A8-E879-A51C-8B94-B7992833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4D56C-40AD-9026-8F34-1EAD9E6A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096014-6130-94B6-434C-0334DCEC7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147A61-2C58-808C-B89C-F13EAFD2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C20CB-D172-E368-4F5C-3EF80325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3373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F93A53-AB25-3032-957B-6B29B61F4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72A1E2-46E1-3972-554C-CF8E6DC4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07639-D2FE-71D1-77AD-F52F0160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57A9A-FE3B-E3F8-ABC4-BCF70863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C2FF62-DACB-F695-9301-590AB74E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88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C9FCA-3459-4698-841B-05933F50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164AE-E8EB-F600-694E-C211DC2EB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A3C3B27-C623-0606-B2F9-B6178EA08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948A8-E873-6448-A2A0-CF42D9336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2418A8-971C-B3BA-DB77-87D705CC4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434CAC-9728-1A98-E9F3-E77164A7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45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D7611-52D9-69F1-7337-44E1568D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F45DD0-1A06-723D-31ED-17262B2D6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77F27C-FCE6-AB21-237A-CCE757A2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BD79C25-277F-23A3-E9F0-2FC659B18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0571BD-A66D-48F6-9444-25224483A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4AFCC88-9406-558F-ABD0-7482AB17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0FD996-0BD9-53F3-C122-110DD683F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81E09B3-7044-B366-BAFA-EB66B737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82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E9A7C-ACEB-807E-2BFE-C2CF5B1A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BAE98CF-9B31-FCA5-3C92-36F90BB6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3C220-9A63-DEB2-4BD8-675E2507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5C6C683-898A-1E14-10A6-5686D508E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79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5ADF21F-E8C2-500F-84EA-86B0BA9E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CB77C6-4FB8-DF5D-35A8-BCE28BEF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DCBFA9-ED4F-B271-70A0-D1FBB611D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044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2469B-DB72-2458-E1A5-188133EB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6E225D-EF62-2A15-FC0A-8E2C4E372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25061F-0533-04D4-59AC-4D17BEAA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B6801D-B0AA-9B3B-746D-5E769D2FA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F71F81-C4AB-419B-6F49-2D468D9B9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A6287C-AEDD-740B-48CF-740621FE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69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4CFC24-0E07-E970-4069-5A108B59C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618B58-7BE8-70AB-27DF-49AF5E765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940AB9F-8578-A227-FB72-BE19FCA22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43B6B6-546A-C465-9511-5BAF1E1F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DF1AAC-5CD8-AB01-9D6A-C4E0F22F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9ECCA6-E317-AF75-614E-18823638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170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979337-C69A-B105-D360-865FE718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B107FB-27B8-B03E-4BC7-A547255D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046A3-3234-E617-9DBD-504FA0D0A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03B08-F8FE-4E2A-8847-C5A53CA7051F}" type="datetimeFigureOut">
              <a:rPr lang="de-DE" smtClean="0"/>
              <a:t>16.07.2025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8FDD5E-2D3C-072C-C84E-8CFCA4E4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A01D38-6562-448D-1A5B-554EACE69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15EC1-0452-4D1A-B403-8CCF503953B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822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DD1C1-0A87-43D4-4B02-A145F2DED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de-DE" dirty="0"/>
              <a:t>Programmieren lernen mit Java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5B7F28-5D39-5F67-6DD2-66907031B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de-DE" dirty="0"/>
              <a:t>Said Cetin</a:t>
            </a:r>
          </a:p>
        </p:txBody>
      </p:sp>
      <p:pic>
        <p:nvPicPr>
          <p:cNvPr id="4" name="Picture 3" descr="Computerskript auf einem Bildschirm">
            <a:extLst>
              <a:ext uri="{FF2B5EF4-FFF2-40B4-BE49-F238E27FC236}">
                <a16:creationId xmlns:a16="http://schemas.microsoft.com/office/drawing/2014/main" id="{B7DF0C65-0E78-F545-3B1E-75EAB37B2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0" r="46153" b="-1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0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6E4E44-BA49-65D3-0D38-52C7340C1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Merksätze &amp; 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D370CD-5AB8-41F4-349D-095D55B6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Ein Block beginnt mit {  und endet mit  }</a:t>
            </a:r>
          </a:p>
          <a:p>
            <a:r>
              <a:rPr lang="de-DE" sz="2000"/>
              <a:t>Variablen gelten nur innerhalb des Blocks, in dem sie deklariert wurden</a:t>
            </a:r>
          </a:p>
          <a:p>
            <a:r>
              <a:rPr lang="de-DE" sz="2000"/>
              <a:t>Einrückung ist optisch hilfreich, aber für Java nicht relevant</a:t>
            </a:r>
          </a:p>
          <a:p>
            <a:r>
              <a:rPr lang="de-DE" sz="2000"/>
              <a:t>Auch bei einer Anweisung: immer {} setzen, um Fehler zu vermeiden.</a:t>
            </a:r>
          </a:p>
        </p:txBody>
      </p:sp>
    </p:spTree>
    <p:extLst>
      <p:ext uri="{BB962C8B-B14F-4D97-AF65-F5344CB8AC3E}">
        <p14:creationId xmlns:p14="http://schemas.microsoft.com/office/powerpoint/2010/main" val="342860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E45713-638D-AE60-5247-AD57167C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Verständnisfrage zur Abfrage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0F2C60-06FA-B18B-14B2-5CE68216C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Was ist ein Block in Java, und wie wird er geschrieben?</a:t>
            </a:r>
          </a:p>
          <a:p>
            <a:r>
              <a:rPr lang="de-DE" sz="2000"/>
              <a:t>Was passiert, wenn man Klammern {} weglässt?</a:t>
            </a:r>
          </a:p>
          <a:p>
            <a:r>
              <a:rPr lang="de-DE" sz="2000"/>
              <a:t>Warum führt Einrückung allein nicht zur Gruppierung?</a:t>
            </a:r>
          </a:p>
          <a:p>
            <a:r>
              <a:rPr lang="de-DE" sz="2000"/>
              <a:t>Kann man eine Variable außerhalb ihres Blocks verwenden?</a:t>
            </a:r>
          </a:p>
          <a:p>
            <a:r>
              <a:rPr lang="de-DE" sz="2000"/>
              <a:t>Nenne mindestens zwei Stellen im Code, an denen man Blöcke verwendet.</a:t>
            </a:r>
          </a:p>
        </p:txBody>
      </p:sp>
    </p:spTree>
    <p:extLst>
      <p:ext uri="{BB962C8B-B14F-4D97-AF65-F5344CB8AC3E}">
        <p14:creationId xmlns:p14="http://schemas.microsoft.com/office/powerpoint/2010/main" val="930514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59A442-272F-2D82-033F-16FB56458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1D2816-9D48-1634-488A-44E227943F1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1599" y="294538"/>
            <a:ext cx="9895951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de-DE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Thema 2 : Die if – Anweidung in Java</a:t>
            </a:r>
            <a:r>
              <a:rPr kumimoji="0" lang="en-US" altLang="de-DE" sz="40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E093A8-EA39-274C-03A2-E77D39FF3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Agenda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Was </a:t>
            </a:r>
            <a:r>
              <a:rPr lang="en-US" sz="2000" dirty="0" err="1"/>
              <a:t>ist</a:t>
            </a:r>
            <a:r>
              <a:rPr lang="en-US" sz="2000" dirty="0"/>
              <a:t> </a:t>
            </a:r>
            <a:r>
              <a:rPr lang="en-US" sz="2000" dirty="0" err="1"/>
              <a:t>eine</a:t>
            </a:r>
            <a:r>
              <a:rPr lang="en-US" sz="2000" dirty="0"/>
              <a:t> if -</a:t>
            </a:r>
            <a:r>
              <a:rPr lang="en-US" sz="2000" dirty="0" err="1"/>
              <a:t>Anweisung</a:t>
            </a:r>
            <a:r>
              <a:rPr lang="en-US" sz="2000" dirty="0"/>
              <a:t>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Beispiel</a:t>
            </a:r>
            <a:r>
              <a:rPr lang="en-US" sz="2000" dirty="0"/>
              <a:t> für </a:t>
            </a:r>
            <a:r>
              <a:rPr lang="en-US" sz="2000" dirty="0" err="1"/>
              <a:t>eine</a:t>
            </a:r>
            <a:r>
              <a:rPr lang="en-US" sz="2000" dirty="0"/>
              <a:t> </a:t>
            </a:r>
            <a:r>
              <a:rPr lang="en-US" sz="2000" dirty="0" err="1"/>
              <a:t>einfache</a:t>
            </a:r>
            <a:r>
              <a:rPr lang="en-US" sz="2000" dirty="0"/>
              <a:t> if-</a:t>
            </a:r>
            <a:r>
              <a:rPr lang="en-US" sz="2000" dirty="0" err="1"/>
              <a:t>Anweisung</a:t>
            </a:r>
            <a:r>
              <a:rPr lang="en-US" sz="2000" dirty="0"/>
              <a:t>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Bedingungen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Vergleichsoperatoren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einer</a:t>
            </a:r>
            <a:r>
              <a:rPr lang="en-US" sz="2000" dirty="0"/>
              <a:t> </a:t>
            </a:r>
            <a:r>
              <a:rPr lang="en-US" sz="2000" dirty="0" err="1"/>
              <a:t>einzigen</a:t>
            </a:r>
            <a:r>
              <a:rPr lang="en-US" sz="2000" dirty="0"/>
              <a:t> </a:t>
            </a:r>
            <a:r>
              <a:rPr lang="en-US" sz="2000" dirty="0" err="1"/>
              <a:t>Anweisung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Kombination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logischen</a:t>
            </a:r>
            <a:r>
              <a:rPr lang="en-US" sz="2000" dirty="0"/>
              <a:t> </a:t>
            </a:r>
            <a:r>
              <a:rPr lang="en-US" sz="2000" dirty="0" err="1"/>
              <a:t>Operatoren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Best Practices für if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Verständnisfragen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138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C4E170-5ACE-0356-B70D-CCF2E85A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Was ist eine if- Anweisung?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8DD1A2-D868-3C69-95DB-C00ECE16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Mit einer if Anweisung kann ein Programm Entscheidungen treffen</a:t>
            </a:r>
          </a:p>
          <a:p>
            <a:r>
              <a:rPr lang="de-DE" sz="2000"/>
              <a:t>Sie prüft eine Bedingung, die ein true oder false ergibt</a:t>
            </a:r>
          </a:p>
          <a:p>
            <a:r>
              <a:rPr lang="de-DE" sz="2000"/>
              <a:t>Wenn die Bedingung wahr (true) ist, wird der folgende Codeblock ausgeführt</a:t>
            </a:r>
          </a:p>
          <a:p>
            <a:pPr marL="0" indent="0">
              <a:buNone/>
            </a:pPr>
            <a:r>
              <a:rPr lang="de-DE" sz="2000"/>
              <a:t>Syntax:</a:t>
            </a:r>
          </a:p>
          <a:p>
            <a:pPr marL="0" indent="0">
              <a:buNone/>
            </a:pPr>
            <a:r>
              <a:rPr lang="de-DE" sz="2000"/>
              <a:t>if (Bedingung) {</a:t>
            </a:r>
          </a:p>
          <a:p>
            <a:pPr marL="0" indent="0">
              <a:buNone/>
            </a:pPr>
            <a:r>
              <a:rPr lang="de-DE" sz="2000"/>
              <a:t>    // Anweisungen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12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99C204-0E02-E12A-9278-1A12C170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Beispiel für eine einfache if-Anweisung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0924E-0912-4BBF-4D7E-3A4E83A72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int note = 1;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/>
              <a:t>if (note == 1) {</a:t>
            </a:r>
          </a:p>
          <a:p>
            <a:pPr marL="0" indent="0">
              <a:buNone/>
            </a:pPr>
            <a:r>
              <a:rPr lang="de-DE" sz="2000"/>
              <a:t>    System.out.println("Sehr gut!");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  <a:p>
            <a:r>
              <a:rPr lang="de-DE" sz="2000"/>
              <a:t>Ausgabe -&gt; Sehr gut! , nur wenn note gleich 1 ist.</a:t>
            </a:r>
          </a:p>
        </p:txBody>
      </p:sp>
    </p:spTree>
    <p:extLst>
      <p:ext uri="{BB962C8B-B14F-4D97-AF65-F5344CB8AC3E}">
        <p14:creationId xmlns:p14="http://schemas.microsoft.com/office/powerpoint/2010/main" val="327354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3893CD-6E56-9814-96BC-0F25AAE4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Bedingungen mit Vergleichsoperatoren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80A01C4-4EDA-77B6-7FB7-C3AF370F6E78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Die Bedingung muss immer einen </a:t>
            </a:r>
            <a:r>
              <a:rPr lang="en-US" sz="1900" kern="1200">
                <a:solidFill>
                  <a:srgbClr val="FFFFFF"/>
                </a:solidFill>
                <a:highlight>
                  <a:srgbClr val="808080"/>
                </a:highlight>
                <a:latin typeface="+mn-lt"/>
                <a:ea typeface="+mn-ea"/>
                <a:cs typeface="+mn-cs"/>
              </a:rPr>
              <a:t>boolean</a:t>
            </a:r>
            <a:r>
              <a:rPr lang="en-US" sz="1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-Wert ergeben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7484506C-78A3-0006-7D15-3B6ADA719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5624272"/>
              </p:ext>
            </p:extLst>
          </p:nvPr>
        </p:nvGraphicFramePr>
        <p:xfrm>
          <a:off x="705005" y="1966293"/>
          <a:ext cx="10781989" cy="4452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0270">
                  <a:extLst>
                    <a:ext uri="{9D8B030D-6E8A-4147-A177-3AD203B41FA5}">
                      <a16:colId xmlns:a16="http://schemas.microsoft.com/office/drawing/2014/main" val="1540539866"/>
                    </a:ext>
                  </a:extLst>
                </a:gridCol>
                <a:gridCol w="5921719">
                  <a:extLst>
                    <a:ext uri="{9D8B030D-6E8A-4147-A177-3AD203B41FA5}">
                      <a16:colId xmlns:a16="http://schemas.microsoft.com/office/drawing/2014/main" val="2741779410"/>
                    </a:ext>
                  </a:extLst>
                </a:gridCol>
              </a:tblGrid>
              <a:tr h="636023">
                <a:tc>
                  <a:txBody>
                    <a:bodyPr/>
                    <a:lstStyle/>
                    <a:p>
                      <a:r>
                        <a:rPr lang="de-DE" sz="3200"/>
                        <a:t> Ausdruck</a:t>
                      </a:r>
                    </a:p>
                  </a:txBody>
                  <a:tcPr marL="104839" marR="104839" marT="52419" marB="52419"/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Bedeutung</a:t>
                      </a:r>
                    </a:p>
                  </a:txBody>
                  <a:tcPr marL="104839" marR="104839" marT="52419" marB="52419"/>
                </a:tc>
                <a:extLst>
                  <a:ext uri="{0D108BD9-81ED-4DB2-BD59-A6C34878D82A}">
                    <a16:rowId xmlns:a16="http://schemas.microsoft.com/office/drawing/2014/main" val="692265056"/>
                  </a:ext>
                </a:extLst>
              </a:tr>
              <a:tr h="636023">
                <a:tc>
                  <a:txBody>
                    <a:bodyPr/>
                    <a:lstStyle/>
                    <a:p>
                      <a:r>
                        <a:rPr lang="de-DE" sz="3200"/>
                        <a:t>x == y</a:t>
                      </a:r>
                    </a:p>
                  </a:txBody>
                  <a:tcPr marL="104839" marR="104839" marT="52419" marB="52419"/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Gleich</a:t>
                      </a:r>
                    </a:p>
                  </a:txBody>
                  <a:tcPr marL="104839" marR="104839" marT="52419" marB="52419"/>
                </a:tc>
                <a:extLst>
                  <a:ext uri="{0D108BD9-81ED-4DB2-BD59-A6C34878D82A}">
                    <a16:rowId xmlns:a16="http://schemas.microsoft.com/office/drawing/2014/main" val="1363157812"/>
                  </a:ext>
                </a:extLst>
              </a:tr>
              <a:tr h="636023">
                <a:tc>
                  <a:txBody>
                    <a:bodyPr/>
                    <a:lstStyle/>
                    <a:p>
                      <a:r>
                        <a:rPr lang="de-DE" sz="3200"/>
                        <a:t>x != y</a:t>
                      </a:r>
                    </a:p>
                  </a:txBody>
                  <a:tcPr marL="104839" marR="104839" marT="52419" marB="52419"/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Ungleich</a:t>
                      </a:r>
                    </a:p>
                  </a:txBody>
                  <a:tcPr marL="104839" marR="104839" marT="52419" marB="52419"/>
                </a:tc>
                <a:extLst>
                  <a:ext uri="{0D108BD9-81ED-4DB2-BD59-A6C34878D82A}">
                    <a16:rowId xmlns:a16="http://schemas.microsoft.com/office/drawing/2014/main" val="791063287"/>
                  </a:ext>
                </a:extLst>
              </a:tr>
              <a:tr h="636023">
                <a:tc>
                  <a:txBody>
                    <a:bodyPr/>
                    <a:lstStyle/>
                    <a:p>
                      <a:r>
                        <a:rPr lang="de-DE" sz="3200"/>
                        <a:t>x &gt; y</a:t>
                      </a:r>
                    </a:p>
                  </a:txBody>
                  <a:tcPr marL="104839" marR="104839" marT="52419" marB="52419"/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Größer als</a:t>
                      </a:r>
                    </a:p>
                  </a:txBody>
                  <a:tcPr marL="104839" marR="104839" marT="52419" marB="52419"/>
                </a:tc>
                <a:extLst>
                  <a:ext uri="{0D108BD9-81ED-4DB2-BD59-A6C34878D82A}">
                    <a16:rowId xmlns:a16="http://schemas.microsoft.com/office/drawing/2014/main" val="1794522560"/>
                  </a:ext>
                </a:extLst>
              </a:tr>
              <a:tr h="636023">
                <a:tc>
                  <a:txBody>
                    <a:bodyPr/>
                    <a:lstStyle/>
                    <a:p>
                      <a:r>
                        <a:rPr lang="de-DE" sz="3200"/>
                        <a:t>x &lt; y</a:t>
                      </a:r>
                    </a:p>
                  </a:txBody>
                  <a:tcPr marL="104839" marR="104839" marT="52419" marB="52419"/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Kleiner als</a:t>
                      </a:r>
                    </a:p>
                  </a:txBody>
                  <a:tcPr marL="104839" marR="104839" marT="52419" marB="52419"/>
                </a:tc>
                <a:extLst>
                  <a:ext uri="{0D108BD9-81ED-4DB2-BD59-A6C34878D82A}">
                    <a16:rowId xmlns:a16="http://schemas.microsoft.com/office/drawing/2014/main" val="301122061"/>
                  </a:ext>
                </a:extLst>
              </a:tr>
              <a:tr h="636023">
                <a:tc>
                  <a:txBody>
                    <a:bodyPr/>
                    <a:lstStyle/>
                    <a:p>
                      <a:r>
                        <a:rPr lang="de-DE" sz="3200"/>
                        <a:t>x &gt;= y</a:t>
                      </a:r>
                    </a:p>
                  </a:txBody>
                  <a:tcPr marL="104839" marR="104839" marT="52419" marB="52419"/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Größer gleich</a:t>
                      </a:r>
                    </a:p>
                  </a:txBody>
                  <a:tcPr marL="104839" marR="104839" marT="52419" marB="52419"/>
                </a:tc>
                <a:extLst>
                  <a:ext uri="{0D108BD9-81ED-4DB2-BD59-A6C34878D82A}">
                    <a16:rowId xmlns:a16="http://schemas.microsoft.com/office/drawing/2014/main" val="53563581"/>
                  </a:ext>
                </a:extLst>
              </a:tr>
              <a:tr h="636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3200"/>
                        <a:t>x &lt;= y</a:t>
                      </a:r>
                    </a:p>
                  </a:txBody>
                  <a:tcPr marL="104839" marR="104839" marT="52419" marB="52419"/>
                </a:tc>
                <a:tc>
                  <a:txBody>
                    <a:bodyPr/>
                    <a:lstStyle/>
                    <a:p>
                      <a:r>
                        <a:rPr lang="de-DE" sz="3200"/>
                        <a:t>Kleiner gleich</a:t>
                      </a:r>
                    </a:p>
                  </a:txBody>
                  <a:tcPr marL="104839" marR="104839" marT="52419" marB="52419"/>
                </a:tc>
                <a:extLst>
                  <a:ext uri="{0D108BD9-81ED-4DB2-BD59-A6C34878D82A}">
                    <a16:rowId xmlns:a16="http://schemas.microsoft.com/office/drawing/2014/main" val="221407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06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246B40-AF42-63DD-4E55-587E98BA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If mit einer einzigen Anweisung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31C5D-3575-E4AB-72FE-BA61F468A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if (x &gt; 0)</a:t>
            </a:r>
          </a:p>
          <a:p>
            <a:pPr marL="0" indent="0">
              <a:buNone/>
            </a:pPr>
            <a:r>
              <a:rPr lang="de-DE" sz="2000"/>
              <a:t>    System.out.println("x ist positiv");</a:t>
            </a:r>
          </a:p>
          <a:p>
            <a:r>
              <a:rPr lang="de-DE" sz="2000"/>
              <a:t>Nur eine einzige Anweisung wird ausgeführt. Keine</a:t>
            </a:r>
            <a:r>
              <a:rPr lang="de-DE" sz="2000">
                <a:highlight>
                  <a:srgbClr val="808080"/>
                </a:highlight>
              </a:rPr>
              <a:t> {} </a:t>
            </a:r>
            <a:r>
              <a:rPr lang="de-DE" sz="2000"/>
              <a:t>nötig. 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/>
              <a:t>Besser:</a:t>
            </a:r>
          </a:p>
          <a:p>
            <a:pPr marL="0" indent="0">
              <a:buNone/>
            </a:pPr>
            <a:r>
              <a:rPr lang="de-DE" sz="2000"/>
              <a:t>if (x &gt; 0) {</a:t>
            </a:r>
          </a:p>
          <a:p>
            <a:pPr marL="0" indent="0">
              <a:buNone/>
            </a:pPr>
            <a:r>
              <a:rPr lang="de-DE" sz="2000"/>
              <a:t>    System.out.println("x ist positiv");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  <a:p>
            <a:pPr marL="0" indent="0">
              <a:buNone/>
            </a:pPr>
            <a:r>
              <a:rPr lang="de-DE" sz="2000"/>
              <a:t>Sicherer, übersichtlicher, erweiterbar. ✅</a:t>
            </a:r>
          </a:p>
        </p:txBody>
      </p:sp>
    </p:spTree>
    <p:extLst>
      <p:ext uri="{BB962C8B-B14F-4D97-AF65-F5344CB8AC3E}">
        <p14:creationId xmlns:p14="http://schemas.microsoft.com/office/powerpoint/2010/main" val="60140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9177A7-359C-39AE-1B80-BBDAFBCB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Kombination mit logischen Operatoren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4876A9-31C5-600B-2A4F-D76A380D5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400"/>
              <a:t>int a = 5;</a:t>
            </a:r>
          </a:p>
          <a:p>
            <a:pPr marL="0" indent="0">
              <a:buNone/>
            </a:pPr>
            <a:r>
              <a:rPr lang="de-DE" sz="1400"/>
              <a:t>int b = 10;</a:t>
            </a:r>
          </a:p>
          <a:p>
            <a:pPr marL="0" indent="0">
              <a:buNone/>
            </a:pPr>
            <a:endParaRPr lang="de-DE" sz="1400"/>
          </a:p>
          <a:p>
            <a:pPr marL="0" indent="0">
              <a:buNone/>
            </a:pPr>
            <a:r>
              <a:rPr lang="de-DE" sz="1400"/>
              <a:t>if (a &gt; 0 &amp;&amp; b &gt; 0) {</a:t>
            </a:r>
          </a:p>
          <a:p>
            <a:pPr marL="0" indent="0">
              <a:buNone/>
            </a:pPr>
            <a:r>
              <a:rPr lang="de-DE" sz="1400"/>
              <a:t>    System.out.println("Beide Zahlen sind positiv");</a:t>
            </a:r>
          </a:p>
          <a:p>
            <a:pPr marL="0" indent="0">
              <a:buNone/>
            </a:pPr>
            <a:r>
              <a:rPr lang="de-DE" sz="1400"/>
              <a:t>}</a:t>
            </a:r>
          </a:p>
          <a:p>
            <a:pPr marL="0" indent="0">
              <a:buNone/>
            </a:pPr>
            <a:endParaRPr lang="de-DE" sz="1400"/>
          </a:p>
          <a:p>
            <a:pPr marL="0" indent="0">
              <a:buNone/>
            </a:pPr>
            <a:r>
              <a:rPr lang="de-DE" sz="1400">
                <a:highlight>
                  <a:srgbClr val="808080"/>
                </a:highlight>
              </a:rPr>
              <a:t> &amp;&amp; </a:t>
            </a:r>
            <a:r>
              <a:rPr lang="de-DE" sz="1400"/>
              <a:t> UND- Verknüpfung -&gt; beide Bedingungen müssen wahr sein.</a:t>
            </a:r>
          </a:p>
          <a:p>
            <a:pPr marL="0" indent="0">
              <a:buNone/>
            </a:pPr>
            <a:br>
              <a:rPr lang="de-DE" sz="1400"/>
            </a:br>
            <a:r>
              <a:rPr lang="de-DE" sz="1400"/>
              <a:t>Andere Operatoren:</a:t>
            </a:r>
          </a:p>
          <a:p>
            <a:pPr lvl="1"/>
            <a:r>
              <a:rPr lang="de-DE" sz="1400">
                <a:highlight>
                  <a:srgbClr val="808080"/>
                </a:highlight>
              </a:rPr>
              <a:t> | | </a:t>
            </a:r>
            <a:r>
              <a:rPr lang="de-DE" sz="1400"/>
              <a:t> -&gt; ODER</a:t>
            </a:r>
          </a:p>
          <a:p>
            <a:pPr lvl="1"/>
            <a:r>
              <a:rPr lang="de-DE" sz="1400">
                <a:highlight>
                  <a:srgbClr val="808080"/>
                </a:highlight>
              </a:rPr>
              <a:t> ! </a:t>
            </a:r>
            <a:r>
              <a:rPr lang="de-DE" sz="1400"/>
              <a:t>-&gt; NICHT</a:t>
            </a:r>
          </a:p>
          <a:p>
            <a:pPr marL="0" indent="0">
              <a:buNone/>
            </a:pP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176613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E57D91-697D-9E09-8578-5D62097D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Best Practises für if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D81D0-5620-8248-E395-5ED5491D9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Verwende immer {} , selbst bei einer Anweisung</a:t>
            </a:r>
          </a:p>
          <a:p>
            <a:r>
              <a:rPr lang="de-DE" sz="2000"/>
              <a:t>Halte Bedingungen klar und lesbar</a:t>
            </a:r>
          </a:p>
          <a:p>
            <a:r>
              <a:rPr lang="de-DE" sz="2000"/>
              <a:t>Nutze sprechende Variablennamen </a:t>
            </a:r>
          </a:p>
          <a:p>
            <a:r>
              <a:rPr lang="de-DE" sz="2000"/>
              <a:t>Nutze logische Operatoren bewusst (nicht zu verschachtelt!)</a:t>
            </a:r>
          </a:p>
        </p:txBody>
      </p:sp>
    </p:spTree>
    <p:extLst>
      <p:ext uri="{BB962C8B-B14F-4D97-AF65-F5344CB8AC3E}">
        <p14:creationId xmlns:p14="http://schemas.microsoft.com/office/powerpoint/2010/main" val="280332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414AD3-203A-77D1-55F5-03328431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Verständnisfragen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5CEDB8-6393-02C3-B630-EDF82C8EA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Was  passiert, wenn eine if- Bedingung nicht erfüllt ist?</a:t>
            </a:r>
          </a:p>
          <a:p>
            <a:r>
              <a:rPr lang="de-DE" sz="2000"/>
              <a:t>Muss eine if- Anweisung immer einen Block enthalten?</a:t>
            </a:r>
          </a:p>
          <a:p>
            <a:r>
              <a:rPr lang="de-DE" sz="2000"/>
              <a:t>Welche Werte darf  eine Bedingung in Java zurückgeben?</a:t>
            </a:r>
          </a:p>
          <a:p>
            <a:r>
              <a:rPr lang="de-DE" sz="2000"/>
              <a:t>Was ist der Unterschied zwischen == und = in einer Bedingung?</a:t>
            </a:r>
          </a:p>
        </p:txBody>
      </p:sp>
    </p:spTree>
    <p:extLst>
      <p:ext uri="{BB962C8B-B14F-4D97-AF65-F5344CB8AC3E}">
        <p14:creationId xmlns:p14="http://schemas.microsoft.com/office/powerpoint/2010/main" val="1753393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BA356E7-38E9-7E83-9B6F-32A566E9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Kapitel 2 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C79CD2-5A30-1CF7-4631-42B849B3F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sz="2000" dirty="0"/>
              <a:t>Codeblöcke mit  {}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Die </a:t>
            </a:r>
            <a:r>
              <a:rPr lang="de-DE" sz="2000" dirty="0" err="1"/>
              <a:t>if</a:t>
            </a:r>
            <a:r>
              <a:rPr lang="de-DE" sz="2000" dirty="0"/>
              <a:t>-Anweisung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Die </a:t>
            </a:r>
            <a:r>
              <a:rPr lang="de-DE" sz="2000" dirty="0" err="1"/>
              <a:t>if</a:t>
            </a:r>
            <a:r>
              <a:rPr lang="de-DE" sz="2000" dirty="0"/>
              <a:t>-</a:t>
            </a:r>
            <a:r>
              <a:rPr lang="de-DE" sz="2000" dirty="0" err="1"/>
              <a:t>else</a:t>
            </a:r>
            <a:r>
              <a:rPr lang="de-DE" sz="2000" dirty="0"/>
              <a:t>-Struktur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Mehrere Bedingungen mit </a:t>
            </a:r>
            <a:r>
              <a:rPr lang="de-DE" sz="2000" dirty="0" err="1"/>
              <a:t>else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endParaRPr lang="de-DE" sz="2000" dirty="0"/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Das </a:t>
            </a:r>
            <a:r>
              <a:rPr lang="de-DE" sz="2000" dirty="0" err="1"/>
              <a:t>Dangling</a:t>
            </a:r>
            <a:r>
              <a:rPr lang="de-DE" sz="2000" dirty="0"/>
              <a:t>-</a:t>
            </a:r>
            <a:r>
              <a:rPr lang="de-DE" sz="2000" dirty="0" err="1"/>
              <a:t>else</a:t>
            </a:r>
            <a:r>
              <a:rPr lang="de-DE" sz="2000" dirty="0"/>
              <a:t>-Problem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Die switch-Anweisung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Default im switch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/>
              <a:t>Break im switch</a:t>
            </a:r>
          </a:p>
        </p:txBody>
      </p:sp>
    </p:spTree>
    <p:extLst>
      <p:ext uri="{BB962C8B-B14F-4D97-AF65-F5344CB8AC3E}">
        <p14:creationId xmlns:p14="http://schemas.microsoft.com/office/powerpoint/2010/main" val="1573830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ABCDF-DAF4-1CFC-4C00-9B6B5AC0F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EC2467-F181-4E9D-719D-0793F831ED7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1599" y="294538"/>
            <a:ext cx="9895951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de-DE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Thema 3 : Die if–else Struktur in Java</a:t>
            </a:r>
            <a:r>
              <a:rPr kumimoji="0" lang="en-US" altLang="de-DE" sz="40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927AAF-3DD9-9A36-5DC0-F69452389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Agenda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Was </a:t>
            </a:r>
            <a:r>
              <a:rPr lang="en-US" sz="2000" dirty="0" err="1"/>
              <a:t>ist</a:t>
            </a:r>
            <a:r>
              <a:rPr lang="en-US" sz="2000" dirty="0"/>
              <a:t> if -else?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Einfaches</a:t>
            </a:r>
            <a:r>
              <a:rPr lang="en-US" sz="2000" dirty="0"/>
              <a:t> </a:t>
            </a:r>
            <a:r>
              <a:rPr lang="en-US" sz="2000" dirty="0" err="1"/>
              <a:t>Beispiel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if-else?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Wichtiges</a:t>
            </a:r>
            <a:r>
              <a:rPr lang="en-US" sz="2000" dirty="0"/>
              <a:t>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Ausführung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Gültigkeit</a:t>
            </a:r>
            <a:r>
              <a:rPr lang="en-US" sz="2000" dirty="0"/>
              <a:t> von </a:t>
            </a:r>
            <a:r>
              <a:rPr lang="en-US" sz="2000" dirty="0" err="1"/>
              <a:t>Variablen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If-else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Methoden</a:t>
            </a:r>
            <a:r>
              <a:rPr lang="en-US" sz="2000" dirty="0"/>
              <a:t> </a:t>
            </a:r>
            <a:r>
              <a:rPr lang="en-US" sz="2000" dirty="0" err="1"/>
              <a:t>oder</a:t>
            </a:r>
            <a:r>
              <a:rPr lang="en-US" sz="2000" dirty="0"/>
              <a:t> </a:t>
            </a:r>
            <a:r>
              <a:rPr lang="en-US" sz="2000" dirty="0" err="1"/>
              <a:t>logischen</a:t>
            </a:r>
            <a:r>
              <a:rPr lang="en-US" sz="2000" dirty="0"/>
              <a:t> </a:t>
            </a:r>
            <a:r>
              <a:rPr lang="en-US" sz="2000" dirty="0" err="1"/>
              <a:t>Ausdrücken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Best Practices </a:t>
            </a:r>
            <a:r>
              <a:rPr lang="en-US" sz="2000" dirty="0" err="1"/>
              <a:t>zu</a:t>
            </a:r>
            <a:r>
              <a:rPr lang="en-US" sz="2000" dirty="0"/>
              <a:t> if-else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Verständnisfragen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1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8AD30-EF6C-D4C9-95B3-1999239F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Was ist if-else?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12F5B-C730-A7DD-7B4C-062DE32D7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If-else wird verwendet, wenn zwei alternative Wege möglich sind</a:t>
            </a:r>
          </a:p>
          <a:p>
            <a:r>
              <a:rPr lang="de-DE" sz="2000"/>
              <a:t>Entweder wird der if-Block oder der else-Block ausgeführt. </a:t>
            </a:r>
            <a:r>
              <a:rPr lang="de-DE" sz="2000" b="1" u="sng"/>
              <a:t>niemals beide!</a:t>
            </a:r>
          </a:p>
          <a:p>
            <a:r>
              <a:rPr lang="de-DE" sz="2000"/>
              <a:t>Es entscheidet die Bedingung im if</a:t>
            </a:r>
          </a:p>
          <a:p>
            <a:pPr marL="0" indent="0">
              <a:buNone/>
            </a:pPr>
            <a:r>
              <a:rPr lang="de-DE" sz="2000" b="1"/>
              <a:t>Syntax :</a:t>
            </a:r>
          </a:p>
          <a:p>
            <a:pPr marL="0" indent="0">
              <a:buNone/>
            </a:pPr>
            <a:r>
              <a:rPr lang="de-DE" sz="2000"/>
              <a:t>if (Bedingung) {</a:t>
            </a:r>
          </a:p>
          <a:p>
            <a:pPr marL="0" indent="0">
              <a:buNone/>
            </a:pPr>
            <a:r>
              <a:rPr lang="de-DE" sz="2000"/>
              <a:t>    // wenn true</a:t>
            </a:r>
          </a:p>
          <a:p>
            <a:pPr marL="0" indent="0">
              <a:buNone/>
            </a:pPr>
            <a:r>
              <a:rPr lang="de-DE" sz="2000"/>
              <a:t>} else {</a:t>
            </a:r>
          </a:p>
          <a:p>
            <a:pPr marL="0" indent="0">
              <a:buNone/>
            </a:pPr>
            <a:r>
              <a:rPr lang="de-DE" sz="2000"/>
              <a:t>    // wenn false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7392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F759C0-9A91-6047-AC9B-B44971AA6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Einfaches Beispiel mit if-else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9B37D1-B00B-5D2B-DD9F-787A5725D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int zahl = 5;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/>
              <a:t>if (zahl % 2 == 0) {</a:t>
            </a:r>
          </a:p>
          <a:p>
            <a:pPr marL="0" indent="0">
              <a:buNone/>
            </a:pPr>
            <a:r>
              <a:rPr lang="de-DE" sz="2000"/>
              <a:t>    System.out.println("Gerade Zahl");</a:t>
            </a:r>
          </a:p>
          <a:p>
            <a:pPr marL="0" indent="0">
              <a:buNone/>
            </a:pPr>
            <a:r>
              <a:rPr lang="de-DE" sz="2000"/>
              <a:t>} else {</a:t>
            </a:r>
          </a:p>
          <a:p>
            <a:pPr marL="0" indent="0">
              <a:buNone/>
            </a:pPr>
            <a:r>
              <a:rPr lang="de-DE" sz="2000"/>
              <a:t>    System.out.println("Ungerade Zahl");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  <a:p>
            <a:r>
              <a:rPr lang="de-DE" sz="2000"/>
              <a:t>Wenn zahl durch 2 teilbar ist -&gt; „Gerade Zahl“ , </a:t>
            </a:r>
            <a:br>
              <a:rPr lang="de-DE" sz="2000"/>
            </a:br>
            <a:r>
              <a:rPr lang="de-DE" sz="2000"/>
              <a:t>sonst -&gt; „Ungerade Zahl“</a:t>
            </a:r>
          </a:p>
        </p:txBody>
      </p:sp>
    </p:spTree>
    <p:extLst>
      <p:ext uri="{BB962C8B-B14F-4D97-AF65-F5344CB8AC3E}">
        <p14:creationId xmlns:p14="http://schemas.microsoft.com/office/powerpoint/2010/main" val="3685525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5E2FC65-7756-66B4-F341-C2742820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Wichtiges zur Ausführung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B3BF1F-304B-9DBF-9236-63A8B6E2A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Nur eine der beiden Blöcke wird ausgeführt </a:t>
            </a:r>
          </a:p>
          <a:p>
            <a:r>
              <a:rPr lang="de-DE" sz="2000"/>
              <a:t>Wenn if true -&gt; nur der obere Block</a:t>
            </a:r>
          </a:p>
          <a:p>
            <a:r>
              <a:rPr lang="de-DE" sz="2000"/>
              <a:t>Wenn if false -&gt; nur der else-Block</a:t>
            </a:r>
          </a:p>
          <a:p>
            <a:endParaRPr lang="de-DE" sz="2000"/>
          </a:p>
          <a:p>
            <a:r>
              <a:rPr lang="de-DE" sz="2000"/>
              <a:t>❗❗</a:t>
            </a:r>
            <a:r>
              <a:rPr lang="de-DE" sz="2000" b="1"/>
              <a:t>Es kann nie beides gleichzeitig laufen </a:t>
            </a:r>
            <a:r>
              <a:rPr lang="de-DE" sz="2000"/>
              <a:t>❗❗</a:t>
            </a:r>
          </a:p>
        </p:txBody>
      </p:sp>
    </p:spTree>
    <p:extLst>
      <p:ext uri="{BB962C8B-B14F-4D97-AF65-F5344CB8AC3E}">
        <p14:creationId xmlns:p14="http://schemas.microsoft.com/office/powerpoint/2010/main" val="250249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3B9755-0B4A-7FE8-48C1-66C390700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Gültigkeit von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5E305-5A98-94F7-913C-089868A1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if (x &gt; 10) {</a:t>
            </a:r>
          </a:p>
          <a:p>
            <a:pPr marL="0" indent="0">
              <a:buNone/>
            </a:pPr>
            <a:r>
              <a:rPr lang="de-DE" sz="2000"/>
              <a:t>    int a = 5;</a:t>
            </a:r>
          </a:p>
          <a:p>
            <a:pPr marL="0" indent="0">
              <a:buNone/>
            </a:pPr>
            <a:r>
              <a:rPr lang="de-DE" sz="2000"/>
              <a:t>    System.out.println(a);</a:t>
            </a:r>
          </a:p>
          <a:p>
            <a:pPr marL="0" indent="0">
              <a:buNone/>
            </a:pPr>
            <a:r>
              <a:rPr lang="de-DE" sz="2000"/>
              <a:t>} else {</a:t>
            </a:r>
          </a:p>
          <a:p>
            <a:pPr marL="0" indent="0">
              <a:buNone/>
            </a:pPr>
            <a:r>
              <a:rPr lang="de-DE" sz="2000"/>
              <a:t>    // System.out.println(a);  	// </a:t>
            </a:r>
            <a:r>
              <a:rPr lang="de-DE" sz="2000" b="1"/>
              <a:t>Fehler a existiert hier nicht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  <a:p>
            <a:pPr marL="0" indent="0">
              <a:buNone/>
            </a:pPr>
            <a:r>
              <a:rPr lang="de-DE" sz="2000"/>
              <a:t>Variablen, die </a:t>
            </a:r>
            <a:r>
              <a:rPr lang="de-DE" sz="2000" b="1"/>
              <a:t>im Block </a:t>
            </a:r>
            <a:r>
              <a:rPr lang="de-DE" sz="2000"/>
              <a:t>deklariert werden, gelten </a:t>
            </a:r>
            <a:r>
              <a:rPr lang="de-DE" sz="2000" b="1"/>
              <a:t>nur dort</a:t>
            </a:r>
            <a:r>
              <a:rPr lang="de-DE" sz="2000"/>
              <a:t>.</a:t>
            </a:r>
          </a:p>
          <a:p>
            <a:pPr marL="0" indent="0">
              <a:buNone/>
            </a:pPr>
            <a:endParaRPr lang="de-DE" sz="200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A5F9A385-D082-4FA5-C9A1-AC193E6EDB7F}"/>
              </a:ext>
            </a:extLst>
          </p:cNvPr>
          <p:cNvSpPr txBox="1">
            <a:spLocks/>
          </p:cNvSpPr>
          <p:nvPr/>
        </p:nvSpPr>
        <p:spPr>
          <a:xfrm>
            <a:off x="838200" y="5234572"/>
            <a:ext cx="10515600" cy="717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203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4E10C8-CC19-62F1-E88C-59D67BE6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400" b="1">
                <a:solidFill>
                  <a:srgbClr val="FFFFFF"/>
                </a:solidFill>
              </a:rPr>
              <a:t>If-else mit Methoden  oder logischen Ausdrücken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56C25-B86D-7825-FE93-C6881EF8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100"/>
              <a:t>int alter = 20;</a:t>
            </a:r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r>
              <a:rPr lang="de-DE" sz="1100"/>
              <a:t>if (istVolljährig(alter)) {</a:t>
            </a:r>
          </a:p>
          <a:p>
            <a:pPr marL="0" indent="0">
              <a:buNone/>
            </a:pPr>
            <a:r>
              <a:rPr lang="de-DE" sz="1100"/>
              <a:t>    System.out.println("Zutritt erlaubt");</a:t>
            </a:r>
          </a:p>
          <a:p>
            <a:pPr marL="0" indent="0">
              <a:buNone/>
            </a:pPr>
            <a:r>
              <a:rPr lang="de-DE" sz="1100"/>
              <a:t>} else {</a:t>
            </a:r>
          </a:p>
          <a:p>
            <a:pPr marL="0" indent="0">
              <a:buNone/>
            </a:pPr>
            <a:r>
              <a:rPr lang="de-DE" sz="1100"/>
              <a:t>    System.out.println("Zutritt verweigert");</a:t>
            </a:r>
          </a:p>
          <a:p>
            <a:pPr marL="0" indent="0">
              <a:buNone/>
            </a:pPr>
            <a:r>
              <a:rPr lang="de-DE" sz="1100"/>
              <a:t>}</a:t>
            </a:r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r>
              <a:rPr lang="de-DE" sz="1100"/>
              <a:t>public static boolean istVolljährig(int a) {</a:t>
            </a:r>
          </a:p>
          <a:p>
            <a:pPr marL="0" indent="0">
              <a:buNone/>
            </a:pPr>
            <a:r>
              <a:rPr lang="de-DE" sz="1100"/>
              <a:t>    return a &gt;= 18;</a:t>
            </a:r>
          </a:p>
          <a:p>
            <a:pPr marL="0" indent="0">
              <a:buNone/>
            </a:pPr>
            <a:r>
              <a:rPr lang="de-DE" sz="1100"/>
              <a:t>}</a:t>
            </a:r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r>
              <a:rPr lang="de-DE" sz="1100"/>
              <a:t>Auch </a:t>
            </a:r>
            <a:r>
              <a:rPr lang="de-DE" sz="1100" b="1"/>
              <a:t>Methodenaufrufe</a:t>
            </a:r>
            <a:r>
              <a:rPr lang="de-DE" sz="1100"/>
              <a:t> und </a:t>
            </a:r>
            <a:r>
              <a:rPr lang="de-DE" sz="1100" b="1"/>
              <a:t>logische Ausdrücke</a:t>
            </a:r>
            <a:r>
              <a:rPr lang="de-DE" sz="1100"/>
              <a:t> können als Bedingung verwendet werden</a:t>
            </a:r>
          </a:p>
          <a:p>
            <a:pPr marL="0" indent="0">
              <a:buNone/>
            </a:pPr>
            <a:endParaRPr lang="de-DE" sz="1100"/>
          </a:p>
          <a:p>
            <a:pPr marL="0" indent="0">
              <a:buNone/>
            </a:pPr>
            <a:endParaRPr lang="de-DE" sz="110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1548A0A-5C71-FB20-FCBD-67D88AD5643E}"/>
              </a:ext>
            </a:extLst>
          </p:cNvPr>
          <p:cNvSpPr txBox="1">
            <a:spLocks/>
          </p:cNvSpPr>
          <p:nvPr/>
        </p:nvSpPr>
        <p:spPr>
          <a:xfrm>
            <a:off x="838200" y="5723857"/>
            <a:ext cx="10515600" cy="1134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718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BC41C0-3654-D033-5F9D-06B562F0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Best Practices zu </a:t>
            </a:r>
            <a:r>
              <a:rPr lang="de-DE" sz="4000" b="1">
                <a:solidFill>
                  <a:srgbClr val="FFFFFF"/>
                </a:solidFill>
                <a:highlight>
                  <a:srgbClr val="808080"/>
                </a:highlight>
              </a:rPr>
              <a:t>if-else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F4FEDF-665F-635A-DAE1-DB3089E1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Halte Bedingungen einfach und lesbar.</a:t>
            </a:r>
          </a:p>
          <a:p>
            <a:r>
              <a:rPr lang="de-DE" sz="2000"/>
              <a:t>Verwende Klammern </a:t>
            </a:r>
            <a:r>
              <a:rPr lang="de-DE" sz="2000">
                <a:highlight>
                  <a:srgbClr val="808080"/>
                </a:highlight>
              </a:rPr>
              <a:t> {} </a:t>
            </a:r>
            <a:r>
              <a:rPr lang="de-DE" sz="2000"/>
              <a:t> immer, auch bei einer Anweisung</a:t>
            </a:r>
          </a:p>
          <a:p>
            <a:r>
              <a:rPr lang="de-DE" sz="2000"/>
              <a:t>Nutze else nur wenn nötig. Manchmal reicht ein if</a:t>
            </a:r>
          </a:p>
        </p:txBody>
      </p:sp>
    </p:spTree>
    <p:extLst>
      <p:ext uri="{BB962C8B-B14F-4D97-AF65-F5344CB8AC3E}">
        <p14:creationId xmlns:p14="http://schemas.microsoft.com/office/powerpoint/2010/main" val="1740966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A11303-2232-5745-D6B8-2FAE35B6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Verständnisfragen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E31AB9-E23C-6D7D-877C-250FFB62E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Wird bei if-else immer beides ausgeführt?</a:t>
            </a:r>
          </a:p>
          <a:p>
            <a:r>
              <a:rPr lang="de-DE" sz="2000"/>
              <a:t>Was pasiert, wenn die if-Bedingung false ist?</a:t>
            </a:r>
          </a:p>
          <a:p>
            <a:r>
              <a:rPr lang="de-DE" sz="2000"/>
              <a:t>Warum sollte man auch bei einer Zeile {} setzen ? </a:t>
            </a:r>
          </a:p>
          <a:p>
            <a:r>
              <a:rPr lang="de-DE" sz="2000"/>
              <a:t>Was passiert mit Variablen, die nur im if- Block deklariert wurden ? </a:t>
            </a:r>
          </a:p>
          <a:p>
            <a:r>
              <a:rPr lang="de-DE" sz="2000"/>
              <a:t>Kann man in der Bedingung Methoden aufrufen?</a:t>
            </a:r>
          </a:p>
        </p:txBody>
      </p:sp>
    </p:spTree>
    <p:extLst>
      <p:ext uri="{BB962C8B-B14F-4D97-AF65-F5344CB8AC3E}">
        <p14:creationId xmlns:p14="http://schemas.microsoft.com/office/powerpoint/2010/main" val="3983057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5EA3C3-0DB6-A646-366D-66C46778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4AEB4-F44C-C546-4E7A-2A1FD52AE8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1599" y="294538"/>
            <a:ext cx="9895951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de-DE" sz="37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Thema 4: else</a:t>
            </a:r>
            <a:r>
              <a:rPr lang="en-US" altLang="de-DE" sz="3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if – Mehrere bedingungen prüfen</a:t>
            </a:r>
            <a:endParaRPr kumimoji="0" lang="en-US" altLang="de-DE" sz="37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B123A-C28B-6DAA-76AF-332473662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Agenda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Was </a:t>
            </a:r>
            <a:r>
              <a:rPr lang="en-US" sz="2000" dirty="0" err="1"/>
              <a:t>ist</a:t>
            </a:r>
            <a:r>
              <a:rPr lang="en-US" sz="2000" dirty="0"/>
              <a:t> else if?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Beispiel</a:t>
            </a:r>
            <a:r>
              <a:rPr lang="en-US" sz="2000" dirty="0"/>
              <a:t> – </a:t>
            </a:r>
            <a:r>
              <a:rPr lang="en-US" sz="2000" dirty="0" err="1"/>
              <a:t>Altersabfrage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Reihenfolge</a:t>
            </a:r>
            <a:r>
              <a:rPr lang="en-US" sz="2000" dirty="0"/>
              <a:t> </a:t>
            </a:r>
            <a:r>
              <a:rPr lang="en-US" sz="2000" dirty="0" err="1"/>
              <a:t>ist</a:t>
            </a:r>
            <a:r>
              <a:rPr lang="en-US" sz="2000" dirty="0"/>
              <a:t> </a:t>
            </a:r>
            <a:r>
              <a:rPr lang="en-US" sz="2000" dirty="0" err="1"/>
              <a:t>entscheidend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else if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mehreren</a:t>
            </a:r>
            <a:r>
              <a:rPr lang="en-US" sz="2000" dirty="0"/>
              <a:t> </a:t>
            </a:r>
            <a:r>
              <a:rPr lang="en-US" sz="2000" dirty="0" err="1"/>
              <a:t>Bedingungen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Alternativen</a:t>
            </a:r>
            <a:r>
              <a:rPr lang="en-US" sz="2000" dirty="0"/>
              <a:t> </a:t>
            </a:r>
            <a:r>
              <a:rPr lang="en-US" sz="2000" dirty="0" err="1"/>
              <a:t>zu</a:t>
            </a:r>
            <a:r>
              <a:rPr lang="en-US" sz="2000" dirty="0"/>
              <a:t> else if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Best Practices </a:t>
            </a:r>
            <a:r>
              <a:rPr lang="en-US" sz="2000" dirty="0" err="1"/>
              <a:t>zu</a:t>
            </a:r>
            <a:r>
              <a:rPr lang="en-US" sz="2000" dirty="0"/>
              <a:t> else if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Verständnisfragen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34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22211F-5C95-17C2-5A29-9217C8A0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Was ist else if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CE9252-6783-9C86-49B7-6E8EDFA05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else if erlaubt es, </a:t>
            </a:r>
            <a:r>
              <a:rPr lang="de-DE" sz="2000" b="1"/>
              <a:t>mehrere Bedingungen nacheinander </a:t>
            </a:r>
            <a:r>
              <a:rPr lang="de-DE" sz="2000"/>
              <a:t>zu prüfen</a:t>
            </a:r>
          </a:p>
          <a:p>
            <a:r>
              <a:rPr lang="de-DE" sz="2000"/>
              <a:t>Wird die erste if-</a:t>
            </a:r>
            <a:r>
              <a:rPr lang="de-DE" sz="2000" b="1"/>
              <a:t>Bedingung nicht erfüllt</a:t>
            </a:r>
            <a:r>
              <a:rPr lang="de-DE" sz="2000"/>
              <a:t>, wird die nächste geprüft usw.</a:t>
            </a:r>
          </a:p>
          <a:p>
            <a:r>
              <a:rPr lang="de-DE" sz="2000" b="1"/>
              <a:t>Sobald eine Bedingung </a:t>
            </a:r>
            <a:r>
              <a:rPr lang="de-DE" sz="2000"/>
              <a:t>true ist, wird ihr Block ausgeführt.</a:t>
            </a:r>
            <a:br>
              <a:rPr lang="de-DE" sz="2000"/>
            </a:br>
            <a:r>
              <a:rPr lang="de-DE" sz="2000"/>
              <a:t>Danach wird </a:t>
            </a:r>
            <a:r>
              <a:rPr lang="de-DE" sz="2000" b="1"/>
              <a:t>alles Weitere übersprungen.</a:t>
            </a:r>
          </a:p>
        </p:txBody>
      </p:sp>
    </p:spTree>
    <p:extLst>
      <p:ext uri="{BB962C8B-B14F-4D97-AF65-F5344CB8AC3E}">
        <p14:creationId xmlns:p14="http://schemas.microsoft.com/office/powerpoint/2010/main" val="2666821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F501C3-F665-8FA8-437E-BEB0343A1A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1599" y="294538"/>
            <a:ext cx="9895951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de-DE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Thema 1: Codeblöcke mit {} in Java</a:t>
            </a:r>
            <a:r>
              <a:rPr kumimoji="0" lang="en-US" altLang="de-DE" sz="40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BE4EDD-7833-7115-8D46-8206B4471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900" dirty="0"/>
              <a:t>Agenda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/>
              <a:t>Was </a:t>
            </a:r>
            <a:r>
              <a:rPr lang="en-US" sz="1900" dirty="0" err="1"/>
              <a:t>ist</a:t>
            </a:r>
            <a:r>
              <a:rPr lang="en-US" sz="1900" dirty="0"/>
              <a:t> </a:t>
            </a:r>
            <a:r>
              <a:rPr lang="en-US" sz="1900" dirty="0" err="1"/>
              <a:t>ein</a:t>
            </a:r>
            <a:r>
              <a:rPr lang="en-US" sz="1900" dirty="0"/>
              <a:t> Block?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Warum</a:t>
            </a:r>
            <a:r>
              <a:rPr lang="en-US" sz="1900" dirty="0"/>
              <a:t> </a:t>
            </a:r>
            <a:r>
              <a:rPr lang="en-US" sz="1900" dirty="0" err="1"/>
              <a:t>sind</a:t>
            </a:r>
            <a:r>
              <a:rPr lang="en-US" sz="1900" dirty="0"/>
              <a:t> Blöcke </a:t>
            </a:r>
            <a:r>
              <a:rPr lang="en-US" sz="1900" dirty="0" err="1"/>
              <a:t>wichtig</a:t>
            </a:r>
            <a:r>
              <a:rPr lang="en-US" sz="1900" dirty="0"/>
              <a:t>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Beispiele</a:t>
            </a:r>
            <a:r>
              <a:rPr lang="en-US" sz="1900" dirty="0"/>
              <a:t> für </a:t>
            </a:r>
            <a:r>
              <a:rPr lang="en-US" sz="1900" dirty="0" err="1"/>
              <a:t>Codeblöcke</a:t>
            </a:r>
            <a:endParaRPr lang="en-US" sz="1900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Beispiel</a:t>
            </a:r>
            <a:r>
              <a:rPr lang="en-US" sz="1900" dirty="0"/>
              <a:t> 1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Beispiel</a:t>
            </a:r>
            <a:r>
              <a:rPr lang="en-US" sz="1900" dirty="0"/>
              <a:t> 2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Beispiel</a:t>
            </a:r>
            <a:r>
              <a:rPr lang="en-US" sz="1900" dirty="0"/>
              <a:t> 3</a:t>
            </a:r>
          </a:p>
          <a:p>
            <a:pPr marL="800100" lvl="1"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Beispiel</a:t>
            </a:r>
            <a:r>
              <a:rPr lang="en-US" sz="1900" dirty="0"/>
              <a:t> 4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Merksätze</a:t>
            </a:r>
            <a:r>
              <a:rPr lang="en-US" sz="1900" dirty="0"/>
              <a:t> &amp; </a:t>
            </a:r>
            <a:r>
              <a:rPr lang="en-US" sz="1900" dirty="0" err="1"/>
              <a:t>Zusammenfassung</a:t>
            </a:r>
            <a:endParaRPr lang="en-US" sz="19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900" dirty="0" err="1"/>
              <a:t>Verständnisfragen</a:t>
            </a:r>
            <a:r>
              <a:rPr lang="en-US" sz="1900" dirty="0"/>
              <a:t> (</a:t>
            </a:r>
            <a:r>
              <a:rPr lang="en-US" sz="1900" dirty="0" err="1"/>
              <a:t>zur</a:t>
            </a:r>
            <a:r>
              <a:rPr lang="en-US" sz="1900" dirty="0"/>
              <a:t> </a:t>
            </a:r>
            <a:r>
              <a:rPr lang="en-US" sz="1900" dirty="0" err="1"/>
              <a:t>Abfrage</a:t>
            </a:r>
            <a:r>
              <a:rPr lang="en-US" sz="1900" dirty="0"/>
              <a:t>)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134082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9B0921E-22A1-6C0E-9BB7-D81F096CE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Beispiel- Altersabfrage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2F968B-1A2A-05EB-924E-1C2BD165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400" dirty="0" err="1"/>
              <a:t>int</a:t>
            </a:r>
            <a:r>
              <a:rPr lang="de-DE" sz="1400" dirty="0"/>
              <a:t> alter = 70;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 err="1"/>
              <a:t>if</a:t>
            </a:r>
            <a:r>
              <a:rPr lang="de-DE" sz="1400" dirty="0"/>
              <a:t> (alter &lt; 18) {</a:t>
            </a:r>
          </a:p>
          <a:p>
            <a:pPr marL="0" indent="0">
              <a:buNone/>
            </a:pPr>
            <a:r>
              <a:rPr lang="de-DE" sz="1400" dirty="0"/>
              <a:t>    </a:t>
            </a:r>
            <a:r>
              <a:rPr lang="de-DE" sz="1400" dirty="0" err="1"/>
              <a:t>System.out.println</a:t>
            </a:r>
            <a:r>
              <a:rPr lang="de-DE" sz="1400" dirty="0"/>
              <a:t>("zu jung");</a:t>
            </a:r>
          </a:p>
          <a:p>
            <a:pPr marL="0" indent="0">
              <a:buNone/>
            </a:pPr>
            <a:r>
              <a:rPr lang="de-DE" sz="1400" dirty="0"/>
              <a:t>} </a:t>
            </a:r>
            <a:r>
              <a:rPr lang="de-DE" sz="1400" dirty="0" err="1"/>
              <a:t>else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(alter &lt;= 65) {</a:t>
            </a:r>
          </a:p>
          <a:p>
            <a:pPr marL="0" indent="0">
              <a:buNone/>
            </a:pPr>
            <a:r>
              <a:rPr lang="de-DE" sz="1400" dirty="0"/>
              <a:t>    </a:t>
            </a:r>
            <a:r>
              <a:rPr lang="de-DE" sz="1400" dirty="0" err="1"/>
              <a:t>System.out.println</a:t>
            </a:r>
            <a:r>
              <a:rPr lang="de-DE" sz="1400" dirty="0"/>
              <a:t>("erwachsen");</a:t>
            </a:r>
          </a:p>
          <a:p>
            <a:pPr marL="0" indent="0">
              <a:buNone/>
            </a:pPr>
            <a:r>
              <a:rPr lang="de-DE" sz="1400" dirty="0"/>
              <a:t>} </a:t>
            </a:r>
            <a:r>
              <a:rPr lang="de-DE" sz="1400" dirty="0" err="1"/>
              <a:t>else</a:t>
            </a:r>
            <a:r>
              <a:rPr lang="de-DE" sz="1400" dirty="0"/>
              <a:t> {</a:t>
            </a:r>
          </a:p>
          <a:p>
            <a:pPr marL="0" indent="0">
              <a:buNone/>
            </a:pPr>
            <a:r>
              <a:rPr lang="de-DE" sz="1400" dirty="0"/>
              <a:t>    </a:t>
            </a:r>
            <a:r>
              <a:rPr lang="de-DE" sz="1400" dirty="0" err="1"/>
              <a:t>System.out.println</a:t>
            </a:r>
            <a:r>
              <a:rPr lang="de-DE" sz="1400" dirty="0"/>
              <a:t>("Rentner");</a:t>
            </a:r>
          </a:p>
          <a:p>
            <a:pPr marL="0" indent="0">
              <a:buNone/>
            </a:pPr>
            <a:r>
              <a:rPr lang="de-DE" sz="1400" dirty="0"/>
              <a:t>}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Nur </a:t>
            </a:r>
            <a:r>
              <a:rPr lang="de-DE" sz="1400" b="1" dirty="0"/>
              <a:t>eine einzige Ausgabe</a:t>
            </a:r>
            <a:r>
              <a:rPr lang="de-DE" sz="1400" dirty="0"/>
              <a:t> wird erzeugt, je nachdem, welche Bedingung zutrifft</a:t>
            </a:r>
          </a:p>
          <a:p>
            <a:pPr marL="0" indent="0">
              <a:buNone/>
            </a:pPr>
            <a:endParaRPr lang="de-DE" sz="14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60DDA7B-6AE4-46B1-DB66-76FEA7E3D6AD}"/>
              </a:ext>
            </a:extLst>
          </p:cNvPr>
          <p:cNvSpPr txBox="1">
            <a:spLocks/>
          </p:cNvSpPr>
          <p:nvPr/>
        </p:nvSpPr>
        <p:spPr>
          <a:xfrm>
            <a:off x="838200" y="5733632"/>
            <a:ext cx="10515600" cy="98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3921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21C10E8-89FD-3E76-1AA9-9C574E99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Reihenfolge ist entscheidend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F0406-0766-F48F-1A33-FBA345D55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1600"/>
              <a:t>Beispiel mit falscher Reihenfolge:</a:t>
            </a:r>
            <a:br>
              <a:rPr lang="de-DE" sz="1600"/>
            </a:br>
            <a:endParaRPr lang="de-DE" sz="1600"/>
          </a:p>
          <a:p>
            <a:pPr marL="0" indent="0">
              <a:buNone/>
            </a:pPr>
            <a:r>
              <a:rPr lang="de-DE" sz="1600"/>
              <a:t>int alter = 16;</a:t>
            </a:r>
          </a:p>
          <a:p>
            <a:pPr marL="0" indent="0">
              <a:buNone/>
            </a:pPr>
            <a:endParaRPr lang="de-DE" sz="1600"/>
          </a:p>
          <a:p>
            <a:pPr marL="0" indent="0">
              <a:buNone/>
            </a:pPr>
            <a:r>
              <a:rPr lang="de-DE" sz="1600"/>
              <a:t>if (alter &lt;= 65) {</a:t>
            </a:r>
          </a:p>
          <a:p>
            <a:pPr marL="0" indent="0">
              <a:buNone/>
            </a:pPr>
            <a:r>
              <a:rPr lang="de-DE" sz="1600"/>
              <a:t>    System.out.println("erwachsen");</a:t>
            </a:r>
          </a:p>
          <a:p>
            <a:pPr marL="0" indent="0">
              <a:buNone/>
            </a:pPr>
            <a:r>
              <a:rPr lang="de-DE" sz="1600"/>
              <a:t>} else if (alter &lt; 18) {</a:t>
            </a:r>
          </a:p>
          <a:p>
            <a:pPr marL="0" indent="0">
              <a:buNone/>
            </a:pPr>
            <a:r>
              <a:rPr lang="de-DE" sz="1600"/>
              <a:t>    System.out.println("zu jung");</a:t>
            </a:r>
          </a:p>
          <a:p>
            <a:pPr marL="0" indent="0">
              <a:buNone/>
            </a:pPr>
            <a:r>
              <a:rPr lang="de-DE" sz="1600"/>
              <a:t>}</a:t>
            </a:r>
          </a:p>
          <a:p>
            <a:pPr marL="0" indent="0">
              <a:buNone/>
            </a:pPr>
            <a:r>
              <a:rPr lang="de-DE" sz="1600"/>
              <a:t>Ausgabe: ????</a:t>
            </a:r>
          </a:p>
          <a:p>
            <a:pPr marL="0" indent="0">
              <a:buNone/>
            </a:pPr>
            <a:r>
              <a:rPr lang="de-DE" sz="1600"/>
              <a:t>Wann wird die zweite Bedingung erreicht? </a:t>
            </a:r>
          </a:p>
          <a:p>
            <a:pPr marL="0" indent="0">
              <a:buNone/>
            </a:pPr>
            <a:endParaRPr lang="de-DE" sz="1600"/>
          </a:p>
          <a:p>
            <a:pPr marL="0" indent="0">
              <a:buNone/>
            </a:pPr>
            <a:endParaRPr lang="de-DE" sz="1600"/>
          </a:p>
          <a:p>
            <a:pPr marL="0" indent="0">
              <a:buNone/>
            </a:pPr>
            <a:endParaRPr lang="de-DE" sz="160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6714CB1-74E3-3E53-FBDE-9C99486EBC81}"/>
              </a:ext>
            </a:extLst>
          </p:cNvPr>
          <p:cNvSpPr txBox="1">
            <a:spLocks/>
          </p:cNvSpPr>
          <p:nvPr/>
        </p:nvSpPr>
        <p:spPr>
          <a:xfrm>
            <a:off x="838200" y="5364663"/>
            <a:ext cx="10515600" cy="4586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804B802C-A448-8CE6-BC92-2FCDEEC3F9DE}"/>
              </a:ext>
            </a:extLst>
          </p:cNvPr>
          <p:cNvSpPr txBox="1">
            <a:spLocks/>
          </p:cNvSpPr>
          <p:nvPr/>
        </p:nvSpPr>
        <p:spPr>
          <a:xfrm>
            <a:off x="838200" y="5958221"/>
            <a:ext cx="10515600" cy="4586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383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231BE-048B-F9F7-F3E8-93ADD361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else if mit mehreren Bedingungen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44C27D-AF3A-68B7-7C26-5CE06713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245265"/>
          </a:xfrm>
        </p:spPr>
        <p:txBody>
          <a:bodyPr anchor="ctr">
            <a:normAutofit/>
          </a:bodyPr>
          <a:lstStyle/>
          <a:p>
            <a:r>
              <a:rPr lang="de-DE" sz="1300"/>
              <a:t>Kombination mit logischen Ausdrücken</a:t>
            </a:r>
          </a:p>
          <a:p>
            <a:pPr marL="0" indent="0">
              <a:buNone/>
            </a:pPr>
            <a:r>
              <a:rPr lang="de-DE" sz="1300"/>
              <a:t>if (punktzahl &gt;= 90) {</a:t>
            </a:r>
          </a:p>
          <a:p>
            <a:pPr marL="0" indent="0">
              <a:buNone/>
            </a:pPr>
            <a:r>
              <a:rPr lang="de-DE" sz="1300"/>
              <a:t>    System.out.println("Sehr gut");</a:t>
            </a:r>
          </a:p>
          <a:p>
            <a:pPr marL="0" indent="0">
              <a:buNone/>
            </a:pPr>
            <a:r>
              <a:rPr lang="de-DE" sz="1300"/>
              <a:t>} else if (punktzahl &gt;= 75) {</a:t>
            </a:r>
          </a:p>
          <a:p>
            <a:pPr marL="0" indent="0">
              <a:buNone/>
            </a:pPr>
            <a:r>
              <a:rPr lang="de-DE" sz="1300"/>
              <a:t>    System.out.println("Gut");</a:t>
            </a:r>
          </a:p>
          <a:p>
            <a:pPr marL="0" indent="0">
              <a:buNone/>
            </a:pPr>
            <a:r>
              <a:rPr lang="de-DE" sz="1300"/>
              <a:t>} else if (punktzahl &gt;= 60) {</a:t>
            </a:r>
          </a:p>
          <a:p>
            <a:pPr marL="0" indent="0">
              <a:buNone/>
            </a:pPr>
            <a:r>
              <a:rPr lang="de-DE" sz="1300"/>
              <a:t>    System.out.println("Ausreichend");</a:t>
            </a:r>
          </a:p>
          <a:p>
            <a:pPr marL="0" indent="0">
              <a:buNone/>
            </a:pPr>
            <a:r>
              <a:rPr lang="de-DE" sz="1300"/>
              <a:t>} else {</a:t>
            </a:r>
          </a:p>
          <a:p>
            <a:pPr marL="0" indent="0">
              <a:buNone/>
            </a:pPr>
            <a:r>
              <a:rPr lang="de-DE" sz="1300"/>
              <a:t>    System.out.println("Nicht bestanden");</a:t>
            </a:r>
          </a:p>
          <a:p>
            <a:pPr marL="0" indent="0">
              <a:buNone/>
            </a:pPr>
            <a:r>
              <a:rPr lang="de-DE" sz="1300"/>
              <a:t>}</a:t>
            </a:r>
          </a:p>
          <a:p>
            <a:pPr marL="0" indent="0">
              <a:buNone/>
            </a:pPr>
            <a:endParaRPr lang="de-DE" sz="1300"/>
          </a:p>
          <a:p>
            <a:pPr marL="0" indent="0">
              <a:buNone/>
            </a:pPr>
            <a:r>
              <a:rPr lang="de-DE" sz="1300"/>
              <a:t>Bewertung erfolgt stufenweise nach Punkten</a:t>
            </a:r>
          </a:p>
          <a:p>
            <a:pPr marL="0" indent="0">
              <a:buNone/>
            </a:pPr>
            <a:endParaRPr lang="de-DE" sz="130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8D5C3DF-3CE5-76AE-DD0A-CB103B1602D6}"/>
              </a:ext>
            </a:extLst>
          </p:cNvPr>
          <p:cNvSpPr txBox="1">
            <a:spLocks/>
          </p:cNvSpPr>
          <p:nvPr/>
        </p:nvSpPr>
        <p:spPr>
          <a:xfrm>
            <a:off x="838200" y="5942179"/>
            <a:ext cx="10515600" cy="524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334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C8FB4E-8C4C-6E1A-EFC3-B0B2A5696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Best Practices für else if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568CF1-69CF-988A-D079-D2AFCF87F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Prüfe vom spezifischsten zum allgemeinsten</a:t>
            </a:r>
          </a:p>
          <a:p>
            <a:r>
              <a:rPr lang="de-DE" sz="2000"/>
              <a:t>Achte auf überschneidende Bedingungen</a:t>
            </a:r>
          </a:p>
          <a:p>
            <a:r>
              <a:rPr lang="de-DE" sz="2000"/>
              <a:t>Setze Klammern </a:t>
            </a:r>
            <a:r>
              <a:rPr lang="de-DE" sz="2000">
                <a:highlight>
                  <a:srgbClr val="808080"/>
                </a:highlight>
              </a:rPr>
              <a:t> {} </a:t>
            </a:r>
            <a:r>
              <a:rPr lang="de-DE" sz="2000"/>
              <a:t> immer</a:t>
            </a:r>
          </a:p>
          <a:p>
            <a:r>
              <a:rPr lang="de-DE" sz="2000"/>
              <a:t>Nutze else am Ende für </a:t>
            </a:r>
            <a:r>
              <a:rPr lang="de-DE" sz="2000" b="1"/>
              <a:t>Standardfall</a:t>
            </a:r>
          </a:p>
        </p:txBody>
      </p:sp>
    </p:spTree>
    <p:extLst>
      <p:ext uri="{BB962C8B-B14F-4D97-AF65-F5344CB8AC3E}">
        <p14:creationId xmlns:p14="http://schemas.microsoft.com/office/powerpoint/2010/main" val="2482246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C9E44C-6ED0-B348-DE75-ADEE5549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Verständnisfragen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B8E645-A491-E1F0-2BE2-2051B82E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Was passiert, wenn mehrere Bedingungen zutreffen?</a:t>
            </a:r>
          </a:p>
          <a:p>
            <a:r>
              <a:rPr lang="de-DE" sz="2000"/>
              <a:t>Warum ist die Reihenfolge bei else if wichtig?</a:t>
            </a:r>
          </a:p>
          <a:p>
            <a:r>
              <a:rPr lang="de-DE" sz="2000"/>
              <a:t>Wird bei else if mehr als ein Block ausgeführt?</a:t>
            </a:r>
          </a:p>
          <a:p>
            <a:r>
              <a:rPr lang="de-DE" sz="2000"/>
              <a:t>Wozu dient das letzte else?</a:t>
            </a:r>
          </a:p>
          <a:p>
            <a:r>
              <a:rPr lang="de-DE" sz="2000"/>
              <a:t>Wann sollte man lieber switch statt else if verwenden?</a:t>
            </a:r>
          </a:p>
        </p:txBody>
      </p:sp>
    </p:spTree>
    <p:extLst>
      <p:ext uri="{BB962C8B-B14F-4D97-AF65-F5344CB8AC3E}">
        <p14:creationId xmlns:p14="http://schemas.microsoft.com/office/powerpoint/2010/main" val="3098237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EE51D-F6A7-A264-45CD-AA228B8B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AE7621-15D7-179D-1EC3-89229C0E5A2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371599" y="294538"/>
            <a:ext cx="9895951" cy="10336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de-DE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Thema </a:t>
            </a:r>
            <a:r>
              <a:rPr lang="en-US" altLang="de-DE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kumimoji="0" lang="en-US" altLang="de-DE" sz="40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: Das Dangling-else-Problem</a:t>
            </a:r>
            <a:endParaRPr kumimoji="0" lang="en-US" altLang="de-DE" sz="40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17695E-4795-9831-4FDE-A36E48277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599" y="2318197"/>
            <a:ext cx="9724031" cy="3683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000" dirty="0"/>
              <a:t>Agenda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Was </a:t>
            </a:r>
            <a:r>
              <a:rPr lang="en-US" sz="2000" dirty="0" err="1"/>
              <a:t>ist</a:t>
            </a:r>
            <a:r>
              <a:rPr lang="en-US" sz="2000" dirty="0"/>
              <a:t> das Dangling-else-Problem?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Beispiel</a:t>
            </a:r>
            <a:r>
              <a:rPr lang="en-US" sz="2000" dirty="0"/>
              <a:t> für das Problem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Korrekte</a:t>
            </a:r>
            <a:r>
              <a:rPr lang="en-US" sz="2000" dirty="0"/>
              <a:t> </a:t>
            </a:r>
            <a:r>
              <a:rPr lang="en-US" sz="2000" dirty="0" err="1"/>
              <a:t>Lösung</a:t>
            </a:r>
            <a:r>
              <a:rPr lang="en-US" sz="2000" dirty="0"/>
              <a:t> </a:t>
            </a:r>
            <a:r>
              <a:rPr lang="en-US" sz="2000" dirty="0" err="1"/>
              <a:t>mit</a:t>
            </a:r>
            <a:r>
              <a:rPr lang="en-US" sz="2000" dirty="0"/>
              <a:t> </a:t>
            </a:r>
            <a:r>
              <a:rPr lang="en-US" sz="2000" dirty="0" err="1"/>
              <a:t>Klammern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Alternative Interpretation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Best Practices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dirty="0" err="1"/>
              <a:t>Vermeidung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Verständnisfragen</a:t>
            </a:r>
            <a:endParaRPr lang="en-US" sz="20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800100" lvl="1"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17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4CFDAB1-350C-476E-FFB5-8FDB4871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Was ist das Dangling-else-Problem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2CFF79-F4CC-A493-E087-527E0F282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In verschachtelten </a:t>
            </a:r>
            <a:r>
              <a:rPr lang="de-DE" sz="2000" b="1"/>
              <a:t>if</a:t>
            </a:r>
            <a:r>
              <a:rPr lang="de-DE" sz="2000"/>
              <a:t>-Anweisungen kann nicht eindeutig zugeordnet werden, zu welchem </a:t>
            </a:r>
            <a:r>
              <a:rPr lang="de-DE" sz="2000" b="1"/>
              <a:t>if</a:t>
            </a:r>
            <a:r>
              <a:rPr lang="de-DE" sz="2000"/>
              <a:t> ein </a:t>
            </a:r>
            <a:r>
              <a:rPr lang="de-DE" sz="2000" b="1"/>
              <a:t>else</a:t>
            </a:r>
            <a:r>
              <a:rPr lang="de-DE" sz="2000"/>
              <a:t> gehört.</a:t>
            </a:r>
          </a:p>
          <a:p>
            <a:r>
              <a:rPr lang="de-DE" sz="2000"/>
              <a:t>Java ordnet ein </a:t>
            </a:r>
            <a:r>
              <a:rPr lang="de-DE" sz="2000" b="1"/>
              <a:t>else</a:t>
            </a:r>
            <a:r>
              <a:rPr lang="de-DE" sz="2000"/>
              <a:t> immer dem nächsten offenen </a:t>
            </a:r>
            <a:r>
              <a:rPr lang="de-DE" sz="2000" b="1"/>
              <a:t>if</a:t>
            </a:r>
            <a:r>
              <a:rPr lang="de-DE" sz="2000"/>
              <a:t> zu</a:t>
            </a:r>
          </a:p>
          <a:p>
            <a:r>
              <a:rPr lang="de-DE" sz="2000"/>
              <a:t>Das kann zu unerwartetem Verhalten führen.</a:t>
            </a:r>
          </a:p>
        </p:txBody>
      </p:sp>
    </p:spTree>
    <p:extLst>
      <p:ext uri="{BB962C8B-B14F-4D97-AF65-F5344CB8AC3E}">
        <p14:creationId xmlns:p14="http://schemas.microsoft.com/office/powerpoint/2010/main" val="38250388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0D928A-EF0B-2E82-A370-8105D0AC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Beispiel für das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1BB442-2895-D659-3D99-8F4488244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/>
              <a:t>int a = 5, b = -2;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en-US" sz="1600"/>
              <a:t>if (a &gt; 0)</a:t>
            </a:r>
          </a:p>
          <a:p>
            <a:pPr marL="0" indent="0">
              <a:buNone/>
            </a:pPr>
            <a:r>
              <a:rPr lang="en-US" sz="1600"/>
              <a:t>    if (b &gt; 0)</a:t>
            </a:r>
          </a:p>
          <a:p>
            <a:pPr marL="0" indent="0">
              <a:buNone/>
            </a:pPr>
            <a:r>
              <a:rPr lang="en-US" sz="1600"/>
              <a:t>        System.out.println(</a:t>
            </a:r>
            <a:r>
              <a:rPr lang="en-US" sz="1600" b="1"/>
              <a:t>"Fall A"</a:t>
            </a:r>
            <a:r>
              <a:rPr lang="en-US" sz="1600"/>
              <a:t>);</a:t>
            </a:r>
          </a:p>
          <a:p>
            <a:pPr marL="0" indent="0">
              <a:buNone/>
            </a:pPr>
            <a:r>
              <a:rPr lang="en-US" sz="1600"/>
              <a:t>    else</a:t>
            </a:r>
          </a:p>
          <a:p>
            <a:pPr marL="0" indent="0">
              <a:buNone/>
            </a:pPr>
            <a:r>
              <a:rPr lang="en-US" sz="1600"/>
              <a:t>        System.out.println(</a:t>
            </a:r>
            <a:r>
              <a:rPr lang="en-US" sz="1600" b="1"/>
              <a:t>"Fall B"</a:t>
            </a:r>
            <a:r>
              <a:rPr lang="en-US" sz="1600"/>
              <a:t>);</a:t>
            </a:r>
          </a:p>
          <a:p>
            <a:pPr marL="0" indent="0">
              <a:buNone/>
            </a:pPr>
            <a:endParaRPr lang="en-US" sz="1600"/>
          </a:p>
          <a:p>
            <a:pPr marL="0" indent="0">
              <a:buNone/>
            </a:pPr>
            <a:r>
              <a:rPr lang="de-DE" sz="1600"/>
              <a:t>Welche Bedingung gehört zum else?</a:t>
            </a:r>
          </a:p>
          <a:p>
            <a:pPr lvl="1"/>
            <a:r>
              <a:rPr lang="de-DE" sz="1600"/>
              <a:t>zum Inneren if</a:t>
            </a:r>
          </a:p>
          <a:p>
            <a:pPr lvl="1"/>
            <a:r>
              <a:rPr lang="de-DE" sz="1600"/>
              <a:t>zum äußeren if</a:t>
            </a:r>
          </a:p>
          <a:p>
            <a:pPr marL="0" indent="0">
              <a:buNone/>
            </a:pPr>
            <a:endParaRPr lang="de-DE" sz="160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1C5D0DB9-C29B-2780-BE52-EFFE4B129096}"/>
              </a:ext>
            </a:extLst>
          </p:cNvPr>
          <p:cNvSpPr txBox="1">
            <a:spLocks/>
          </p:cNvSpPr>
          <p:nvPr/>
        </p:nvSpPr>
        <p:spPr>
          <a:xfrm>
            <a:off x="838200" y="5021847"/>
            <a:ext cx="10515600" cy="147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189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8708F8-2BDB-2551-765D-27C6D999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Korrekte Lösung mit Klammern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931497-E03E-1993-7AA3-1E733B1D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700"/>
              <a:t>if (a &gt; 0) {</a:t>
            </a:r>
          </a:p>
          <a:p>
            <a:pPr marL="0" indent="0">
              <a:buNone/>
            </a:pPr>
            <a:r>
              <a:rPr lang="de-DE" sz="1700"/>
              <a:t>    if (b &gt; 0) {</a:t>
            </a:r>
          </a:p>
          <a:p>
            <a:pPr marL="0" indent="0">
              <a:buNone/>
            </a:pPr>
            <a:r>
              <a:rPr lang="de-DE" sz="1700"/>
              <a:t>        System.out.println("Fall A");</a:t>
            </a:r>
          </a:p>
          <a:p>
            <a:pPr marL="0" indent="0">
              <a:buNone/>
            </a:pPr>
            <a:r>
              <a:rPr lang="de-DE" sz="1700"/>
              <a:t>    } else {</a:t>
            </a:r>
          </a:p>
          <a:p>
            <a:pPr marL="0" indent="0">
              <a:buNone/>
            </a:pPr>
            <a:r>
              <a:rPr lang="de-DE" sz="1700"/>
              <a:t>        System.out.println("Fall B");</a:t>
            </a:r>
          </a:p>
          <a:p>
            <a:pPr marL="0" indent="0">
              <a:buNone/>
            </a:pPr>
            <a:r>
              <a:rPr lang="de-DE" sz="1700"/>
              <a:t>    }</a:t>
            </a:r>
          </a:p>
          <a:p>
            <a:pPr marL="0" indent="0">
              <a:buNone/>
            </a:pPr>
            <a:r>
              <a:rPr lang="de-DE" sz="1700"/>
              <a:t>}</a:t>
            </a:r>
          </a:p>
          <a:p>
            <a:pPr marL="0" indent="0">
              <a:buNone/>
            </a:pPr>
            <a:endParaRPr lang="de-DE" sz="1700"/>
          </a:p>
          <a:p>
            <a:pPr marL="0" indent="0">
              <a:buNone/>
            </a:pPr>
            <a:r>
              <a:rPr lang="de-DE" sz="1700"/>
              <a:t>Jetzt ist klar: </a:t>
            </a:r>
            <a:r>
              <a:rPr lang="de-DE" sz="1700" b="1"/>
              <a:t>else</a:t>
            </a:r>
            <a:r>
              <a:rPr lang="de-DE" sz="1700"/>
              <a:t> gehört zum </a:t>
            </a:r>
            <a:r>
              <a:rPr lang="de-DE" sz="1700" b="1"/>
              <a:t>inneren</a:t>
            </a:r>
            <a:r>
              <a:rPr lang="de-DE" sz="1700"/>
              <a:t> </a:t>
            </a:r>
            <a:r>
              <a:rPr lang="de-DE" sz="1700" b="1"/>
              <a:t>if</a:t>
            </a:r>
            <a:r>
              <a:rPr lang="de-DE" sz="1700"/>
              <a:t>.</a:t>
            </a:r>
          </a:p>
          <a:p>
            <a:pPr marL="0" indent="0">
              <a:buNone/>
            </a:pPr>
            <a:r>
              <a:rPr lang="de-DE" sz="1700"/>
              <a:t>Durch </a:t>
            </a:r>
            <a:r>
              <a:rPr lang="de-DE" sz="1700">
                <a:highlight>
                  <a:srgbClr val="808080"/>
                </a:highlight>
              </a:rPr>
              <a:t> {} </a:t>
            </a:r>
            <a:r>
              <a:rPr lang="de-DE" sz="1700"/>
              <a:t> wird die </a:t>
            </a:r>
            <a:r>
              <a:rPr lang="de-DE" sz="1700" b="1"/>
              <a:t>Logik eindeutig</a:t>
            </a:r>
          </a:p>
          <a:p>
            <a:pPr marL="0" indent="0">
              <a:buNone/>
            </a:pPr>
            <a:endParaRPr lang="de-DE" sz="170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A398847-5994-89B1-FA49-C60FA32BCF22}"/>
              </a:ext>
            </a:extLst>
          </p:cNvPr>
          <p:cNvSpPr txBox="1">
            <a:spLocks/>
          </p:cNvSpPr>
          <p:nvPr/>
        </p:nvSpPr>
        <p:spPr>
          <a:xfrm>
            <a:off x="838200" y="5503111"/>
            <a:ext cx="10515600" cy="989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34014391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7283BF-558C-AA04-C39F-2965D95D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Alternative Interpretation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E0D71B-D92C-8A78-7622-6591C011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82500"/>
            <a:ext cx="9724031" cy="53700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if (a &gt; 0) {</a:t>
            </a:r>
          </a:p>
          <a:p>
            <a:pPr marL="0" indent="0">
              <a:buNone/>
            </a:pPr>
            <a:r>
              <a:rPr lang="de-DE" sz="2000"/>
              <a:t>    if (b &gt; 0)</a:t>
            </a:r>
          </a:p>
          <a:p>
            <a:pPr marL="0" indent="0">
              <a:buNone/>
            </a:pPr>
            <a:r>
              <a:rPr lang="de-DE" sz="2000"/>
              <a:t>        System.out.println("Fall A");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  <a:p>
            <a:pPr marL="0" indent="0">
              <a:buNone/>
            </a:pPr>
            <a:r>
              <a:rPr lang="de-DE" sz="2000"/>
              <a:t>else {</a:t>
            </a:r>
          </a:p>
          <a:p>
            <a:pPr marL="0" indent="0">
              <a:buNone/>
            </a:pPr>
            <a:r>
              <a:rPr lang="de-DE" sz="2000"/>
              <a:t>    System.out.println("Fall B");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/>
              <a:t>Jetzt gehört das </a:t>
            </a:r>
            <a:r>
              <a:rPr lang="de-DE" sz="2000" b="1"/>
              <a:t>else</a:t>
            </a:r>
            <a:r>
              <a:rPr lang="de-DE" sz="2000"/>
              <a:t> zum äußeren </a:t>
            </a:r>
            <a:r>
              <a:rPr lang="de-DE" sz="2000" b="1"/>
              <a:t>if</a:t>
            </a:r>
            <a:r>
              <a:rPr lang="de-DE" sz="2000"/>
              <a:t> – dank der Klammerstruktur</a:t>
            </a:r>
            <a:endParaRPr lang="de-DE" sz="2000" b="1"/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endParaRPr lang="de-DE" sz="200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59F4E3-64FB-03DF-952D-BF8D9EE3033A}"/>
              </a:ext>
            </a:extLst>
          </p:cNvPr>
          <p:cNvSpPr txBox="1">
            <a:spLocks/>
          </p:cNvSpPr>
          <p:nvPr/>
        </p:nvSpPr>
        <p:spPr>
          <a:xfrm>
            <a:off x="838200" y="5868236"/>
            <a:ext cx="10515600" cy="6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53391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66530-99CC-6550-ECE5-708E695F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0217"/>
          </a:xfrm>
        </p:spPr>
        <p:txBody>
          <a:bodyPr>
            <a:normAutofit fontScale="90000"/>
          </a:bodyPr>
          <a:lstStyle/>
          <a:p>
            <a:r>
              <a:rPr lang="de-DE" sz="4900" b="1"/>
              <a:t>Was ist ein Block?</a:t>
            </a:r>
            <a:br>
              <a:rPr lang="de-DE" b="1"/>
            </a:br>
            <a:endParaRPr lang="de-DE" dirty="0"/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53EDBC4C-0A93-11B6-2CB7-34EB5F52E6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43665"/>
          <a:ext cx="10515600" cy="463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EED7EDAB-2AB3-B685-789D-996C642E44BA}"/>
              </a:ext>
            </a:extLst>
          </p:cNvPr>
          <p:cNvSpPr/>
          <p:nvPr/>
        </p:nvSpPr>
        <p:spPr>
          <a:xfrm>
            <a:off x="3177437" y="5173884"/>
            <a:ext cx="6371677" cy="729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2400" dirty="0"/>
              <a:t>{</a:t>
            </a:r>
          </a:p>
          <a:p>
            <a:r>
              <a:rPr lang="de-DE" sz="2400" dirty="0"/>
              <a:t>  </a:t>
            </a:r>
            <a:r>
              <a:rPr lang="de-DE" sz="2400" dirty="0">
                <a:solidFill>
                  <a:schemeClr val="accent6"/>
                </a:solidFill>
              </a:rPr>
              <a:t>// Anweisung</a:t>
            </a:r>
          </a:p>
          <a:p>
            <a:r>
              <a:rPr lang="de-DE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5832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D542FE-64DD-780A-5975-064D4659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Best Practices zur Vermeidung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3EB0E1-6C2C-53CF-D1C8-7FB03A294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/>
          </a:p>
          <a:p>
            <a:r>
              <a:rPr lang="de-DE" sz="2000" b="1"/>
              <a:t>Immer Klammern setzen</a:t>
            </a:r>
            <a:r>
              <a:rPr lang="de-DE" sz="2000"/>
              <a:t>, selbst bei nur einer Anweisung</a:t>
            </a:r>
          </a:p>
          <a:p>
            <a:pPr marL="0" indent="0">
              <a:buNone/>
            </a:pPr>
            <a:endParaRPr lang="de-DE" sz="2000"/>
          </a:p>
          <a:p>
            <a:r>
              <a:rPr lang="de-DE" sz="2000"/>
              <a:t>Nutze </a:t>
            </a:r>
            <a:r>
              <a:rPr lang="de-DE" sz="2000" b="1"/>
              <a:t>Einrückung konsequent</a:t>
            </a:r>
            <a:r>
              <a:rPr lang="de-DE" sz="2000"/>
              <a:t>, aber verlasse dich nicht darauf!</a:t>
            </a:r>
          </a:p>
          <a:p>
            <a:pPr marL="0" indent="0">
              <a:buNone/>
            </a:pPr>
            <a:endParaRPr lang="de-DE" sz="2000"/>
          </a:p>
          <a:p>
            <a:r>
              <a:rPr lang="de-DE" sz="2000"/>
              <a:t>Halte verschachtelte Bedingungen </a:t>
            </a:r>
            <a:r>
              <a:rPr lang="de-DE" sz="2000" b="1"/>
              <a:t>so flach wie möglich</a:t>
            </a:r>
          </a:p>
        </p:txBody>
      </p:sp>
    </p:spTree>
    <p:extLst>
      <p:ext uri="{BB962C8B-B14F-4D97-AF65-F5344CB8AC3E}">
        <p14:creationId xmlns:p14="http://schemas.microsoft.com/office/powerpoint/2010/main" val="1321813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9DAC92-2551-07AC-A352-6C355694C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Verständnisfragen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EC07A-CB42-A7BD-AA18-1B87CA6C5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/>
          </a:p>
          <a:p>
            <a:r>
              <a:rPr lang="de-DE" sz="2000"/>
              <a:t>Warum ist das Dangling-else-Problem problematisch?</a:t>
            </a:r>
          </a:p>
          <a:p>
            <a:r>
              <a:rPr lang="de-DE" sz="2000"/>
              <a:t>Was macht Java, wenn es mehrere </a:t>
            </a:r>
            <a:r>
              <a:rPr lang="de-DE" sz="2000" b="1"/>
              <a:t>if</a:t>
            </a:r>
            <a:r>
              <a:rPr lang="de-DE" sz="2000"/>
              <a:t> und ein </a:t>
            </a:r>
            <a:r>
              <a:rPr lang="de-DE" sz="2000" b="1"/>
              <a:t>else</a:t>
            </a:r>
            <a:r>
              <a:rPr lang="de-DE" sz="2000"/>
              <a:t> gibt?</a:t>
            </a:r>
          </a:p>
          <a:p>
            <a:r>
              <a:rPr lang="de-DE" sz="2000"/>
              <a:t>Wie kannst du eindeutig zeigen, zu welchem </a:t>
            </a:r>
            <a:r>
              <a:rPr lang="de-DE" sz="2000" b="1"/>
              <a:t>if</a:t>
            </a:r>
            <a:r>
              <a:rPr lang="de-DE" sz="2000"/>
              <a:t> ein </a:t>
            </a:r>
            <a:r>
              <a:rPr lang="de-DE" sz="2000" b="1"/>
              <a:t>else</a:t>
            </a:r>
            <a:r>
              <a:rPr lang="de-DE" sz="2000"/>
              <a:t> gehört?</a:t>
            </a:r>
          </a:p>
          <a:p>
            <a:r>
              <a:rPr lang="de-DE" sz="2000"/>
              <a:t>Was unterscheidet </a:t>
            </a:r>
            <a:r>
              <a:rPr lang="de-DE" sz="2000" b="1"/>
              <a:t>Einrückung</a:t>
            </a:r>
            <a:r>
              <a:rPr lang="de-DE" sz="2000"/>
              <a:t> von </a:t>
            </a:r>
            <a:r>
              <a:rPr lang="de-DE" sz="2000" b="1"/>
              <a:t>Blockstruktur</a:t>
            </a:r>
            <a:r>
              <a:rPr lang="de-DE" sz="2000"/>
              <a:t> in Java?</a:t>
            </a:r>
          </a:p>
          <a:p>
            <a:r>
              <a:rPr lang="de-DE" sz="2000"/>
              <a:t>Kann das Problem auch bei anderen Sprachen auftreten</a:t>
            </a:r>
          </a:p>
        </p:txBody>
      </p:sp>
    </p:spTree>
    <p:extLst>
      <p:ext uri="{BB962C8B-B14F-4D97-AF65-F5344CB8AC3E}">
        <p14:creationId xmlns:p14="http://schemas.microsoft.com/office/powerpoint/2010/main" val="5555911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1072D00-7986-8948-92BE-81B461A5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Thema 6: Die switch-Anweisung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528C0E-FF00-C344-8637-7674F37FD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 dirty="0"/>
          </a:p>
          <a:p>
            <a:pPr marL="0" indent="0">
              <a:buNone/>
            </a:pPr>
            <a:r>
              <a:rPr lang="de-DE" sz="2000" dirty="0"/>
              <a:t>Agenda</a:t>
            </a:r>
          </a:p>
          <a:p>
            <a:r>
              <a:rPr lang="de-DE" sz="2000" dirty="0"/>
              <a:t>Was ist die switch-Anweisung?</a:t>
            </a:r>
          </a:p>
          <a:p>
            <a:r>
              <a:rPr lang="de-DE" sz="2000" dirty="0"/>
              <a:t>Beispiel: Wochentag ausgeben</a:t>
            </a:r>
          </a:p>
          <a:p>
            <a:r>
              <a:rPr lang="de-DE" sz="2000" dirty="0"/>
              <a:t>Typen für switch in Java</a:t>
            </a:r>
          </a:p>
          <a:p>
            <a:r>
              <a:rPr lang="de-DE" sz="2000" dirty="0"/>
              <a:t>Was passiert ohne break?</a:t>
            </a:r>
          </a:p>
          <a:p>
            <a:r>
              <a:rPr lang="de-DE" sz="2000" dirty="0"/>
              <a:t>Best Practices für switch</a:t>
            </a:r>
          </a:p>
          <a:p>
            <a:r>
              <a:rPr lang="de-DE" sz="2000" dirty="0"/>
              <a:t>Verständnisfragen zu switch</a:t>
            </a:r>
          </a:p>
        </p:txBody>
      </p:sp>
    </p:spTree>
    <p:extLst>
      <p:ext uri="{BB962C8B-B14F-4D97-AF65-F5344CB8AC3E}">
        <p14:creationId xmlns:p14="http://schemas.microsoft.com/office/powerpoint/2010/main" val="1925302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4E65A5-65E7-89B8-A939-9DAA04F3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Was ist die switch-Anweisung?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C11C9-366D-044D-E83B-E45F6E99F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1000"/>
              <a:t>Switch ist eine Alternative zu vielen if-else-Anweisungen</a:t>
            </a:r>
          </a:p>
          <a:p>
            <a:r>
              <a:rPr lang="de-DE" sz="1000"/>
              <a:t>Sie wird verwendet, um </a:t>
            </a:r>
            <a:r>
              <a:rPr lang="de-DE" sz="1000" b="1"/>
              <a:t>eine Variable gegen mehrere festen Werte  </a:t>
            </a:r>
            <a:r>
              <a:rPr lang="de-DE" sz="1000"/>
              <a:t>zu vergleichen.</a:t>
            </a:r>
          </a:p>
          <a:p>
            <a:r>
              <a:rPr lang="de-DE" sz="1000"/>
              <a:t>Besonders nützlich bei klar abgegrenzten Fällen (z.B. Menüs, Tage, Note).</a:t>
            </a:r>
          </a:p>
          <a:p>
            <a:pPr marL="0" indent="0">
              <a:buNone/>
            </a:pPr>
            <a:r>
              <a:rPr lang="de-DE" sz="1000" b="1"/>
              <a:t>Syntax:</a:t>
            </a:r>
          </a:p>
          <a:p>
            <a:pPr marL="0" indent="0">
              <a:buNone/>
            </a:pPr>
            <a:r>
              <a:rPr lang="de-DE" sz="1000"/>
              <a:t>switch (variable) {</a:t>
            </a:r>
          </a:p>
          <a:p>
            <a:pPr marL="0" indent="0">
              <a:buNone/>
            </a:pPr>
            <a:r>
              <a:rPr lang="de-DE" sz="1000"/>
              <a:t>    case wert1:</a:t>
            </a:r>
          </a:p>
          <a:p>
            <a:pPr marL="0" indent="0">
              <a:buNone/>
            </a:pPr>
            <a:r>
              <a:rPr lang="de-DE" sz="1000"/>
              <a:t>        // Anweisungen</a:t>
            </a:r>
          </a:p>
          <a:p>
            <a:pPr marL="0" indent="0">
              <a:buNone/>
            </a:pPr>
            <a:r>
              <a:rPr lang="de-DE" sz="1000"/>
              <a:t>        break;</a:t>
            </a:r>
          </a:p>
          <a:p>
            <a:pPr marL="0" indent="0">
              <a:buNone/>
            </a:pPr>
            <a:r>
              <a:rPr lang="de-DE" sz="1000"/>
              <a:t>    case wert2:</a:t>
            </a:r>
          </a:p>
          <a:p>
            <a:pPr marL="0" indent="0">
              <a:buNone/>
            </a:pPr>
            <a:r>
              <a:rPr lang="de-DE" sz="1000"/>
              <a:t>        // Anweisungen</a:t>
            </a:r>
          </a:p>
          <a:p>
            <a:pPr marL="0" indent="0">
              <a:buNone/>
            </a:pPr>
            <a:r>
              <a:rPr lang="de-DE" sz="1000"/>
              <a:t>        break;</a:t>
            </a:r>
          </a:p>
          <a:p>
            <a:pPr marL="0" indent="0">
              <a:buNone/>
            </a:pPr>
            <a:r>
              <a:rPr lang="de-DE" sz="1000"/>
              <a:t>    default:</a:t>
            </a:r>
          </a:p>
          <a:p>
            <a:pPr marL="0" indent="0">
              <a:buNone/>
            </a:pPr>
            <a:r>
              <a:rPr lang="de-DE" sz="1000"/>
              <a:t>        // Standardfall</a:t>
            </a:r>
          </a:p>
          <a:p>
            <a:pPr marL="0" indent="0">
              <a:buNone/>
            </a:pPr>
            <a:r>
              <a:rPr lang="de-DE" sz="1000"/>
              <a:t>}</a:t>
            </a:r>
          </a:p>
          <a:p>
            <a:pPr marL="0" indent="0">
              <a:buNone/>
            </a:pPr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5419357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4DC806-AE1F-3F7F-9D44-C57BC193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Beispiel: Wochentag ausgeben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98D17-B715-8BF5-0BE6-4ACFF0C08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800"/>
              <a:t>int tag = 2;</a:t>
            </a:r>
          </a:p>
          <a:p>
            <a:pPr marL="0" indent="0">
              <a:buNone/>
            </a:pPr>
            <a:endParaRPr lang="de-DE" sz="800"/>
          </a:p>
          <a:p>
            <a:pPr marL="0" indent="0">
              <a:buNone/>
            </a:pPr>
            <a:r>
              <a:rPr lang="de-DE" sz="800"/>
              <a:t>switch (tag) {</a:t>
            </a:r>
          </a:p>
          <a:p>
            <a:pPr marL="0" indent="0">
              <a:buNone/>
            </a:pPr>
            <a:r>
              <a:rPr lang="de-DE" sz="800"/>
              <a:t>    case 1:</a:t>
            </a:r>
          </a:p>
          <a:p>
            <a:pPr marL="0" indent="0">
              <a:buNone/>
            </a:pPr>
            <a:r>
              <a:rPr lang="de-DE" sz="800"/>
              <a:t>        System.out.println("Montag");</a:t>
            </a:r>
          </a:p>
          <a:p>
            <a:pPr marL="0" indent="0">
              <a:buNone/>
            </a:pPr>
            <a:r>
              <a:rPr lang="de-DE" sz="800"/>
              <a:t>        break;</a:t>
            </a:r>
          </a:p>
          <a:p>
            <a:pPr marL="0" indent="0">
              <a:buNone/>
            </a:pPr>
            <a:r>
              <a:rPr lang="de-DE" sz="800"/>
              <a:t>    case 2:</a:t>
            </a:r>
          </a:p>
          <a:p>
            <a:pPr marL="0" indent="0">
              <a:buNone/>
            </a:pPr>
            <a:r>
              <a:rPr lang="de-DE" sz="800"/>
              <a:t>        System.out.println("Dienstag");</a:t>
            </a:r>
          </a:p>
          <a:p>
            <a:pPr marL="0" indent="0">
              <a:buNone/>
            </a:pPr>
            <a:r>
              <a:rPr lang="de-DE" sz="800"/>
              <a:t>        break;</a:t>
            </a:r>
          </a:p>
          <a:p>
            <a:pPr marL="0" indent="0">
              <a:buNone/>
            </a:pPr>
            <a:r>
              <a:rPr lang="de-DE" sz="800"/>
              <a:t>    case 3:</a:t>
            </a:r>
          </a:p>
          <a:p>
            <a:pPr marL="0" indent="0">
              <a:buNone/>
            </a:pPr>
            <a:r>
              <a:rPr lang="de-DE" sz="800"/>
              <a:t>        System.out.println("Mittwoch");</a:t>
            </a:r>
          </a:p>
          <a:p>
            <a:pPr marL="0" indent="0">
              <a:buNone/>
            </a:pPr>
            <a:r>
              <a:rPr lang="de-DE" sz="800"/>
              <a:t>        break;</a:t>
            </a:r>
          </a:p>
          <a:p>
            <a:pPr marL="0" indent="0">
              <a:buNone/>
            </a:pPr>
            <a:r>
              <a:rPr lang="de-DE" sz="800"/>
              <a:t>    default:</a:t>
            </a:r>
          </a:p>
          <a:p>
            <a:pPr marL="0" indent="0">
              <a:buNone/>
            </a:pPr>
            <a:r>
              <a:rPr lang="de-DE" sz="800"/>
              <a:t>        System.out.println("Ungültiger Tag");</a:t>
            </a:r>
          </a:p>
          <a:p>
            <a:pPr marL="0" indent="0">
              <a:buNone/>
            </a:pPr>
            <a:r>
              <a:rPr lang="de-DE" sz="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68062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A8F5DB-0A1E-F863-9153-0FAEDAE4D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Typen für switch in java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E1FB97-EF5F-3773-60E1-C129FF64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Java erlaubt </a:t>
            </a:r>
            <a:r>
              <a:rPr lang="de-DE" sz="2000" b="1"/>
              <a:t>switch</a:t>
            </a:r>
            <a:r>
              <a:rPr lang="de-DE" sz="2000"/>
              <a:t> für:</a:t>
            </a:r>
          </a:p>
          <a:p>
            <a:pPr lvl="1"/>
            <a:r>
              <a:rPr lang="de-DE" sz="2000" b="1"/>
              <a:t>Int</a:t>
            </a:r>
            <a:r>
              <a:rPr lang="de-DE" sz="2000"/>
              <a:t>, </a:t>
            </a:r>
            <a:r>
              <a:rPr lang="de-DE" sz="2000" b="1"/>
              <a:t>byte</a:t>
            </a:r>
            <a:r>
              <a:rPr lang="de-DE" sz="2000"/>
              <a:t>, </a:t>
            </a:r>
            <a:r>
              <a:rPr lang="de-DE" sz="2000" b="1"/>
              <a:t>short</a:t>
            </a:r>
            <a:r>
              <a:rPr lang="de-DE" sz="2000"/>
              <a:t>, </a:t>
            </a:r>
            <a:r>
              <a:rPr lang="de-DE" sz="2000" b="1"/>
              <a:t>char</a:t>
            </a:r>
          </a:p>
          <a:p>
            <a:pPr lvl="1"/>
            <a:r>
              <a:rPr lang="de-DE" sz="2000" b="1"/>
              <a:t>String</a:t>
            </a:r>
            <a:r>
              <a:rPr lang="de-DE" sz="2000"/>
              <a:t> (seit Java 7)</a:t>
            </a:r>
          </a:p>
          <a:p>
            <a:pPr lvl="1"/>
            <a:r>
              <a:rPr lang="de-DE" sz="2000" b="1"/>
              <a:t>Enum</a:t>
            </a:r>
            <a:r>
              <a:rPr lang="de-DE" sz="2000"/>
              <a:t> (Aufzählungstypen)</a:t>
            </a:r>
          </a:p>
          <a:p>
            <a:pPr lvl="1"/>
            <a:r>
              <a:rPr lang="de-DE" sz="2000" b="1"/>
              <a:t>ab Java 14</a:t>
            </a:r>
            <a:r>
              <a:rPr lang="de-DE" sz="2000"/>
              <a:t>: </a:t>
            </a:r>
            <a:r>
              <a:rPr lang="de-DE" sz="2000" b="1"/>
              <a:t>switch</a:t>
            </a:r>
            <a:r>
              <a:rPr lang="de-DE" sz="2000"/>
              <a:t> als Ausdruck mit Rückgabewert (optional)</a:t>
            </a:r>
          </a:p>
          <a:p>
            <a:pPr marL="457200" lvl="1" indent="0">
              <a:buNone/>
            </a:pPr>
            <a:endParaRPr lang="de-DE" sz="2000"/>
          </a:p>
          <a:p>
            <a:r>
              <a:rPr lang="de-DE" sz="2000"/>
              <a:t>Nicht erlaubt: </a:t>
            </a:r>
            <a:r>
              <a:rPr lang="de-DE" sz="2000" b="1"/>
              <a:t>boolean</a:t>
            </a:r>
            <a:r>
              <a:rPr lang="de-DE" sz="2000"/>
              <a:t>, </a:t>
            </a:r>
            <a:r>
              <a:rPr lang="de-DE" sz="2000" b="1"/>
              <a:t>double</a:t>
            </a:r>
            <a:r>
              <a:rPr lang="de-DE" sz="2000"/>
              <a:t>, </a:t>
            </a:r>
            <a:r>
              <a:rPr lang="de-DE" sz="2000" b="1"/>
              <a:t>float</a:t>
            </a:r>
            <a:r>
              <a:rPr lang="de-DE" sz="2000"/>
              <a:t>, Objekte (außer </a:t>
            </a:r>
            <a:r>
              <a:rPr lang="de-DE" sz="2000" b="1"/>
              <a:t>String</a:t>
            </a:r>
            <a:r>
              <a:rPr lang="de-DE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426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595343-21F5-435E-AFE3-DB69D9E4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Was passiert ohne break?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E36C0-C2AA-A3DB-FB2D-80346CA30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000"/>
              <a:t>int x = 2;</a:t>
            </a:r>
          </a:p>
          <a:p>
            <a:pPr marL="0" indent="0">
              <a:buNone/>
            </a:pPr>
            <a:endParaRPr lang="de-DE" sz="1000"/>
          </a:p>
          <a:p>
            <a:pPr marL="0" indent="0">
              <a:buNone/>
            </a:pPr>
            <a:r>
              <a:rPr lang="de-DE" sz="1000"/>
              <a:t>switch (x) {</a:t>
            </a:r>
          </a:p>
          <a:p>
            <a:pPr marL="0" indent="0">
              <a:buNone/>
            </a:pPr>
            <a:r>
              <a:rPr lang="de-DE" sz="1000"/>
              <a:t>    case 1:</a:t>
            </a:r>
          </a:p>
          <a:p>
            <a:pPr marL="0" indent="0">
              <a:buNone/>
            </a:pPr>
            <a:r>
              <a:rPr lang="de-DE" sz="1000"/>
              <a:t>        System.out.println("Eins");</a:t>
            </a:r>
          </a:p>
          <a:p>
            <a:pPr marL="0" indent="0">
              <a:buNone/>
            </a:pPr>
            <a:r>
              <a:rPr lang="de-DE" sz="1000"/>
              <a:t>    case 2:</a:t>
            </a:r>
          </a:p>
          <a:p>
            <a:pPr marL="0" indent="0">
              <a:buNone/>
            </a:pPr>
            <a:r>
              <a:rPr lang="de-DE" sz="1000"/>
              <a:t>        System.out.println("Zwei");</a:t>
            </a:r>
          </a:p>
          <a:p>
            <a:pPr marL="0" indent="0">
              <a:buNone/>
            </a:pPr>
            <a:r>
              <a:rPr lang="de-DE" sz="1000"/>
              <a:t>    case 3:</a:t>
            </a:r>
          </a:p>
          <a:p>
            <a:pPr marL="0" indent="0">
              <a:buNone/>
            </a:pPr>
            <a:r>
              <a:rPr lang="de-DE" sz="1000"/>
              <a:t>        System.out.println("Drei");</a:t>
            </a:r>
          </a:p>
          <a:p>
            <a:pPr marL="0" indent="0">
              <a:buNone/>
            </a:pPr>
            <a:r>
              <a:rPr lang="de-DE" sz="1000"/>
              <a:t>}</a:t>
            </a:r>
          </a:p>
          <a:p>
            <a:pPr marL="0" indent="0">
              <a:buNone/>
            </a:pPr>
            <a:r>
              <a:rPr lang="de-DE" sz="1000"/>
              <a:t>Ausgabe:</a:t>
            </a:r>
          </a:p>
          <a:p>
            <a:pPr marL="0" indent="0">
              <a:buNone/>
            </a:pPr>
            <a:r>
              <a:rPr lang="de-DE" sz="1000"/>
              <a:t>	Zwei</a:t>
            </a:r>
          </a:p>
          <a:p>
            <a:pPr marL="0" indent="0">
              <a:buNone/>
            </a:pPr>
            <a:r>
              <a:rPr lang="de-DE" sz="1000"/>
              <a:t>	Drei</a:t>
            </a:r>
          </a:p>
          <a:p>
            <a:pPr marL="0" indent="0">
              <a:buNone/>
            </a:pPr>
            <a:r>
              <a:rPr lang="de-DE" sz="1000"/>
              <a:t>Ohne break wird einfach weiter ausgeführt. Das nennt man Fall Through</a:t>
            </a:r>
          </a:p>
          <a:p>
            <a:pPr marL="0" indent="0">
              <a:buNone/>
            </a:pPr>
            <a:endParaRPr lang="de-DE" sz="1000"/>
          </a:p>
          <a:p>
            <a:pPr marL="0" indent="0">
              <a:buNone/>
            </a:pPr>
            <a:endParaRPr lang="de-DE" sz="100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4921C162-D9C3-C06A-5BBF-E17D3F1DE62E}"/>
              </a:ext>
            </a:extLst>
          </p:cNvPr>
          <p:cNvSpPr txBox="1">
            <a:spLocks/>
          </p:cNvSpPr>
          <p:nvPr/>
        </p:nvSpPr>
        <p:spPr>
          <a:xfrm>
            <a:off x="838200" y="5650664"/>
            <a:ext cx="10515600" cy="84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BF7135BF-F5B3-2926-124B-ECA14ACEC504}"/>
              </a:ext>
            </a:extLst>
          </p:cNvPr>
          <p:cNvSpPr txBox="1">
            <a:spLocks/>
          </p:cNvSpPr>
          <p:nvPr/>
        </p:nvSpPr>
        <p:spPr>
          <a:xfrm>
            <a:off x="6930189" y="2342147"/>
            <a:ext cx="4423611" cy="1794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004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A5526-6CD6-2AD7-A4DB-2D2B90DA9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Best Practices für switch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59383C-0B0D-DCB9-C5F0-81D07C6D7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/>
          </a:p>
          <a:p>
            <a:r>
              <a:rPr lang="de-DE" sz="2000"/>
              <a:t>Verwende immer </a:t>
            </a:r>
            <a:r>
              <a:rPr lang="de-DE" sz="2000" b="1"/>
              <a:t>break</a:t>
            </a:r>
            <a:r>
              <a:rPr lang="de-DE" sz="2000"/>
              <a:t>, um Fall-Through zu vermeiden</a:t>
            </a:r>
          </a:p>
          <a:p>
            <a:r>
              <a:rPr lang="de-DE" sz="2000"/>
              <a:t>Nutze </a:t>
            </a:r>
            <a:r>
              <a:rPr lang="de-DE" sz="2000" b="1"/>
              <a:t>default</a:t>
            </a:r>
            <a:r>
              <a:rPr lang="de-DE" sz="2000"/>
              <a:t>, um </a:t>
            </a:r>
            <a:r>
              <a:rPr lang="de-DE" sz="2000" b="1"/>
              <a:t>alle anderen Fälle abzufangen</a:t>
            </a:r>
            <a:r>
              <a:rPr lang="de-DE" sz="2000"/>
              <a:t>.</a:t>
            </a:r>
          </a:p>
          <a:p>
            <a:r>
              <a:rPr lang="de-DE" sz="2000"/>
              <a:t>Verwende </a:t>
            </a:r>
            <a:r>
              <a:rPr lang="de-DE" sz="2000" b="1"/>
              <a:t>switch</a:t>
            </a:r>
            <a:r>
              <a:rPr lang="de-DE" sz="2000"/>
              <a:t>, wenn du viele </a:t>
            </a:r>
            <a:r>
              <a:rPr lang="de-DE" sz="2000" b="1"/>
              <a:t>gleichartige Vergleiche</a:t>
            </a:r>
            <a:r>
              <a:rPr lang="de-DE" sz="2000"/>
              <a:t> hast.</a:t>
            </a:r>
          </a:p>
          <a:p>
            <a:r>
              <a:rPr lang="de-DE" sz="2000"/>
              <a:t>Nutze </a:t>
            </a:r>
            <a:r>
              <a:rPr lang="de-DE" sz="2000" b="1"/>
              <a:t>if</a:t>
            </a:r>
            <a:r>
              <a:rPr lang="de-DE" sz="2000"/>
              <a:t> </a:t>
            </a:r>
            <a:r>
              <a:rPr lang="de-DE" sz="2000" b="1"/>
              <a:t>bei Bereichen</a:t>
            </a:r>
            <a:r>
              <a:rPr lang="de-DE" sz="2000"/>
              <a:t>, logischen Ausdrücken oder Methoden.</a:t>
            </a:r>
          </a:p>
        </p:txBody>
      </p:sp>
    </p:spTree>
    <p:extLst>
      <p:ext uri="{BB962C8B-B14F-4D97-AF65-F5344CB8AC3E}">
        <p14:creationId xmlns:p14="http://schemas.microsoft.com/office/powerpoint/2010/main" val="445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289A69-FC2E-D308-F637-4CA8E0F2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Verständnisfragen zu switch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8837D2-1475-DCCB-2819-5A469D7F3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/>
          </a:p>
          <a:p>
            <a:r>
              <a:rPr lang="de-DE" sz="2000"/>
              <a:t>Wann ist switch sinnvoller als if-else?</a:t>
            </a:r>
          </a:p>
          <a:p>
            <a:r>
              <a:rPr lang="de-DE" sz="2000"/>
              <a:t>Was passiert, wenn man break vergisst?</a:t>
            </a:r>
          </a:p>
          <a:p>
            <a:r>
              <a:rPr lang="de-DE" sz="2000"/>
              <a:t>Wozu dient der default – Fall?</a:t>
            </a:r>
          </a:p>
          <a:p>
            <a:r>
              <a:rPr lang="de-DE" sz="2000"/>
              <a:t>Welche Datentypen dürfen in switch verwendet werden?</a:t>
            </a:r>
          </a:p>
          <a:p>
            <a:r>
              <a:rPr lang="de-DE" sz="2000"/>
              <a:t>Wie viele case-Zweige kann ein switch haben?</a:t>
            </a:r>
          </a:p>
        </p:txBody>
      </p:sp>
    </p:spTree>
    <p:extLst>
      <p:ext uri="{BB962C8B-B14F-4D97-AF65-F5344CB8AC3E}">
        <p14:creationId xmlns:p14="http://schemas.microsoft.com/office/powerpoint/2010/main" val="2357083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626C454-8A3C-2546-91F4-774F393EC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3400" b="1">
                <a:solidFill>
                  <a:srgbClr val="FFFFFF"/>
                </a:solidFill>
              </a:rPr>
              <a:t>Thema 7 &amp; 8 : default und break in switch- Anweisungen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7AB6F1-93B7-B9D7-EDDB-0EACF946E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 dirty="0"/>
              <a:t>Agenda</a:t>
            </a:r>
          </a:p>
          <a:p>
            <a:r>
              <a:rPr lang="de-DE" sz="2000" dirty="0"/>
              <a:t>Was ist </a:t>
            </a:r>
            <a:r>
              <a:rPr lang="de-DE" sz="2000" dirty="0" err="1"/>
              <a:t>default</a:t>
            </a:r>
            <a:r>
              <a:rPr lang="de-DE" sz="2000" dirty="0"/>
              <a:t> im switch?</a:t>
            </a:r>
          </a:p>
          <a:p>
            <a:r>
              <a:rPr lang="de-DE" sz="2000" dirty="0"/>
              <a:t>Was ist break im switch</a:t>
            </a:r>
          </a:p>
          <a:p>
            <a:r>
              <a:rPr lang="de-DE" sz="2000" dirty="0"/>
              <a:t>Sonderfall – bewusstes Durchlaufen</a:t>
            </a:r>
          </a:p>
          <a:p>
            <a:r>
              <a:rPr lang="de-DE" sz="2000" dirty="0"/>
              <a:t>Best Practices für switch</a:t>
            </a:r>
          </a:p>
          <a:p>
            <a:r>
              <a:rPr lang="de-DE" sz="2000" dirty="0"/>
              <a:t>Verständnisfragen zu </a:t>
            </a:r>
            <a:r>
              <a:rPr lang="de-DE" sz="2000" dirty="0" err="1"/>
              <a:t>default</a:t>
            </a:r>
            <a:r>
              <a:rPr lang="de-DE" sz="2000" dirty="0"/>
              <a:t> und break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34920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526090-48B8-55B8-1C09-DBE5870D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Wofür braucht man Blöcke?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6AEC3-D8E7-01E9-75A2-38733AFAD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Um mehrere Anweisungen logisch zusammenzufassen</a:t>
            </a:r>
          </a:p>
          <a:p>
            <a:r>
              <a:rPr lang="de-DE" sz="2000"/>
              <a:t>Um festzulegen, welche Anweisungen zu einer Bedingung oder Schleife gehören. </a:t>
            </a:r>
          </a:p>
          <a:p>
            <a:r>
              <a:rPr lang="de-DE" sz="2000"/>
              <a:t>Um den Sichtbarkeitsbereich ( Scope ) von Variablen zu steuern</a:t>
            </a:r>
          </a:p>
          <a:p>
            <a:r>
              <a:rPr lang="de-DE" sz="2000"/>
              <a:t>Um Code lesbar und strukturiert zu halten</a:t>
            </a:r>
          </a:p>
        </p:txBody>
      </p:sp>
    </p:spTree>
    <p:extLst>
      <p:ext uri="{BB962C8B-B14F-4D97-AF65-F5344CB8AC3E}">
        <p14:creationId xmlns:p14="http://schemas.microsoft.com/office/powerpoint/2010/main" val="34443577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56236D-8C04-6B5C-2EC9-ED91A07D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Was ist default im switch?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209582-671F-DFE9-C3C2-24C443EA5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800"/>
              <a:t>Default wird ausgeführt, wenn kein case zutrifft</a:t>
            </a:r>
          </a:p>
          <a:p>
            <a:r>
              <a:rPr lang="de-DE" sz="800"/>
              <a:t>Er ist optional, aber sehr empfohlen</a:t>
            </a:r>
          </a:p>
          <a:p>
            <a:r>
              <a:rPr lang="de-DE" sz="800"/>
              <a:t>Default kann überall im switch stehen, meist aber am ende.</a:t>
            </a:r>
          </a:p>
          <a:p>
            <a:pPr marL="0" indent="0">
              <a:buNone/>
            </a:pPr>
            <a:r>
              <a:rPr lang="de-DE" sz="800"/>
              <a:t>int zahl = 5;</a:t>
            </a:r>
          </a:p>
          <a:p>
            <a:pPr marL="0" indent="0">
              <a:buNone/>
            </a:pPr>
            <a:endParaRPr lang="de-DE" sz="800"/>
          </a:p>
          <a:p>
            <a:pPr marL="0" indent="0">
              <a:buNone/>
            </a:pPr>
            <a:r>
              <a:rPr lang="de-DE" sz="800"/>
              <a:t>switch (zahl) {</a:t>
            </a:r>
          </a:p>
          <a:p>
            <a:pPr marL="0" indent="0">
              <a:buNone/>
            </a:pPr>
            <a:r>
              <a:rPr lang="de-DE" sz="800"/>
              <a:t>    case 1:</a:t>
            </a:r>
          </a:p>
          <a:p>
            <a:pPr marL="0" indent="0">
              <a:buNone/>
            </a:pPr>
            <a:r>
              <a:rPr lang="de-DE" sz="800"/>
              <a:t>        System.out.println("Eins");</a:t>
            </a:r>
          </a:p>
          <a:p>
            <a:pPr marL="0" indent="0">
              <a:buNone/>
            </a:pPr>
            <a:r>
              <a:rPr lang="de-DE" sz="800"/>
              <a:t>        break;</a:t>
            </a:r>
          </a:p>
          <a:p>
            <a:pPr marL="0" indent="0">
              <a:buNone/>
            </a:pPr>
            <a:r>
              <a:rPr lang="de-DE" sz="800"/>
              <a:t>    case 2:</a:t>
            </a:r>
          </a:p>
          <a:p>
            <a:pPr marL="0" indent="0">
              <a:buNone/>
            </a:pPr>
            <a:r>
              <a:rPr lang="de-DE" sz="800"/>
              <a:t>        System.out.println("Zwei");</a:t>
            </a:r>
          </a:p>
          <a:p>
            <a:pPr marL="0" indent="0">
              <a:buNone/>
            </a:pPr>
            <a:r>
              <a:rPr lang="de-DE" sz="800"/>
              <a:t>        break;</a:t>
            </a:r>
          </a:p>
          <a:p>
            <a:pPr marL="0" indent="0">
              <a:buNone/>
            </a:pPr>
            <a:r>
              <a:rPr lang="de-DE" sz="800"/>
              <a:t>    default:</a:t>
            </a:r>
          </a:p>
          <a:p>
            <a:pPr marL="0" indent="0">
              <a:buNone/>
            </a:pPr>
            <a:r>
              <a:rPr lang="de-DE" sz="800"/>
              <a:t>        System.out.println("Ungültige Eingabe");</a:t>
            </a:r>
          </a:p>
          <a:p>
            <a:pPr marL="0" indent="0">
              <a:buNone/>
            </a:pPr>
            <a:r>
              <a:rPr lang="de-DE" sz="800"/>
              <a:t>}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804C3698-D505-B612-2F78-1095835A2AEB}"/>
              </a:ext>
            </a:extLst>
          </p:cNvPr>
          <p:cNvSpPr txBox="1">
            <a:spLocks/>
          </p:cNvSpPr>
          <p:nvPr/>
        </p:nvSpPr>
        <p:spPr>
          <a:xfrm>
            <a:off x="7696200" y="1269609"/>
            <a:ext cx="3657600" cy="508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7792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3C299B0-4004-7FD7-BACA-B697881C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Was ist break im switch?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42289A-EE8B-734A-0122-77A25B6C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1100"/>
              <a:t>Break beendet die Ausführung innerhalb des switch.</a:t>
            </a:r>
          </a:p>
          <a:p>
            <a:r>
              <a:rPr lang="de-DE" sz="1100"/>
              <a:t>Ohne break wird weiter zum nächsten Fall gesprungen (Fall-Through)</a:t>
            </a:r>
          </a:p>
          <a:p>
            <a:r>
              <a:rPr lang="de-DE" sz="1100"/>
              <a:t>Das kann absichtlich oder versehentlich passieren</a:t>
            </a:r>
          </a:p>
          <a:p>
            <a:pPr marL="0" indent="0">
              <a:buNone/>
            </a:pPr>
            <a:br>
              <a:rPr lang="de-DE" sz="1100"/>
            </a:br>
            <a:r>
              <a:rPr lang="de-DE" sz="1100"/>
              <a:t>int x = 1;</a:t>
            </a:r>
          </a:p>
          <a:p>
            <a:pPr marL="0" indent="0">
              <a:buNone/>
            </a:pPr>
            <a:r>
              <a:rPr lang="de-DE" sz="1100"/>
              <a:t>switch (x) {</a:t>
            </a:r>
          </a:p>
          <a:p>
            <a:pPr marL="0" indent="0">
              <a:buNone/>
            </a:pPr>
            <a:r>
              <a:rPr lang="de-DE" sz="1100"/>
              <a:t>    case 1:</a:t>
            </a:r>
          </a:p>
          <a:p>
            <a:pPr marL="0" indent="0">
              <a:buNone/>
            </a:pPr>
            <a:r>
              <a:rPr lang="de-DE" sz="1100"/>
              <a:t>        System.out.println("Eins");</a:t>
            </a:r>
          </a:p>
          <a:p>
            <a:pPr marL="0" indent="0">
              <a:buNone/>
            </a:pPr>
            <a:r>
              <a:rPr lang="de-DE" sz="1100"/>
              <a:t>        break;</a:t>
            </a:r>
          </a:p>
          <a:p>
            <a:pPr marL="0" indent="0">
              <a:buNone/>
            </a:pPr>
            <a:r>
              <a:rPr lang="de-DE" sz="1100"/>
              <a:t>    case 2:</a:t>
            </a:r>
          </a:p>
          <a:p>
            <a:pPr marL="0" indent="0">
              <a:buNone/>
            </a:pPr>
            <a:r>
              <a:rPr lang="de-DE" sz="1100"/>
              <a:t>        System.out.println("Zwei");</a:t>
            </a:r>
          </a:p>
          <a:p>
            <a:pPr marL="0" indent="0">
              <a:buNone/>
            </a:pPr>
            <a:r>
              <a:rPr lang="de-DE" sz="1100"/>
              <a:t>        break;</a:t>
            </a:r>
          </a:p>
          <a:p>
            <a:pPr marL="0" indent="0">
              <a:buNone/>
            </a:pPr>
            <a:r>
              <a:rPr lang="de-DE" sz="11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00192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10FE4F-4444-3184-9DB1-632808F2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Sonderfall- bewusstes Durchlaufen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CD6498-A6A6-3128-023A-681164A5C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1000" dirty="0" err="1"/>
              <a:t>char</a:t>
            </a:r>
            <a:r>
              <a:rPr lang="de-DE" sz="1000" dirty="0"/>
              <a:t> </a:t>
            </a:r>
            <a:r>
              <a:rPr lang="de-DE" sz="1000" dirty="0" err="1"/>
              <a:t>note</a:t>
            </a:r>
            <a:r>
              <a:rPr lang="de-DE" sz="1000" dirty="0"/>
              <a:t> = 'A';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dirty="0"/>
              <a:t>switch (</a:t>
            </a:r>
            <a:r>
              <a:rPr lang="de-DE" sz="1000" dirty="0" err="1"/>
              <a:t>note</a:t>
            </a:r>
            <a:r>
              <a:rPr lang="de-DE" sz="1000" dirty="0"/>
              <a:t>) {</a:t>
            </a:r>
          </a:p>
          <a:p>
            <a:pPr marL="0" indent="0">
              <a:buNone/>
            </a:pPr>
            <a:r>
              <a:rPr lang="de-DE" sz="1000" dirty="0"/>
              <a:t>    </a:t>
            </a:r>
            <a:r>
              <a:rPr lang="de-DE" sz="1000" dirty="0" err="1"/>
              <a:t>case</a:t>
            </a:r>
            <a:r>
              <a:rPr lang="de-DE" sz="1000" dirty="0"/>
              <a:t> 'A':</a:t>
            </a:r>
          </a:p>
          <a:p>
            <a:pPr marL="0" indent="0">
              <a:buNone/>
            </a:pPr>
            <a:r>
              <a:rPr lang="de-DE" sz="1000" dirty="0"/>
              <a:t>    </a:t>
            </a:r>
            <a:r>
              <a:rPr lang="de-DE" sz="1000" dirty="0" err="1"/>
              <a:t>case</a:t>
            </a:r>
            <a:r>
              <a:rPr lang="de-DE" sz="1000" dirty="0"/>
              <a:t> 'B':</a:t>
            </a:r>
          </a:p>
          <a:p>
            <a:pPr marL="0" indent="0">
              <a:buNone/>
            </a:pPr>
            <a:r>
              <a:rPr lang="de-DE" sz="1000" dirty="0"/>
              <a:t>        </a:t>
            </a:r>
            <a:r>
              <a:rPr lang="de-DE" sz="1000" dirty="0" err="1"/>
              <a:t>System.out.println</a:t>
            </a:r>
            <a:r>
              <a:rPr lang="de-DE" sz="1000" dirty="0"/>
              <a:t>("Bestanden");</a:t>
            </a:r>
          </a:p>
          <a:p>
            <a:pPr marL="0" indent="0">
              <a:buNone/>
            </a:pPr>
            <a:r>
              <a:rPr lang="de-DE" sz="1000" dirty="0"/>
              <a:t>        break;</a:t>
            </a:r>
          </a:p>
          <a:p>
            <a:pPr marL="0" indent="0">
              <a:buNone/>
            </a:pPr>
            <a:r>
              <a:rPr lang="de-DE" sz="1000" dirty="0"/>
              <a:t>    </a:t>
            </a:r>
            <a:r>
              <a:rPr lang="de-DE" sz="1000" dirty="0" err="1"/>
              <a:t>case</a:t>
            </a:r>
            <a:r>
              <a:rPr lang="de-DE" sz="1000" dirty="0"/>
              <a:t> 'F':</a:t>
            </a:r>
          </a:p>
          <a:p>
            <a:pPr marL="0" indent="0">
              <a:buNone/>
            </a:pPr>
            <a:r>
              <a:rPr lang="de-DE" sz="1000" dirty="0"/>
              <a:t>        </a:t>
            </a:r>
            <a:r>
              <a:rPr lang="de-DE" sz="1000" dirty="0" err="1"/>
              <a:t>System.out.println</a:t>
            </a:r>
            <a:r>
              <a:rPr lang="de-DE" sz="1000" dirty="0"/>
              <a:t>("Nicht bestanden");</a:t>
            </a:r>
          </a:p>
          <a:p>
            <a:pPr marL="0" indent="0">
              <a:buNone/>
            </a:pPr>
            <a:r>
              <a:rPr lang="de-DE" sz="1000" dirty="0"/>
              <a:t>        break;</a:t>
            </a:r>
          </a:p>
          <a:p>
            <a:pPr marL="0" indent="0">
              <a:buNone/>
            </a:pPr>
            <a:r>
              <a:rPr lang="de-DE" sz="1000" dirty="0"/>
              <a:t>    </a:t>
            </a:r>
            <a:r>
              <a:rPr lang="de-DE" sz="1000" dirty="0" err="1"/>
              <a:t>default</a:t>
            </a:r>
            <a:r>
              <a:rPr lang="de-DE" sz="1000" dirty="0"/>
              <a:t>:</a:t>
            </a:r>
          </a:p>
          <a:p>
            <a:pPr marL="0" indent="0">
              <a:buNone/>
            </a:pPr>
            <a:r>
              <a:rPr lang="de-DE" sz="1000" dirty="0"/>
              <a:t>        </a:t>
            </a:r>
            <a:r>
              <a:rPr lang="de-DE" sz="1000" dirty="0" err="1"/>
              <a:t>System.out.println</a:t>
            </a:r>
            <a:r>
              <a:rPr lang="de-DE" sz="1000" dirty="0"/>
              <a:t>("Ungültige Note");</a:t>
            </a:r>
          </a:p>
          <a:p>
            <a:pPr marL="0" indent="0">
              <a:buNone/>
            </a:pPr>
            <a:r>
              <a:rPr lang="de-DE" sz="1000" dirty="0"/>
              <a:t>}</a:t>
            </a:r>
          </a:p>
          <a:p>
            <a:pPr marL="0" indent="0">
              <a:buNone/>
            </a:pPr>
            <a:r>
              <a:rPr lang="de-DE" sz="1000" dirty="0" err="1"/>
              <a:t>case</a:t>
            </a:r>
            <a:r>
              <a:rPr lang="de-DE" sz="1000" dirty="0"/>
              <a:t> ‘A‘ und ‘B‘ werden gleich behandelt, da kein break dazwischen.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endParaRPr lang="de-DE" sz="10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3032314-69E2-266E-0919-E13CA975CECC}"/>
              </a:ext>
            </a:extLst>
          </p:cNvPr>
          <p:cNvSpPr txBox="1">
            <a:spLocks/>
          </p:cNvSpPr>
          <p:nvPr/>
        </p:nvSpPr>
        <p:spPr>
          <a:xfrm>
            <a:off x="838200" y="5620067"/>
            <a:ext cx="10515600" cy="612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169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B1CAD-D8B8-DDE4-D24F-F14CFB93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FB2629-A249-EDA3-3FBD-5FE9AE823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Best Practices für switch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174EAE-179B-4542-AD12-30FDDA25F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de-DE" sz="2000"/>
          </a:p>
          <a:p>
            <a:r>
              <a:rPr lang="de-DE" sz="2000"/>
              <a:t>Verwende immer </a:t>
            </a:r>
            <a:r>
              <a:rPr lang="de-DE" sz="2000" b="1"/>
              <a:t>break</a:t>
            </a:r>
            <a:r>
              <a:rPr lang="de-DE" sz="2000"/>
              <a:t>, außer du willst bewusst „durchlaufen“ lassen</a:t>
            </a:r>
          </a:p>
          <a:p>
            <a:r>
              <a:rPr lang="de-DE" sz="2000"/>
              <a:t>Füge </a:t>
            </a:r>
            <a:r>
              <a:rPr lang="de-DE" sz="2000" b="1"/>
              <a:t>default immer hinzu, </a:t>
            </a:r>
            <a:r>
              <a:rPr lang="de-DE" sz="2000"/>
              <a:t>um unerwartete Werte abzufangen.</a:t>
            </a:r>
          </a:p>
          <a:p>
            <a:r>
              <a:rPr lang="de-DE" sz="2000"/>
              <a:t>Halte den Code </a:t>
            </a:r>
            <a:r>
              <a:rPr lang="de-DE" sz="2000" b="1"/>
              <a:t>übersichtlich </a:t>
            </a:r>
            <a:r>
              <a:rPr lang="de-DE" sz="2000"/>
              <a:t>-  jeder case sollte klar erkennbar sein.</a:t>
            </a:r>
          </a:p>
          <a:p>
            <a:r>
              <a:rPr lang="de-DE" sz="2000"/>
              <a:t>Verwende </a:t>
            </a:r>
            <a:r>
              <a:rPr lang="de-DE" sz="2000" b="1"/>
              <a:t>switch</a:t>
            </a:r>
            <a:r>
              <a:rPr lang="de-DE" sz="2000"/>
              <a:t> bei komplexen logischen Ausdrücken -&gt; lieber if.</a:t>
            </a:r>
          </a:p>
        </p:txBody>
      </p:sp>
    </p:spTree>
    <p:extLst>
      <p:ext uri="{BB962C8B-B14F-4D97-AF65-F5344CB8AC3E}">
        <p14:creationId xmlns:p14="http://schemas.microsoft.com/office/powerpoint/2010/main" val="2951676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4EC771-7B4F-AA0C-B15D-5967EA68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Verständnisfragen zu default und break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CE2DBA-AAC1-FB5C-DDDA-2F959BABA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Was passiert, wenn in einem case kein break steht?</a:t>
            </a:r>
          </a:p>
          <a:p>
            <a:r>
              <a:rPr lang="de-DE" sz="2000"/>
              <a:t>Warum sollte man immer einen default Fall schreiben?</a:t>
            </a:r>
          </a:p>
          <a:p>
            <a:r>
              <a:rPr lang="de-DE" sz="2000"/>
              <a:t>Kann default auch am Anfang oder in der Mitte stehen?</a:t>
            </a:r>
          </a:p>
          <a:p>
            <a:r>
              <a:rPr lang="de-DE" sz="2000"/>
              <a:t>Was ist der Unterschied zwischen gewolltem und unbeabsichtigtem Fall-Through?</a:t>
            </a:r>
          </a:p>
          <a:p>
            <a:r>
              <a:rPr lang="de-DE" sz="2000"/>
              <a:t>Wie hilt break, Fehler zu vermeiden?</a:t>
            </a:r>
          </a:p>
          <a:p>
            <a:endParaRPr lang="de-DE" sz="2000"/>
          </a:p>
          <a:p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90687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4AEF27-F30E-68F9-1938-5660E82A0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Beispiel 1: mit und ohne Block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F1D03-93E5-24B5-AD23-EEB97A929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If (x &gt; 0){</a:t>
            </a:r>
          </a:p>
          <a:p>
            <a:pPr marL="0" indent="0">
              <a:buNone/>
            </a:pPr>
            <a:r>
              <a:rPr lang="de-DE" sz="2000"/>
              <a:t>	System.out.println(“x ist  positiv“);</a:t>
            </a:r>
          </a:p>
          <a:p>
            <a:pPr marL="0" indent="0">
              <a:buNone/>
            </a:pPr>
            <a:r>
              <a:rPr lang="de-DE" sz="2000"/>
              <a:t>	x++;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/>
              <a:t>If(x &gt; 0)</a:t>
            </a:r>
          </a:p>
          <a:p>
            <a:pPr marL="0" indent="0">
              <a:buNone/>
            </a:pPr>
            <a:r>
              <a:rPr lang="de-DE" sz="2000"/>
              <a:t>	System.out.println(“x ist  positiv“);</a:t>
            </a:r>
          </a:p>
          <a:p>
            <a:pPr marL="0" indent="0">
              <a:buNone/>
            </a:pPr>
            <a:r>
              <a:rPr lang="de-DE" sz="2000"/>
              <a:t>	System.out.println(“Diese Zeile gehört nicht zur Bedingung!“);</a:t>
            </a:r>
          </a:p>
        </p:txBody>
      </p:sp>
    </p:spTree>
    <p:extLst>
      <p:ext uri="{BB962C8B-B14F-4D97-AF65-F5344CB8AC3E}">
        <p14:creationId xmlns:p14="http://schemas.microsoft.com/office/powerpoint/2010/main" val="133053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0E6EF88-E34E-40D3-1526-6BB94CB2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Beispiel 2:  Fehler durch fehlende Klammern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B41E6-69BC-C463-60C3-D806DB60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2000"/>
              <a:t>Einrückung spielt </a:t>
            </a:r>
            <a:r>
              <a:rPr lang="de-DE" sz="2000" b="1"/>
              <a:t>keine Rolle </a:t>
            </a:r>
            <a:r>
              <a:rPr lang="de-DE" sz="2000"/>
              <a:t>in Java, nur</a:t>
            </a:r>
            <a:r>
              <a:rPr lang="de-DE" sz="2000">
                <a:highlight>
                  <a:srgbClr val="808080"/>
                </a:highlight>
              </a:rPr>
              <a:t> {} </a:t>
            </a:r>
            <a:r>
              <a:rPr lang="de-DE" sz="2000"/>
              <a:t>sind entscheidend!</a:t>
            </a:r>
          </a:p>
          <a:p>
            <a:r>
              <a:rPr lang="de-DE" sz="2000"/>
              <a:t>Dadurch entstehen oft </a:t>
            </a:r>
            <a:r>
              <a:rPr lang="de-DE" sz="2000" b="1"/>
              <a:t>logische Fehler</a:t>
            </a:r>
            <a:r>
              <a:rPr lang="de-DE" sz="2000"/>
              <a:t>, die schwer zu erkennen sind.</a:t>
            </a:r>
          </a:p>
          <a:p>
            <a:r>
              <a:rPr lang="de-DE" sz="2000"/>
              <a:t>Best Practise: Immer Klammern</a:t>
            </a:r>
            <a:r>
              <a:rPr lang="de-DE" sz="2000">
                <a:highlight>
                  <a:srgbClr val="808080"/>
                </a:highlight>
              </a:rPr>
              <a:t> {} </a:t>
            </a:r>
            <a:r>
              <a:rPr lang="de-DE" sz="2000"/>
              <a:t>verwenden, auch bei nur einer Anweisung</a:t>
            </a:r>
          </a:p>
        </p:txBody>
      </p:sp>
    </p:spTree>
    <p:extLst>
      <p:ext uri="{BB962C8B-B14F-4D97-AF65-F5344CB8AC3E}">
        <p14:creationId xmlns:p14="http://schemas.microsoft.com/office/powerpoint/2010/main" val="306162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246536-577E-776E-7592-4CE00215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Beispiel 3: Sichtbarkeit von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A48A79-1D31-5FAE-2951-3630D29C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{</a:t>
            </a:r>
          </a:p>
          <a:p>
            <a:pPr marL="0" indent="0">
              <a:buNone/>
            </a:pPr>
            <a:r>
              <a:rPr lang="de-DE" sz="2000"/>
              <a:t>    int a = 10;</a:t>
            </a:r>
          </a:p>
          <a:p>
            <a:pPr marL="0" indent="0">
              <a:buNone/>
            </a:pPr>
            <a:r>
              <a:rPr lang="de-DE" sz="2000"/>
              <a:t>    System.out.println(a); 	// gültig</a:t>
            </a:r>
          </a:p>
          <a:p>
            <a:pPr marL="0" indent="0">
              <a:buNone/>
            </a:pPr>
            <a:r>
              <a:rPr lang="de-DE" sz="2000"/>
              <a:t>}</a:t>
            </a:r>
          </a:p>
          <a:p>
            <a:pPr marL="0" indent="0">
              <a:buNone/>
            </a:pPr>
            <a:r>
              <a:rPr lang="de-DE" sz="2000"/>
              <a:t>System.out.println(a); 		// Fehler! a existiert nur im Block </a:t>
            </a:r>
          </a:p>
          <a:p>
            <a:pPr marL="0" indent="0">
              <a:buNone/>
            </a:pPr>
            <a:endParaRPr lang="de-DE" sz="2000"/>
          </a:p>
          <a:p>
            <a:pPr>
              <a:buClr>
                <a:schemeClr val="tx1"/>
              </a:buClr>
            </a:pPr>
            <a:r>
              <a:rPr lang="de-DE" sz="2000"/>
              <a:t>Variablen existieren </a:t>
            </a:r>
            <a:r>
              <a:rPr lang="de-DE" sz="2000" b="1"/>
              <a:t>nur im Block</a:t>
            </a:r>
            <a:r>
              <a:rPr lang="de-DE" sz="2000"/>
              <a:t>, in dem sie deklariert wurden.</a:t>
            </a:r>
          </a:p>
          <a:p>
            <a:pPr>
              <a:buClr>
                <a:schemeClr val="tx1"/>
              </a:buClr>
            </a:pPr>
            <a:r>
              <a:rPr lang="de-DE" sz="2000" b="1"/>
              <a:t>Außerhalb</a:t>
            </a:r>
            <a:r>
              <a:rPr lang="de-DE" sz="2000"/>
              <a:t> sind sie nicht mehr sichtbar -&gt; Kompilierfehler. </a:t>
            </a:r>
          </a:p>
        </p:txBody>
      </p:sp>
    </p:spTree>
    <p:extLst>
      <p:ext uri="{BB962C8B-B14F-4D97-AF65-F5344CB8AC3E}">
        <p14:creationId xmlns:p14="http://schemas.microsoft.com/office/powerpoint/2010/main" val="263412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013696-7753-BA3A-5B71-F2FCDE12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b="1">
                <a:solidFill>
                  <a:srgbClr val="FFFFFF"/>
                </a:solidFill>
              </a:rPr>
              <a:t>Beispiel 4: Wo kommen Blöcke überall vor?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E7C5EA-3364-FB6C-8DED-C1368422D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DE" sz="1100" b="1"/>
              <a:t>Methoden:</a:t>
            </a:r>
          </a:p>
          <a:p>
            <a:pPr marL="0" indent="0">
              <a:buNone/>
            </a:pPr>
            <a:r>
              <a:rPr lang="de-DE" sz="1100"/>
              <a:t>public void hallo() {</a:t>
            </a:r>
          </a:p>
          <a:p>
            <a:pPr marL="0" indent="0">
              <a:buNone/>
            </a:pPr>
            <a:r>
              <a:rPr lang="de-DE" sz="1100"/>
              <a:t>    System.out.println("Hallo");</a:t>
            </a:r>
          </a:p>
          <a:p>
            <a:pPr marL="0" indent="0">
              <a:buNone/>
            </a:pPr>
            <a:r>
              <a:rPr lang="de-DE" sz="1100"/>
              <a:t>}</a:t>
            </a:r>
          </a:p>
          <a:p>
            <a:r>
              <a:rPr lang="de-DE" sz="1100" b="1"/>
              <a:t>Schleifen:</a:t>
            </a:r>
          </a:p>
          <a:p>
            <a:pPr marL="0" indent="0">
              <a:buNone/>
            </a:pPr>
            <a:r>
              <a:rPr lang="nn-NO" sz="1100"/>
              <a:t>for (int i = 0; i &lt; 5; i++) {</a:t>
            </a:r>
          </a:p>
          <a:p>
            <a:pPr marL="0" indent="0">
              <a:buNone/>
            </a:pPr>
            <a:r>
              <a:rPr lang="nn-NO" sz="1100"/>
              <a:t>    System.out.println(i);</a:t>
            </a:r>
          </a:p>
          <a:p>
            <a:pPr marL="0" indent="0">
              <a:buNone/>
            </a:pPr>
            <a:r>
              <a:rPr lang="nn-NO" sz="1100"/>
              <a:t>}</a:t>
            </a:r>
            <a:endParaRPr lang="de-DE" sz="1100"/>
          </a:p>
          <a:p>
            <a:r>
              <a:rPr lang="de-DE" sz="1100" b="1"/>
              <a:t>Bedingungen:</a:t>
            </a:r>
          </a:p>
          <a:p>
            <a:pPr marL="0" indent="0">
              <a:buNone/>
            </a:pPr>
            <a:r>
              <a:rPr lang="de-DE" sz="1100"/>
              <a:t>if (x &gt; 0) {</a:t>
            </a:r>
          </a:p>
          <a:p>
            <a:pPr marL="0" indent="0">
              <a:buNone/>
            </a:pPr>
            <a:r>
              <a:rPr lang="de-DE" sz="1100"/>
              <a:t>    ...</a:t>
            </a:r>
          </a:p>
          <a:p>
            <a:pPr marL="0" indent="0">
              <a:buNone/>
            </a:pPr>
            <a:r>
              <a:rPr lang="de-DE" sz="1100"/>
              <a:t>}</a:t>
            </a:r>
          </a:p>
          <a:p>
            <a:r>
              <a:rPr lang="de-DE" sz="1100" b="1"/>
              <a:t>Klassen, statische Blöcke, Initialisierer etc.</a:t>
            </a:r>
          </a:p>
        </p:txBody>
      </p:sp>
    </p:spTree>
    <p:extLst>
      <p:ext uri="{BB962C8B-B14F-4D97-AF65-F5344CB8AC3E}">
        <p14:creationId xmlns:p14="http://schemas.microsoft.com/office/powerpoint/2010/main" val="1116728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2711</Words>
  <Application>Microsoft Office PowerPoint</Application>
  <PresentationFormat>Breitbild</PresentationFormat>
  <Paragraphs>480</Paragraphs>
  <Slides>54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54</vt:i4>
      </vt:variant>
    </vt:vector>
  </HeadingPairs>
  <TitlesOfParts>
    <vt:vector size="58" baseType="lpstr">
      <vt:lpstr>Aptos</vt:lpstr>
      <vt:lpstr>Aptos Display</vt:lpstr>
      <vt:lpstr>Arial</vt:lpstr>
      <vt:lpstr>Office</vt:lpstr>
      <vt:lpstr>Programmieren lernen mit Java</vt:lpstr>
      <vt:lpstr>Kapitel 2 Agenda</vt:lpstr>
      <vt:lpstr>Thema 1: Codeblöcke mit {} in Java </vt:lpstr>
      <vt:lpstr>Was ist ein Block? </vt:lpstr>
      <vt:lpstr>Wofür braucht man Blöcke?</vt:lpstr>
      <vt:lpstr>Beispiel 1: mit und ohne Block</vt:lpstr>
      <vt:lpstr>Beispiel 2:  Fehler durch fehlende Klammern</vt:lpstr>
      <vt:lpstr>Beispiel 3: Sichtbarkeit von Variablen</vt:lpstr>
      <vt:lpstr>Beispiel 4: Wo kommen Blöcke überall vor?</vt:lpstr>
      <vt:lpstr>Merksätze &amp; Zusammenfassung</vt:lpstr>
      <vt:lpstr>Verständnisfrage zur Abfrage</vt:lpstr>
      <vt:lpstr>Thema 2 : Die if – Anweidung in Java </vt:lpstr>
      <vt:lpstr>Was ist eine if- Anweisung?</vt:lpstr>
      <vt:lpstr>Beispiel für eine einfache if-Anweisung </vt:lpstr>
      <vt:lpstr>Bedingungen mit Vergleichsoperatoren</vt:lpstr>
      <vt:lpstr>If mit einer einzigen Anweisung</vt:lpstr>
      <vt:lpstr>Kombination mit logischen Operatoren</vt:lpstr>
      <vt:lpstr>Best Practises für if </vt:lpstr>
      <vt:lpstr>Verständnisfragen</vt:lpstr>
      <vt:lpstr>Thema 3 : Die if–else Struktur in Java </vt:lpstr>
      <vt:lpstr>Was ist if-else?</vt:lpstr>
      <vt:lpstr>Einfaches Beispiel mit if-else</vt:lpstr>
      <vt:lpstr>Wichtiges zur Ausführung </vt:lpstr>
      <vt:lpstr>Gültigkeit von Variablen</vt:lpstr>
      <vt:lpstr>If-else mit Methoden  oder logischen Ausdrücken</vt:lpstr>
      <vt:lpstr>Best Practices zu if-else</vt:lpstr>
      <vt:lpstr>Verständnisfragen</vt:lpstr>
      <vt:lpstr>Thema 4: else if – Mehrere bedingungen prüfen</vt:lpstr>
      <vt:lpstr>Was ist else if</vt:lpstr>
      <vt:lpstr>Beispiel- Altersabfrage</vt:lpstr>
      <vt:lpstr>Reihenfolge ist entscheidend</vt:lpstr>
      <vt:lpstr>else if mit mehreren Bedingungen</vt:lpstr>
      <vt:lpstr>Best Practices für else if</vt:lpstr>
      <vt:lpstr>Verständnisfragen</vt:lpstr>
      <vt:lpstr>Thema 5: Das Dangling-else-Problem</vt:lpstr>
      <vt:lpstr>Was ist das Dangling-else-Problem</vt:lpstr>
      <vt:lpstr>Beispiel für das Problem</vt:lpstr>
      <vt:lpstr>Korrekte Lösung mit Klammern</vt:lpstr>
      <vt:lpstr>Alternative Interpretation</vt:lpstr>
      <vt:lpstr>Best Practices zur Vermeidung</vt:lpstr>
      <vt:lpstr>Verständnisfragen</vt:lpstr>
      <vt:lpstr>Thema 6: Die switch-Anweisung in Java</vt:lpstr>
      <vt:lpstr>Was ist die switch-Anweisung?</vt:lpstr>
      <vt:lpstr>Beispiel: Wochentag ausgeben</vt:lpstr>
      <vt:lpstr>Typen für switch in java</vt:lpstr>
      <vt:lpstr>Was passiert ohne break?</vt:lpstr>
      <vt:lpstr>Best Practices für switch</vt:lpstr>
      <vt:lpstr>Verständnisfragen zu switch</vt:lpstr>
      <vt:lpstr>Thema 7 &amp; 8 : default und break in switch- Anweisungen</vt:lpstr>
      <vt:lpstr>Was ist default im switch?</vt:lpstr>
      <vt:lpstr>Was ist break im switch?</vt:lpstr>
      <vt:lpstr>Sonderfall- bewusstes Durchlaufen</vt:lpstr>
      <vt:lpstr>Best Practices für switch</vt:lpstr>
      <vt:lpstr>Verständnisfragen zu default und break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Said Cetin (mcetin2)</dc:creator>
  <cp:lastModifiedBy>Muhammed Said Cetin (mcetin2)</cp:lastModifiedBy>
  <cp:revision>3</cp:revision>
  <dcterms:created xsi:type="dcterms:W3CDTF">2025-07-16T08:41:41Z</dcterms:created>
  <dcterms:modified xsi:type="dcterms:W3CDTF">2025-07-16T14:38:08Z</dcterms:modified>
</cp:coreProperties>
</file>