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68" r:id="rId14"/>
    <p:sldId id="290" r:id="rId15"/>
    <p:sldId id="291" r:id="rId16"/>
    <p:sldId id="292" r:id="rId17"/>
    <p:sldId id="264" r:id="rId18"/>
    <p:sldId id="275" r:id="rId19"/>
    <p:sldId id="271" r:id="rId20"/>
    <p:sldId id="273" r:id="rId21"/>
    <p:sldId id="274" r:id="rId22"/>
    <p:sldId id="278" r:id="rId23"/>
    <p:sldId id="276" r:id="rId24"/>
    <p:sldId id="277" r:id="rId25"/>
    <p:sldId id="293" r:id="rId26"/>
    <p:sldId id="294" r:id="rId27"/>
    <p:sldId id="295" r:id="rId28"/>
    <p:sldId id="297" r:id="rId29"/>
    <p:sldId id="299" r:id="rId30"/>
    <p:sldId id="29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36B2CC-8E0F-49A3-BC05-9E3BA1F0F54A}" v="1053" dt="2021-11-06T14:02:39.011"/>
    <p1510:client id="{2375A8D6-BEE7-4144-9FE3-10EC5FB16DF9}" v="862" dt="2021-11-07T11:59:46.516"/>
    <p1510:client id="{28A3BF82-6522-4C71-B761-FE401CCA4F5F}" v="282" dt="2021-11-07T15:42:23.752"/>
    <p1510:client id="{71C0038C-D295-4F8D-B285-DEBEB8671610}" v="14" dt="2021-11-08T14:51:47.3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54" d="100"/>
          <a:sy n="54" d="100"/>
        </p:scale>
        <p:origin x="62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6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52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891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36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8391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654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083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2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7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5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47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1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5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9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81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F6BFB9-8DF9-4389-A392-B998EAD0E7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574" r="-2" b="3425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68373A-4D30-4C73-8C9F-2EBFBE071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373" y="4573993"/>
            <a:ext cx="7766936" cy="1646302"/>
          </a:xfrm>
        </p:spPr>
        <p:txBody>
          <a:bodyPr/>
          <a:lstStyle/>
          <a:p>
            <a:r>
              <a:rPr lang="en-US" sz="5400" b="1" dirty="0">
                <a:solidFill>
                  <a:srgbClr val="FF0000"/>
                </a:solidFill>
              </a:rPr>
              <a:t>House price prediction</a:t>
            </a:r>
            <a:br>
              <a:rPr lang="en-US" sz="5400" b="1" dirty="0">
                <a:solidFill>
                  <a:schemeClr val="tx1"/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D4828-BC7F-4273-BCA4-C90CE813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model fitting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CA230-25F3-4210-9501-C57630428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b="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400" b="1" u="sng" dirty="0">
                <a:latin typeface="Arial"/>
                <a:cs typeface="Arial"/>
              </a:rPr>
              <a:t>Model 1:</a:t>
            </a:r>
          </a:p>
          <a:p>
            <a:r>
              <a:rPr lang="en-US" sz="2400" b="0" dirty="0">
                <a:latin typeface="Arial"/>
                <a:cs typeface="Arial"/>
              </a:rPr>
              <a:t>X(predictors)=[‘</a:t>
            </a:r>
            <a:r>
              <a:rPr lang="en-US" sz="2400" b="0" dirty="0" err="1">
                <a:latin typeface="Arial"/>
                <a:cs typeface="Arial"/>
              </a:rPr>
              <a:t>sqft_living’,’bathrooms’,’view</a:t>
            </a:r>
            <a:r>
              <a:rPr lang="en-US" sz="2400" b="0" dirty="0">
                <a:latin typeface="Arial"/>
                <a:cs typeface="Arial"/>
              </a:rPr>
              <a:t>’]</a:t>
            </a:r>
          </a:p>
          <a:p>
            <a:r>
              <a:rPr lang="en-US" sz="2400" b="1" dirty="0">
                <a:latin typeface="Arial"/>
                <a:cs typeface="Arial"/>
              </a:rPr>
              <a:t>REASON:</a:t>
            </a:r>
          </a:p>
          <a:p>
            <a:pPr marL="457200" lvl="1" indent="0">
              <a:buNone/>
            </a:pPr>
            <a:r>
              <a:rPr lang="en-US" sz="2000" dirty="0">
                <a:latin typeface="Arial"/>
                <a:cs typeface="Arial"/>
              </a:rPr>
              <a:t>As these variables show high correlation with our target price (</a:t>
            </a:r>
            <a:r>
              <a:rPr lang="en-US" sz="2000" dirty="0" err="1">
                <a:latin typeface="Arial"/>
                <a:cs typeface="Arial"/>
              </a:rPr>
              <a:t>sqft_living</a:t>
            </a:r>
            <a:r>
              <a:rPr lang="en-US" sz="2000" dirty="0">
                <a:latin typeface="Arial"/>
                <a:cs typeface="Arial"/>
              </a:rPr>
              <a:t> shows </a:t>
            </a:r>
            <a:r>
              <a:rPr lang="en-US" sz="2000" dirty="0" err="1">
                <a:latin typeface="Arial"/>
                <a:cs typeface="Arial"/>
              </a:rPr>
              <a:t>corr</a:t>
            </a:r>
            <a:r>
              <a:rPr lang="en-US" sz="2000" dirty="0">
                <a:latin typeface="Arial"/>
                <a:cs typeface="Arial"/>
              </a:rPr>
              <a:t>=0.76) and they show low correlation among themselves. </a:t>
            </a:r>
          </a:p>
          <a:p>
            <a:pPr marL="0" indent="0">
              <a:buNone/>
            </a:pPr>
            <a:endParaRPr lang="en-US" sz="2400" b="0" dirty="0">
              <a:latin typeface="Arial"/>
              <a:cs typeface="Arial"/>
            </a:endParaRPr>
          </a:p>
          <a:p>
            <a:endParaRPr lang="en-US" dirty="0">
              <a:latin typeface="The Hand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6791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0222-25D4-4E30-AF46-0DFC55E6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model 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8716B-3272-4CD3-81AC-A776E0E32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latin typeface="Arial"/>
                <a:cs typeface="Arial"/>
              </a:rPr>
              <a:t>Model 2:</a:t>
            </a:r>
          </a:p>
          <a:p>
            <a:r>
              <a:rPr lang="en-US" sz="2400" b="0" dirty="0">
                <a:latin typeface="Arial"/>
                <a:cs typeface="Arial"/>
              </a:rPr>
              <a:t>X(predictors)=[‘ Grade’,</a:t>
            </a:r>
            <a:r>
              <a:rPr lang="en-US" sz="2400" dirty="0">
                <a:latin typeface="Arial"/>
                <a:cs typeface="Arial"/>
              </a:rPr>
              <a:t> ‘bedrooms’,</a:t>
            </a:r>
            <a:r>
              <a:rPr lang="en-US" sz="2400" dirty="0">
                <a:latin typeface="Arial"/>
              </a:rPr>
              <a:t> ‘Sqft_living15</a:t>
            </a:r>
            <a:r>
              <a:rPr lang="en-US" sz="2400" dirty="0">
                <a:latin typeface="Arial"/>
                <a:cs typeface="Arial"/>
              </a:rPr>
              <a:t> ‘]</a:t>
            </a:r>
            <a:endParaRPr lang="en-US" sz="2400" b="0" dirty="0">
              <a:latin typeface="Arial"/>
              <a:cs typeface="Arial"/>
            </a:endParaRPr>
          </a:p>
          <a:p>
            <a:r>
              <a:rPr lang="en-US" sz="2400" b="1" dirty="0">
                <a:latin typeface="Arial"/>
                <a:cs typeface="Arial"/>
              </a:rPr>
              <a:t>REASON:</a:t>
            </a:r>
          </a:p>
          <a:p>
            <a:pPr marL="0" indent="0">
              <a:buNone/>
            </a:pPr>
            <a:r>
              <a:rPr lang="en-US" sz="2400" b="1" dirty="0">
                <a:latin typeface="Arial"/>
                <a:cs typeface="Arial"/>
              </a:rPr>
              <a:t>	</a:t>
            </a:r>
            <a:r>
              <a:rPr lang="en-US" sz="2000" dirty="0">
                <a:latin typeface="Arial"/>
                <a:cs typeface="Arial"/>
              </a:rPr>
              <a:t>The predictor grade has very good relation with our target and the other variables also show good correlation with price. Also the correlation among themselves is low.</a:t>
            </a:r>
          </a:p>
          <a:p>
            <a:pPr marL="0" indent="0">
              <a:buNone/>
            </a:pPr>
            <a:br>
              <a:rPr lang="en-US" sz="2000" b="1" dirty="0">
                <a:latin typeface="Arial"/>
                <a:cs typeface="Arial"/>
              </a:rPr>
            </a:br>
            <a:endParaRPr lang="en-US" sz="2000" b="1" dirty="0">
              <a:latin typeface="Arial"/>
              <a:cs typeface="Arial"/>
            </a:endParaRPr>
          </a:p>
          <a:p>
            <a:endParaRPr lang="en-US" sz="2400" b="0" dirty="0">
              <a:latin typeface="Arial"/>
              <a:cs typeface="Arial"/>
            </a:endParaRPr>
          </a:p>
          <a:p>
            <a:endParaRPr lang="en-US" dirty="0">
              <a:latin typeface="The Hand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4078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32FA88-035A-4241-A748-F872C028E701}"/>
              </a:ext>
            </a:extLst>
          </p:cNvPr>
          <p:cNvSpPr txBox="1"/>
          <p:nvPr/>
        </p:nvSpPr>
        <p:spPr>
          <a:xfrm>
            <a:off x="1267690" y="603470"/>
            <a:ext cx="773776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u="sng" dirty="0"/>
              <a:t>RESULTS FROM 10-FOLD CV:</a:t>
            </a:r>
          </a:p>
          <a:p>
            <a:endParaRPr lang="en-IN" dirty="0"/>
          </a:p>
          <a:p>
            <a:r>
              <a:rPr lang="en-IN" u="sng" dirty="0"/>
              <a:t>MODEL1:</a:t>
            </a:r>
          </a:p>
          <a:p>
            <a:endParaRPr lang="en-IN" u="sng" dirty="0"/>
          </a:p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RMSE_cv_score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=257100.74</a:t>
            </a:r>
          </a:p>
          <a:p>
            <a:endParaRPr lang="en-IN" dirty="0"/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R2_cv_score=0.532</a:t>
            </a:r>
          </a:p>
          <a:p>
            <a:endParaRPr lang="en-IN" u="sng" dirty="0"/>
          </a:p>
          <a:p>
            <a:r>
              <a:rPr lang="en-IN" u="sng" dirty="0"/>
              <a:t>MODEL2:</a:t>
            </a:r>
          </a:p>
          <a:p>
            <a:endParaRPr lang="en-IN" dirty="0"/>
          </a:p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RMSE_cv_score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=275846.761</a:t>
            </a:r>
          </a:p>
          <a:p>
            <a:endParaRPr lang="en-IN" dirty="0"/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R2_cv_score=0.464</a:t>
            </a:r>
          </a:p>
          <a:p>
            <a:endParaRPr lang="en-IN" dirty="0"/>
          </a:p>
          <a:p>
            <a:r>
              <a:rPr lang="en-IN" dirty="0"/>
              <a:t>This shows that both of our models did not perform well as the RMSE score is very high and our predictors of model1,model2 explain only 53.2% &amp; 46.4% of the variation in our dependent variable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35635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FBD86-8811-40FA-A955-72AD38F4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1" y="235585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Feature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41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9F88-AFFC-446B-B6E5-7869E02A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3C806-5F02-4573-B9B9-A35C6F28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/>
              <a:t>Log Transformation:</a:t>
            </a:r>
          </a:p>
          <a:p>
            <a:pPr marL="457200" lvl="1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add new columns with  log transformations to our original data for:</a:t>
            </a:r>
          </a:p>
          <a:p>
            <a:pPr marL="457200" lvl="1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Variables=[sqft_living,sqft_living15,sqft_above] as these variables show high spread and are right skewed, with no values being 0.</a:t>
            </a:r>
          </a:p>
          <a:p>
            <a:pPr marL="457200" lvl="1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 transformation is done on these variables to reduce its spread and skewness.</a:t>
            </a:r>
          </a:p>
          <a:p>
            <a:r>
              <a:rPr lang="en-US" b="1" dirty="0"/>
              <a:t>Square root transformation: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add new columns with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squareroot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transformations to our original data for the variable ‘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sqft_basement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’ as it has 0 value in it and we would also like to reduce its spread.</a:t>
            </a:r>
            <a:endParaRPr lang="en-US" b="1" dirty="0"/>
          </a:p>
          <a:p>
            <a:r>
              <a:rPr lang="en-US" b="1" dirty="0"/>
              <a:t>Date column: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extract the year from the column ‘date’ and transform that column so that we can find the age of the house afterwards in the feature generation technique.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2802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ECD63-98B8-4273-ADAC-2A24275A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D2664-8389-4D91-85A1-D41FF420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Age: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	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We create a new column named ‘age’ as</a:t>
            </a:r>
            <a:r>
              <a:rPr lang="en-US" dirty="0">
                <a:latin typeface="Arial" panose="020B0604020202020204" pitchFamily="34" charset="0"/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ea typeface="+mn-lt"/>
                <a:cs typeface="+mn-lt"/>
              </a:rPr>
              <a:t>	</a:t>
            </a:r>
            <a:r>
              <a:rPr lang="en-US" b="1" dirty="0" err="1">
                <a:latin typeface="Arial" panose="020B0604020202020204" pitchFamily="34" charset="0"/>
                <a:ea typeface="+mn-lt"/>
                <a:cs typeface="+mn-lt"/>
              </a:rPr>
              <a:t>dataframe</a:t>
            </a:r>
            <a:r>
              <a:rPr lang="en-US" b="1" dirty="0">
                <a:latin typeface="Arial" panose="020B0604020202020204" pitchFamily="34" charset="0"/>
                <a:ea typeface="+mn-lt"/>
                <a:cs typeface="+mn-lt"/>
              </a:rPr>
              <a:t>[‘age’]=</a:t>
            </a:r>
            <a:r>
              <a:rPr lang="en-US" b="1" dirty="0" err="1">
                <a:latin typeface="Arial" panose="020B0604020202020204" pitchFamily="34" charset="0"/>
                <a:ea typeface="+mn-lt"/>
                <a:cs typeface="+mn-lt"/>
              </a:rPr>
              <a:t>dataframe</a:t>
            </a:r>
            <a:r>
              <a:rPr lang="en-US" b="1" dirty="0">
                <a:latin typeface="Arial" panose="020B0604020202020204" pitchFamily="34" charset="0"/>
                <a:ea typeface="+mn-lt"/>
                <a:cs typeface="+mn-lt"/>
              </a:rPr>
              <a:t>[‘date’]-</a:t>
            </a:r>
            <a:r>
              <a:rPr lang="en-US" b="1" dirty="0" err="1">
                <a:latin typeface="Arial" panose="020B0604020202020204" pitchFamily="34" charset="0"/>
                <a:ea typeface="+mn-lt"/>
                <a:cs typeface="+mn-lt"/>
              </a:rPr>
              <a:t>datframe</a:t>
            </a:r>
            <a:r>
              <a:rPr lang="en-US" b="1" dirty="0">
                <a:latin typeface="Arial" panose="020B0604020202020204" pitchFamily="34" charset="0"/>
                <a:ea typeface="+mn-lt"/>
                <a:cs typeface="+mn-lt"/>
              </a:rPr>
              <a:t>[‘</a:t>
            </a:r>
            <a:r>
              <a:rPr lang="en-US" b="1" dirty="0" err="1">
                <a:latin typeface="Arial" panose="020B0604020202020204" pitchFamily="34" charset="0"/>
                <a:ea typeface="+mn-lt"/>
                <a:cs typeface="+mn-lt"/>
              </a:rPr>
              <a:t>yr_built</a:t>
            </a:r>
            <a:r>
              <a:rPr lang="en-US" b="1" dirty="0">
                <a:latin typeface="Arial" panose="020B0604020202020204" pitchFamily="34" charset="0"/>
                <a:ea typeface="+mn-lt"/>
                <a:cs typeface="+mn-lt"/>
              </a:rPr>
              <a:t>’]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	we just subtract </a:t>
            </a:r>
            <a:r>
              <a:rPr lang="en-US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yr_built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from date for each observation and get age of the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	house.</a:t>
            </a:r>
          </a:p>
          <a:p>
            <a:pPr>
              <a:buFont typeface="Wingdings" charset="2"/>
              <a:buChar char="Ø"/>
            </a:pPr>
            <a:r>
              <a:rPr lang="en-US" sz="2000" b="1" dirty="0">
                <a:ea typeface="+mn-lt"/>
                <a:cs typeface="Arial" panose="020B0604020202020204" pitchFamily="34" charset="0"/>
              </a:rPr>
              <a:t>DUMMY VARIABLES:</a:t>
            </a:r>
          </a:p>
          <a:p>
            <a:pPr marL="0" indent="0">
              <a:buNone/>
            </a:pPr>
            <a:r>
              <a:rPr lang="en-US" sz="2000" b="1" dirty="0">
                <a:ea typeface="+mn-lt"/>
                <a:cs typeface="Arial" panose="020B0604020202020204" pitchFamily="34" charset="0"/>
              </a:rPr>
              <a:t>	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There is only one nominal variable ‘</a:t>
            </a:r>
            <a:r>
              <a:rPr lang="en-US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zipcode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’ for which there are 70 unique 	values which would result in 69 dummy variables , so we avoid this step.</a:t>
            </a:r>
            <a:endParaRPr lang="en-US" sz="2000" b="1" dirty="0">
              <a:ea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endParaRPr lang="en-US" dirty="0">
              <a:ea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356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608B-F5AF-44F8-A5D9-71974BD9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17" y="2472267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Model fit part 2</a:t>
            </a:r>
          </a:p>
        </p:txBody>
      </p:sp>
    </p:spTree>
    <p:extLst>
      <p:ext uri="{BB962C8B-B14F-4D97-AF65-F5344CB8AC3E}">
        <p14:creationId xmlns:p14="http://schemas.microsoft.com/office/powerpoint/2010/main" val="1961420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601FB-DB69-47BA-8BD6-80B0D6AD2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12" y="429130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u="sng" dirty="0"/>
              <a:t>Model 1:</a:t>
            </a:r>
          </a:p>
          <a:p>
            <a:pPr marL="457200" lvl="1" indent="0">
              <a:buNone/>
            </a:pPr>
            <a:r>
              <a:rPr lang="en-US" sz="1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X=[‘log(</a:t>
            </a:r>
            <a:r>
              <a:rPr lang="en-US" sz="14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sqft_living</a:t>
            </a:r>
            <a:r>
              <a:rPr lang="en-US" sz="1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)’, ‘bathrooms’, ‘view’, ‘age’]    </a:t>
            </a:r>
          </a:p>
          <a:p>
            <a:pPr marL="457200" lvl="1" indent="0">
              <a:buNone/>
            </a:pPr>
            <a:r>
              <a:rPr lang="en-US" sz="1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(adding our new column ‘age’ and the transformed feature ‘log(</a:t>
            </a:r>
            <a:r>
              <a:rPr lang="en-US" sz="14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sqft_living</a:t>
            </a:r>
            <a:r>
              <a:rPr lang="en-US" sz="1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)’)</a:t>
            </a:r>
          </a:p>
          <a:p>
            <a:r>
              <a:rPr lang="en-US" sz="2000" b="1" u="sng" dirty="0"/>
              <a:t>Model 2:</a:t>
            </a:r>
          </a:p>
          <a:p>
            <a:pPr marL="457200" lvl="1" indent="0">
              <a:buNone/>
            </a:pPr>
            <a:r>
              <a:rPr lang="en-US" sz="1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X=[‘log(sqft_living15)’, ‘grade’, ‘bedrooms’, ‘age’] </a:t>
            </a:r>
          </a:p>
          <a:p>
            <a:pPr marL="457200" lvl="1" indent="0">
              <a:buNone/>
            </a:pPr>
            <a:r>
              <a:rPr lang="en-US" sz="1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(adding our new column ‘age’ and the transformed feature)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35EFD8-AD4E-4A1F-BFF3-C408752E7764}"/>
              </a:ext>
            </a:extLst>
          </p:cNvPr>
          <p:cNvSpPr txBox="1"/>
          <p:nvPr/>
        </p:nvSpPr>
        <p:spPr>
          <a:xfrm>
            <a:off x="726141" y="2916364"/>
            <a:ext cx="917089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u="sng" dirty="0"/>
              <a:t>RESULTS FROM 10-FOLD CV:</a:t>
            </a:r>
          </a:p>
          <a:p>
            <a:endParaRPr lang="en-IN" sz="1600" dirty="0"/>
          </a:p>
          <a:p>
            <a:r>
              <a:rPr lang="en-IN" sz="1600" u="sng" dirty="0"/>
              <a:t>MODEL1:</a:t>
            </a:r>
          </a:p>
          <a:p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RMSE_cv_score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=272875.02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R2_cv_score=0.474</a:t>
            </a:r>
          </a:p>
          <a:p>
            <a:endParaRPr lang="en-IN" sz="1600" u="sng" dirty="0"/>
          </a:p>
          <a:p>
            <a:r>
              <a:rPr lang="en-IN" sz="1600" u="sng" dirty="0"/>
              <a:t>MODEL2:</a:t>
            </a:r>
          </a:p>
          <a:p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RMSE_cv_score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=258151.94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R2_cv_score=0.5309</a:t>
            </a:r>
          </a:p>
          <a:p>
            <a:endParaRPr lang="en-IN" sz="1600" dirty="0"/>
          </a:p>
          <a:p>
            <a:r>
              <a:rPr lang="en-IN" sz="1600" dirty="0"/>
              <a:t>The results did not change very much from our previous models after feature engineering and selecting our predictors manually.</a:t>
            </a:r>
          </a:p>
        </p:txBody>
      </p:sp>
    </p:spTree>
    <p:extLst>
      <p:ext uri="{BB962C8B-B14F-4D97-AF65-F5344CB8AC3E}">
        <p14:creationId xmlns:p14="http://schemas.microsoft.com/office/powerpoint/2010/main" val="3833419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608B-F5AF-44F8-A5D9-71974BD9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17" y="2472267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Model fit part 3</a:t>
            </a:r>
          </a:p>
        </p:txBody>
      </p:sp>
    </p:spTree>
    <p:extLst>
      <p:ext uri="{BB962C8B-B14F-4D97-AF65-F5344CB8AC3E}">
        <p14:creationId xmlns:p14="http://schemas.microsoft.com/office/powerpoint/2010/main" val="568788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6302-9643-4AD0-8248-1155DB0E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Backward elimination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FBE18-7060-4B1A-8505-0B26D6265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000" b="1" u="sng" dirty="0"/>
              <a:t>Step 1: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Considering all the attributes:</a:t>
            </a:r>
            <a:endParaRPr lang="en-US" sz="2400" b="1" u="sng" dirty="0"/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>
                <a:ea typeface="+mn-lt"/>
                <a:cs typeface="+mn-lt"/>
              </a:rPr>
              <a:t>X=	['bedrooms', 'bathrooms', 'floors’, log(</a:t>
            </a:r>
            <a:r>
              <a:rPr lang="en-US" dirty="0" err="1">
                <a:ea typeface="+mn-lt"/>
                <a:cs typeface="+mn-lt"/>
              </a:rPr>
              <a:t>sqft_living</a:t>
            </a:r>
            <a:r>
              <a:rPr lang="en-US" dirty="0">
                <a:ea typeface="+mn-lt"/>
                <a:cs typeface="+mn-lt"/>
              </a:rPr>
              <a:t>),</a:t>
            </a:r>
            <a:r>
              <a:rPr lang="en-US" dirty="0" err="1">
                <a:ea typeface="+mn-lt"/>
                <a:cs typeface="+mn-lt"/>
              </a:rPr>
              <a:t>sqft_lot,'waterfront</a:t>
            </a:r>
            <a:r>
              <a:rPr lang="en-US" dirty="0">
                <a:ea typeface="+mn-lt"/>
                <a:cs typeface="+mn-lt"/>
              </a:rPr>
              <a:t>’,   		'</a:t>
            </a:r>
            <a:r>
              <a:rPr lang="en-US" dirty="0" err="1">
                <a:ea typeface="+mn-lt"/>
                <a:cs typeface="+mn-lt"/>
              </a:rPr>
              <a:t>view','condition</a:t>
            </a:r>
            <a:r>
              <a:rPr lang="en-US" dirty="0">
                <a:ea typeface="+mn-lt"/>
                <a:cs typeface="+mn-lt"/>
              </a:rPr>
              <a:t>', 'grade', ‘log(</a:t>
            </a:r>
            <a:r>
              <a:rPr lang="en-US" dirty="0" err="1">
                <a:ea typeface="+mn-lt"/>
                <a:cs typeface="+mn-lt"/>
              </a:rPr>
              <a:t>sqft_above</a:t>
            </a:r>
            <a:r>
              <a:rPr lang="en-US" dirty="0">
                <a:ea typeface="+mn-lt"/>
                <a:cs typeface="+mn-lt"/>
              </a:rPr>
              <a:t>)', ‘sqrt(</a:t>
            </a:r>
            <a:r>
              <a:rPr lang="en-US" dirty="0" err="1">
                <a:ea typeface="+mn-lt"/>
                <a:cs typeface="+mn-lt"/>
              </a:rPr>
              <a:t>sqft_basement</a:t>
            </a:r>
            <a:r>
              <a:rPr lang="en-US" dirty="0">
                <a:ea typeface="+mn-lt"/>
                <a:cs typeface="+mn-lt"/>
              </a:rPr>
              <a:t>)’, 	   		'</a:t>
            </a:r>
            <a:r>
              <a:rPr lang="en-US" dirty="0" err="1">
                <a:ea typeface="+mn-lt"/>
                <a:cs typeface="+mn-lt"/>
              </a:rPr>
              <a:t>lat</a:t>
            </a:r>
            <a:r>
              <a:rPr lang="en-US" dirty="0">
                <a:ea typeface="+mn-lt"/>
                <a:cs typeface="+mn-lt"/>
              </a:rPr>
              <a:t>’,'</a:t>
            </a:r>
            <a:r>
              <a:rPr lang="en-US" dirty="0" err="1">
                <a:ea typeface="+mn-lt"/>
                <a:cs typeface="+mn-lt"/>
              </a:rPr>
              <a:t>long’,'log</a:t>
            </a:r>
            <a:r>
              <a:rPr lang="en-US" dirty="0">
                <a:ea typeface="+mn-lt"/>
                <a:cs typeface="+mn-lt"/>
              </a:rPr>
              <a:t>(sqft_living15)’, sqft_lot15,'age’]</a:t>
            </a:r>
          </a:p>
          <a:p>
            <a:pPr>
              <a:buFont typeface="Wingdings 3"/>
              <a:buChar char=""/>
            </a:pPr>
            <a:endParaRPr lang="en-US" b="1" u="sng" dirty="0">
              <a:ea typeface="+mn-lt"/>
              <a:cs typeface="+mn-lt"/>
            </a:endParaRPr>
          </a:p>
          <a:p>
            <a:pPr>
              <a:buFont typeface="Wingdings 3"/>
              <a:buChar char=""/>
            </a:pPr>
            <a:r>
              <a:rPr lang="en-US" b="1" u="sng" dirty="0">
                <a:ea typeface="+mn-lt"/>
                <a:cs typeface="+mn-lt"/>
              </a:rPr>
              <a:t>Step 2:</a:t>
            </a: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Dropping the columns with p value greater than 0.05.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The predictors ‘sqft_lot15’ and ’floors’ show p&gt;0.05 hence they are removed and step 1 is repeated. This is done until all the predictors with p&gt;0.05 are eliminated.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0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19911-1FEA-4C6B-81D4-A3C83D39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Questioning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62FB0-AD8A-4C24-BB6A-4505C0460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sz="2400" b="1" dirty="0">
                <a:latin typeface="Arial"/>
                <a:ea typeface="+mn-lt"/>
                <a:cs typeface="Arial"/>
              </a:rPr>
              <a:t>Hypothesis: </a:t>
            </a:r>
            <a:endParaRPr lang="en-US" sz="2400" b="1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b="0" dirty="0">
                <a:latin typeface="Arial"/>
                <a:ea typeface="+mn-lt"/>
                <a:cs typeface="Arial"/>
              </a:rPr>
              <a:t>Price of the house roughly increases with increase in </a:t>
            </a:r>
            <a:r>
              <a:rPr lang="en-US" sz="2400" b="0" dirty="0" err="1">
                <a:latin typeface="Arial"/>
                <a:ea typeface="+mn-lt"/>
                <a:cs typeface="Arial"/>
              </a:rPr>
              <a:t>sqft_living</a:t>
            </a:r>
            <a:r>
              <a:rPr lang="en-US" sz="2400" b="0" dirty="0">
                <a:latin typeface="Arial"/>
                <a:ea typeface="+mn-lt"/>
                <a:cs typeface="Arial"/>
              </a:rPr>
              <a:t>.</a:t>
            </a:r>
            <a:endParaRPr lang="en-US" sz="2400" b="0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b="0" dirty="0">
                <a:latin typeface="Arial"/>
                <a:ea typeface="+mn-lt"/>
                <a:cs typeface="Arial"/>
              </a:rPr>
              <a:t>Price of the house roughly increases with increase in </a:t>
            </a:r>
            <a:r>
              <a:rPr lang="en-US" sz="2400" b="0" dirty="0" err="1">
                <a:latin typeface="Arial"/>
                <a:ea typeface="+mn-lt"/>
                <a:cs typeface="Arial"/>
              </a:rPr>
              <a:t>sqft_lot</a:t>
            </a:r>
            <a:r>
              <a:rPr lang="en-US" sz="2400" dirty="0">
                <a:latin typeface="Arial"/>
                <a:ea typeface="+mn-lt"/>
                <a:cs typeface="Arial"/>
              </a:rPr>
              <a:t>, as people generally would like to pay more to have more area around the house.</a:t>
            </a:r>
            <a:endParaRPr lang="en-US" sz="2400" b="0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b="0" dirty="0">
                <a:latin typeface="Arial"/>
                <a:ea typeface="+mn-lt"/>
                <a:cs typeface="Arial"/>
              </a:rPr>
              <a:t>Waterfront houses cost generally more than non-waterfront ones.</a:t>
            </a:r>
            <a:endParaRPr lang="en-US" sz="2400" b="0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b="0" dirty="0">
                <a:latin typeface="Arial"/>
                <a:ea typeface="+mn-lt"/>
                <a:cs typeface="Arial"/>
              </a:rPr>
              <a:t>As the house gets old its  price roughly drops.</a:t>
            </a:r>
            <a:endParaRPr lang="en-US" sz="2400" b="0" dirty="0">
              <a:ea typeface="+mn-lt"/>
              <a:cs typeface="+mn-lt"/>
            </a:endParaRPr>
          </a:p>
          <a:p>
            <a:r>
              <a:rPr lang="en-US" sz="2400" b="1" dirty="0">
                <a:latin typeface="Arial"/>
                <a:ea typeface="+mn-lt"/>
                <a:cs typeface="+mn-lt"/>
              </a:rPr>
              <a:t>Questions:</a:t>
            </a:r>
            <a:r>
              <a:rPr lang="en-US" sz="2400" b="0" dirty="0">
                <a:latin typeface="Arial"/>
                <a:ea typeface="+mn-lt"/>
                <a:cs typeface="+mn-lt"/>
              </a:rPr>
              <a:t> </a:t>
            </a:r>
            <a:endParaRPr lang="en-US" sz="2400" b="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0" dirty="0">
                <a:latin typeface="Arial"/>
                <a:ea typeface="+mn-lt"/>
                <a:cs typeface="+mn-lt"/>
              </a:rPr>
              <a:t>How far do the condition and grade influence the price of the house?</a:t>
            </a:r>
            <a:endParaRPr lang="en-US" sz="2400" b="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0" dirty="0">
                <a:latin typeface="Arial"/>
                <a:ea typeface="+mn-lt"/>
                <a:cs typeface="+mn-lt"/>
              </a:rPr>
              <a:t>Are there any exclusive </a:t>
            </a:r>
            <a:r>
              <a:rPr lang="en-US" sz="2400" b="0" dirty="0" err="1">
                <a:latin typeface="Arial"/>
                <a:ea typeface="+mn-lt"/>
                <a:cs typeface="+mn-lt"/>
              </a:rPr>
              <a:t>neighbourhood</a:t>
            </a:r>
            <a:r>
              <a:rPr lang="en-US" sz="2400" b="0" dirty="0">
                <a:latin typeface="Arial"/>
                <a:ea typeface="+mn-lt"/>
                <a:cs typeface="+mn-lt"/>
              </a:rPr>
              <a:t> (</a:t>
            </a:r>
            <a:r>
              <a:rPr lang="en-US" sz="2400" b="0" dirty="0" err="1">
                <a:latin typeface="Arial"/>
                <a:ea typeface="+mn-lt"/>
                <a:cs typeface="+mn-lt"/>
              </a:rPr>
              <a:t>zipcodes</a:t>
            </a:r>
            <a:r>
              <a:rPr lang="en-US" sz="2400" b="0" dirty="0">
                <a:latin typeface="Arial"/>
                <a:ea typeface="+mn-lt"/>
                <a:cs typeface="+mn-lt"/>
              </a:rPr>
              <a:t>) where the prices are just high and other factors don’t influence the price that much?</a:t>
            </a:r>
            <a:endParaRPr lang="en-US" sz="2400" b="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3582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63CFE-2197-499A-B758-28EF148A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03B7A-A3E0-4C00-9FCC-32FEFABFB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9" y="1404467"/>
            <a:ext cx="10297884" cy="484393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400" b="1" u="sng" dirty="0"/>
              <a:t>Step 3:</a:t>
            </a:r>
          </a:p>
          <a:p>
            <a:endParaRPr lang="en-US" sz="2400" b="1" u="sng" dirty="0"/>
          </a:p>
          <a:p>
            <a:pPr marL="457200" lvl="1" indent="0">
              <a:buNone/>
            </a:pPr>
            <a:r>
              <a:rPr lang="en-US" sz="2200" dirty="0"/>
              <a:t>Considering the remaining variables after all predictors with p&gt;0.05 are eliminated .</a:t>
            </a:r>
          </a:p>
          <a:p>
            <a:pPr marL="457200" lvl="1" indent="0">
              <a:buNone/>
            </a:pPr>
            <a:r>
              <a:rPr lang="en-US" sz="2200" dirty="0" err="1"/>
              <a:t>X_final</a:t>
            </a:r>
            <a:r>
              <a:rPr lang="en-US" sz="2200" dirty="0"/>
              <a:t>=</a:t>
            </a:r>
          </a:p>
          <a:p>
            <a:endParaRPr lang="en-US" sz="2400" b="1" u="sng" dirty="0"/>
          </a:p>
          <a:p>
            <a:endParaRPr lang="en-US" sz="2400" b="1" u="sng" dirty="0"/>
          </a:p>
          <a:p>
            <a:endParaRPr lang="en-US" sz="2400" b="1" u="sng" dirty="0"/>
          </a:p>
          <a:p>
            <a:r>
              <a:rPr lang="en-US" sz="2400" b="1" u="sng" dirty="0"/>
              <a:t>Step 4:</a:t>
            </a:r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	RESULTS FROM 10-FOLD CV FOR SFS MODEL:</a:t>
            </a:r>
            <a:endParaRPr lang="en-IN" sz="22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2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IN" sz="2200" dirty="0" err="1">
                <a:latin typeface="Arial" panose="020B0604020202020204" pitchFamily="34" charset="0"/>
                <a:cs typeface="Arial" panose="020B0604020202020204" pitchFamily="34" charset="0"/>
              </a:rPr>
              <a:t>RMSE_cv_score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=217481.52</a:t>
            </a:r>
          </a:p>
          <a:p>
            <a:pPr marL="0" indent="0">
              <a:buNone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R2_cv_score=0.666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70A891-2CB0-44AF-BEC3-40208CC89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115" y="2507343"/>
            <a:ext cx="757645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['bedrooms', 'bathrooms', 'log(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sqft_living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)', 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sqft_lot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 'waterfront', 'view', 'condition', 'grade', 'log(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sqft_above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)', 'sqrt(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sqft_basement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)', 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 'long', 'log(sqft_living15)', 'age']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8822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2F767-4659-445E-AC37-611D456A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77417-A1E8-4C0E-A67D-DFE258697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3115"/>
            <a:ext cx="8596668" cy="45282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cs typeface="Arial"/>
              </a:rPr>
              <a:t>Using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sz="2000" b="1" dirty="0" err="1">
                <a:latin typeface="Arial"/>
                <a:cs typeface="Arial"/>
              </a:rPr>
              <a:t>mlxtend</a:t>
            </a:r>
            <a:r>
              <a:rPr lang="en-US" sz="2000" b="1" dirty="0">
                <a:latin typeface="Arial"/>
                <a:cs typeface="Arial"/>
              </a:rPr>
              <a:t> library :</a:t>
            </a:r>
          </a:p>
          <a:p>
            <a:pPr marL="0" indent="0">
              <a:buNone/>
            </a:pPr>
            <a:r>
              <a:rPr lang="en-US" sz="2000" dirty="0">
                <a:latin typeface="Arial"/>
                <a:cs typeface="Arial"/>
              </a:rPr>
              <a:t>from </a:t>
            </a:r>
            <a:r>
              <a:rPr lang="en-US" sz="2000" dirty="0" err="1">
                <a:latin typeface="Arial"/>
                <a:cs typeface="Arial"/>
              </a:rPr>
              <a:t>mlxtend.feature_selection</a:t>
            </a:r>
            <a:r>
              <a:rPr lang="en-US" sz="2000" dirty="0">
                <a:latin typeface="Arial"/>
                <a:cs typeface="Arial"/>
              </a:rPr>
              <a:t> import </a:t>
            </a:r>
            <a:r>
              <a:rPr lang="en-US" sz="2000" dirty="0" err="1">
                <a:latin typeface="Arial"/>
                <a:cs typeface="Arial"/>
              </a:rPr>
              <a:t>SequentialFeatureSelector</a:t>
            </a:r>
            <a:r>
              <a:rPr lang="en-US" sz="2000" dirty="0">
                <a:latin typeface="Arial"/>
                <a:cs typeface="Arial"/>
              </a:rPr>
              <a:t> as </a:t>
            </a:r>
            <a:r>
              <a:rPr lang="en-US" sz="2000" dirty="0" err="1">
                <a:latin typeface="Arial"/>
                <a:cs typeface="Arial"/>
              </a:rPr>
              <a:t>sfs</a:t>
            </a:r>
            <a:endParaRPr lang="en-US" sz="20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000" dirty="0" err="1">
                <a:latin typeface="Arial"/>
                <a:cs typeface="Arial"/>
              </a:rPr>
              <a:t>clf</a:t>
            </a:r>
            <a:r>
              <a:rPr lang="en-US" sz="2000" dirty="0">
                <a:latin typeface="Arial"/>
                <a:cs typeface="Arial"/>
              </a:rPr>
              <a:t>=</a:t>
            </a:r>
            <a:r>
              <a:rPr lang="en-US" sz="2000" dirty="0" err="1">
                <a:latin typeface="Arial"/>
                <a:cs typeface="Arial"/>
              </a:rPr>
              <a:t>LinearRegression</a:t>
            </a:r>
            <a:r>
              <a:rPr lang="en-US" sz="2000" dirty="0">
                <a:latin typeface="Arial"/>
                <a:cs typeface="Arial"/>
              </a:rPr>
              <a:t>().fit(</a:t>
            </a:r>
            <a:r>
              <a:rPr lang="en-US" sz="2000" dirty="0" err="1">
                <a:latin typeface="Arial"/>
                <a:cs typeface="Arial"/>
              </a:rPr>
              <a:t>X,y</a:t>
            </a:r>
            <a:r>
              <a:rPr lang="en-US" sz="2000" dirty="0">
                <a:latin typeface="Arial"/>
                <a:cs typeface="Arial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Arial"/>
                <a:cs typeface="Arial"/>
              </a:rPr>
              <a:t>sfs1 = </a:t>
            </a:r>
            <a:r>
              <a:rPr lang="en-US" sz="2000" dirty="0" err="1">
                <a:latin typeface="Arial"/>
                <a:cs typeface="Arial"/>
              </a:rPr>
              <a:t>sfs</a:t>
            </a:r>
            <a:r>
              <a:rPr lang="en-US" sz="2000" dirty="0">
                <a:latin typeface="Arial"/>
                <a:cs typeface="Arial"/>
              </a:rPr>
              <a:t>(</a:t>
            </a:r>
            <a:r>
              <a:rPr lang="en-US" sz="2000" dirty="0" err="1">
                <a:latin typeface="Arial"/>
                <a:cs typeface="Arial"/>
              </a:rPr>
              <a:t>clf,k_features</a:t>
            </a:r>
            <a:r>
              <a:rPr lang="en-US" sz="2000" dirty="0">
                <a:latin typeface="Arial"/>
                <a:cs typeface="Arial"/>
              </a:rPr>
              <a:t>=6,forward=True, floating=False,</a:t>
            </a:r>
          </a:p>
          <a:p>
            <a:pPr marL="0" indent="0">
              <a:buNone/>
            </a:pPr>
            <a:r>
              <a:rPr lang="en-US" sz="2000" dirty="0">
                <a:latin typeface="Arial"/>
                <a:cs typeface="Arial"/>
              </a:rPr>
              <a:t>           verbose=2,scoring='r2',cv=5)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gives us a set of 6 predictors which are the best ranking predictors for our regression based on the scoring R2.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predictors are: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X=['bathrooms’, 'waterfront’ , 'view’ ,’grade’,  '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’, 'age']</a:t>
            </a:r>
          </a:p>
        </p:txBody>
      </p:sp>
    </p:spTree>
    <p:extLst>
      <p:ext uri="{BB962C8B-B14F-4D97-AF65-F5344CB8AC3E}">
        <p14:creationId xmlns:p14="http://schemas.microsoft.com/office/powerpoint/2010/main" val="952564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211F8D-6959-4A3D-A2DC-E10F8BA65F32}"/>
              </a:ext>
            </a:extLst>
          </p:cNvPr>
          <p:cNvSpPr txBox="1"/>
          <p:nvPr/>
        </p:nvSpPr>
        <p:spPr>
          <a:xfrm>
            <a:off x="1258260" y="2194984"/>
            <a:ext cx="8063593" cy="163121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u="sng" dirty="0"/>
              <a:t>RESULTS FROM 10-FOLD CV FOR SFS MODEL:</a:t>
            </a:r>
          </a:p>
          <a:p>
            <a:endParaRPr lang="en-IN" sz="2000" u="sng" dirty="0"/>
          </a:p>
          <a:p>
            <a:r>
              <a:rPr lang="en-IN" sz="2000" dirty="0" err="1">
                <a:latin typeface="Arial"/>
                <a:cs typeface="Arial"/>
              </a:rPr>
              <a:t>RMSE_cv_score</a:t>
            </a:r>
            <a:r>
              <a:rPr lang="en-IN" sz="2000" dirty="0">
                <a:latin typeface="Arial"/>
                <a:cs typeface="Arial"/>
              </a:rPr>
              <a:t>=226121</a:t>
            </a:r>
          </a:p>
          <a:p>
            <a:endParaRPr lang="en-IN" sz="2000" dirty="0"/>
          </a:p>
          <a:p>
            <a:r>
              <a:rPr lang="en-IN" sz="2000" dirty="0">
                <a:latin typeface="Arial"/>
                <a:cs typeface="Arial"/>
              </a:rPr>
              <a:t>R2_cv_score=0.6393</a:t>
            </a:r>
          </a:p>
        </p:txBody>
      </p:sp>
    </p:spTree>
    <p:extLst>
      <p:ext uri="{BB962C8B-B14F-4D97-AF65-F5344CB8AC3E}">
        <p14:creationId xmlns:p14="http://schemas.microsoft.com/office/powerpoint/2010/main" val="260127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FFF3-8D2C-497D-8890-434C29EE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751" y="27051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Model fitting part 4</a:t>
            </a:r>
          </a:p>
        </p:txBody>
      </p:sp>
    </p:spTree>
    <p:extLst>
      <p:ext uri="{BB962C8B-B14F-4D97-AF65-F5344CB8AC3E}">
        <p14:creationId xmlns:p14="http://schemas.microsoft.com/office/powerpoint/2010/main" val="951059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AAAF-7E88-49AF-B6D1-B5A75481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885CF-987F-4BA8-8174-9E1B17697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7765"/>
            <a:ext cx="8596668" cy="42035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u="sng" dirty="0"/>
              <a:t>Model 1: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Selecting predicters we got from forward elimination through LR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X=['bathrooms','waterfront','view','grade','lat','age’]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HYPERPARAMETERS: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selecting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=5 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min_samples_leaf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=5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RMSE_cv_score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=221911.5523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R2_cv_score      = 0.6491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108064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6F265-389E-4585-A2C9-9AC9DB86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E5B40D-ABA1-4990-BB12-A37D45F9DFB9}"/>
              </a:ext>
            </a:extLst>
          </p:cNvPr>
          <p:cNvSpPr txBox="1">
            <a:spLocks/>
          </p:cNvSpPr>
          <p:nvPr/>
        </p:nvSpPr>
        <p:spPr>
          <a:xfrm>
            <a:off x="677334" y="1694330"/>
            <a:ext cx="8596668" cy="47871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u="sng" dirty="0"/>
              <a:t>Model 2:</a:t>
            </a:r>
          </a:p>
          <a:p>
            <a:pPr marL="0" indent="0">
              <a:buFont typeface="Wingdings 3" charset="2"/>
              <a:buNone/>
            </a:pPr>
            <a:r>
              <a:rPr lang="en-US" sz="2000" dirty="0"/>
              <a:t>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Selecting predicters we got from backward elimination through LR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X=[‘bedrooms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', 'bathrooms', 'log(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sqft_living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)', '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sqft_lot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', 'waterfront',</a:t>
            </a:r>
          </a:p>
          <a:p>
            <a:pPr marL="0" indent="0">
              <a:buNone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      	'view', 'condition', 'grade', 'log(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sqft_above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)', 'sqrt(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sqft_basement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)',</a:t>
            </a:r>
          </a:p>
          <a:p>
            <a:pPr marL="0" indent="0">
              <a:buNone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     		 '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', 'long', 'log(sqft_living15)', ‘age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’]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HYPERPARAMETERS:</a:t>
            </a:r>
          </a:p>
          <a:p>
            <a:pPr marL="0" indent="0">
              <a:buFont typeface="Wingdings 3" charset="2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selecting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=5 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min_samples_leaf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=5</a:t>
            </a:r>
          </a:p>
          <a:p>
            <a:pPr marL="0" indent="0">
              <a:buFont typeface="Wingdings 3" charset="2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</a:p>
          <a:p>
            <a:pPr marL="0" indent="0">
              <a:buFont typeface="Wingdings 3" charset="2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RMSE_cv_score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=210171.306</a:t>
            </a:r>
          </a:p>
          <a:p>
            <a:pPr marL="0" indent="0">
              <a:buNone/>
            </a:pPr>
            <a:r>
              <a:rPr lang="en-US" sz="2000" b="1" dirty="0">
                <a:latin typeface="Arial"/>
                <a:cs typeface="Arial"/>
              </a:rPr>
              <a:t>		</a:t>
            </a:r>
            <a:r>
              <a:rPr lang="en-US" dirty="0">
                <a:latin typeface="Arial"/>
                <a:cs typeface="Arial"/>
              </a:rPr>
              <a:t>R2_cv_score      = 0.6896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891902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A0B54F-CC41-4F60-9607-4E539F9CC74C}"/>
              </a:ext>
            </a:extLst>
          </p:cNvPr>
          <p:cNvSpPr txBox="1">
            <a:spLocks/>
          </p:cNvSpPr>
          <p:nvPr/>
        </p:nvSpPr>
        <p:spPr>
          <a:xfrm>
            <a:off x="829734" y="403412"/>
            <a:ext cx="8596668" cy="54855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u="sng" dirty="0"/>
              <a:t>Model 3: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this model lets consider all the predictors with the transformed features and do forward selection based on decision tree , with scoring=RMSE.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use the same library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mlxtend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do this, which returns us 6 best features to perform our decision tree on. The features are: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X=[‘log(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sqft_living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)','sqft_lot','waterfront','grade','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','long’]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perform decision tree algorithm on this set of predictors with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hyperparameters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=5 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min_samples_leaf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=5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</a:p>
          <a:p>
            <a:pPr marL="0" indent="0">
              <a:buFont typeface="Wingdings 3" charset="2"/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RMSE_cv_score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=197460.268</a:t>
            </a:r>
          </a:p>
          <a:p>
            <a:pPr marL="0" indent="0">
              <a:buFont typeface="Wingdings 3" charset="2"/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R2_cv_score      =0.7229</a:t>
            </a:r>
          </a:p>
        </p:txBody>
      </p:sp>
    </p:spTree>
    <p:extLst>
      <p:ext uri="{BB962C8B-B14F-4D97-AF65-F5344CB8AC3E}">
        <p14:creationId xmlns:p14="http://schemas.microsoft.com/office/powerpoint/2010/main" val="4057256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DB93-3362-4C26-B12D-5B5A31FE8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SELECTING THE BEST MODEL FOR TESTING</a:t>
            </a:r>
            <a:br>
              <a:rPr lang="en-IN" dirty="0"/>
            </a:br>
            <a:r>
              <a:rPr lang="en-IN" dirty="0"/>
              <a:t>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02A50-6A70-4B52-97B3-CC64BC867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7811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1700" i="1" dirty="0"/>
              <a:t>From all the models we fit on our training data and reported our RMSE and R2 values using 10-fold CV, only two models stand out based on these performance metrics compared to others .</a:t>
            </a:r>
          </a:p>
          <a:p>
            <a:pPr marL="0" indent="0">
              <a:buNone/>
            </a:pPr>
            <a:r>
              <a:rPr lang="en-IN" dirty="0"/>
              <a:t>Those are:</a:t>
            </a:r>
          </a:p>
          <a:p>
            <a:pPr marL="0" indent="0">
              <a:buNone/>
            </a:pPr>
            <a:r>
              <a:rPr lang="en-IN" b="1" dirty="0"/>
              <a:t>1)Forward selection through LR.(scoring=‘r^2’)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X=['bathrooms','waterfront','view','grade','sqft_above','lat','age’]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RMSE=226121.46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R2=0.6393</a:t>
            </a:r>
          </a:p>
          <a:p>
            <a:pPr marL="0" indent="0">
              <a:buNone/>
            </a:pPr>
            <a:r>
              <a:rPr lang="en-IN" b="1" dirty="0"/>
              <a:t>2)Forward selection through decision tree(scoring=‘RMSE’)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X=[‘log(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sqft_living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)','sqft_lot','waterfront','grade','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','long’]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RMSE= 197460.268		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R2=0.722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Lets use these models and their respective set of predictors on the test data and report our results.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6973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E2FB-0D20-47B5-8389-CEC0E0AD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27686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40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41A044-3938-4F8C-9985-E8DA6ED30C78}"/>
              </a:ext>
            </a:extLst>
          </p:cNvPr>
          <p:cNvSpPr txBox="1">
            <a:spLocks/>
          </p:cNvSpPr>
          <p:nvPr/>
        </p:nvSpPr>
        <p:spPr>
          <a:xfrm>
            <a:off x="677334" y="887506"/>
            <a:ext cx="8879042" cy="46616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u="sng" dirty="0"/>
              <a:t>Model 1 for Testing:</a:t>
            </a:r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Font typeface="Wingdings 3" charset="2"/>
              <a:buNone/>
            </a:pPr>
            <a:r>
              <a:rPr lang="en-US" sz="2000" dirty="0"/>
              <a:t>	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X=['bathrooms','waterfront','view','grade','sqft_above','lat','age’]</a:t>
            </a:r>
          </a:p>
          <a:p>
            <a:pPr marL="0" indent="0">
              <a:buFont typeface="Wingdings 3" charset="2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applying Linear regression we get: </a:t>
            </a:r>
          </a:p>
          <a:p>
            <a:pPr marL="0" indent="0">
              <a:buFont typeface="Wingdings 3" charset="2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</a:p>
          <a:p>
            <a:pPr marL="0" indent="0">
              <a:buFont typeface="Wingdings 3" charset="2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RMSE_cv_score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=207947.063</a:t>
            </a:r>
          </a:p>
          <a:p>
            <a:pPr marL="0" indent="0">
              <a:buFont typeface="Wingdings 3" charset="2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R2_cv_score      = 0.6636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29150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147E-2CAB-4C42-99CC-38B89313B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4C085-592F-47F6-8158-AFAC846E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/>
              <a:t>Categorical data:</a:t>
            </a:r>
          </a:p>
          <a:p>
            <a:r>
              <a:rPr lang="en-US" sz="2000" dirty="0"/>
              <a:t>id, date, bedrooms, bathrooms, floors, waterfront, view, grade, </a:t>
            </a:r>
            <a:r>
              <a:rPr lang="en-US" sz="2000" dirty="0" err="1"/>
              <a:t>yr_built</a:t>
            </a:r>
            <a:r>
              <a:rPr lang="en-US" sz="2000" dirty="0"/>
              <a:t>, </a:t>
            </a:r>
            <a:r>
              <a:rPr lang="en-US" sz="2000" dirty="0" err="1"/>
              <a:t>yr_renovated</a:t>
            </a:r>
            <a:r>
              <a:rPr lang="en-US" sz="2000" dirty="0"/>
              <a:t>, </a:t>
            </a:r>
            <a:r>
              <a:rPr lang="en-US" sz="2000" dirty="0" err="1"/>
              <a:t>zipcode</a:t>
            </a:r>
            <a:r>
              <a:rPr lang="en-US" sz="2000" dirty="0"/>
              <a:t>, </a:t>
            </a:r>
            <a:r>
              <a:rPr lang="en-US" sz="2000" dirty="0" err="1"/>
              <a:t>lat</a:t>
            </a:r>
            <a:r>
              <a:rPr lang="en-US" sz="2000" dirty="0"/>
              <a:t>, long.</a:t>
            </a:r>
          </a:p>
          <a:p>
            <a:r>
              <a:rPr lang="en-US" sz="2000" b="1" dirty="0"/>
              <a:t>Numerical data:</a:t>
            </a:r>
          </a:p>
          <a:p>
            <a:r>
              <a:rPr lang="en-US" sz="2000" dirty="0"/>
              <a:t>Price, </a:t>
            </a:r>
            <a:r>
              <a:rPr lang="en-US" sz="2000" dirty="0" err="1"/>
              <a:t>sqft_living</a:t>
            </a:r>
            <a:r>
              <a:rPr lang="en-US" sz="2000" dirty="0"/>
              <a:t>, </a:t>
            </a:r>
            <a:r>
              <a:rPr lang="en-US" sz="2000" dirty="0" err="1"/>
              <a:t>sqft_lot</a:t>
            </a:r>
            <a:r>
              <a:rPr lang="en-US" sz="2000" dirty="0"/>
              <a:t>, </a:t>
            </a:r>
            <a:r>
              <a:rPr lang="en-US" sz="2000" dirty="0" err="1"/>
              <a:t>sqft_above</a:t>
            </a:r>
            <a:r>
              <a:rPr lang="en-US" sz="2000" dirty="0"/>
              <a:t>, </a:t>
            </a:r>
            <a:r>
              <a:rPr lang="en-US" sz="2000" dirty="0" err="1"/>
              <a:t>sqft_basement</a:t>
            </a:r>
            <a:r>
              <a:rPr lang="en-US" sz="2000" dirty="0"/>
              <a:t>, </a:t>
            </a:r>
            <a:r>
              <a:rPr lang="en-US" sz="2000" dirty="0" err="1"/>
              <a:t>sqft_living_above</a:t>
            </a:r>
            <a:r>
              <a:rPr lang="en-US" sz="2000" dirty="0"/>
              <a:t>, </a:t>
            </a:r>
            <a:r>
              <a:rPr lang="en-US" sz="2000" dirty="0" err="1"/>
              <a:t>sqft_lot_below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8593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B691CC-A399-4F20-A137-3BB992CBB2B1}"/>
              </a:ext>
            </a:extLst>
          </p:cNvPr>
          <p:cNvSpPr txBox="1">
            <a:spLocks/>
          </p:cNvSpPr>
          <p:nvPr/>
        </p:nvSpPr>
        <p:spPr>
          <a:xfrm>
            <a:off x="677334" y="887506"/>
            <a:ext cx="8879042" cy="46616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u="sng" dirty="0"/>
              <a:t>Model 2 for Testing:</a:t>
            </a:r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Font typeface="Wingdings 3" charset="2"/>
              <a:buNone/>
            </a:pPr>
            <a:r>
              <a:rPr lang="en-US" sz="2000" dirty="0"/>
              <a:t>	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X=[‘log(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sqft_living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)','sqft_lot','waterfront','grade','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','long’]</a:t>
            </a:r>
          </a:p>
          <a:p>
            <a:pPr marL="0" indent="0">
              <a:buFont typeface="Wingdings 3" charset="2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applying Linear regression we get: </a:t>
            </a:r>
          </a:p>
          <a:p>
            <a:pPr marL="0" indent="0">
              <a:buFont typeface="Wingdings 3" charset="2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</a:p>
          <a:p>
            <a:pPr marL="0" indent="0">
              <a:buFont typeface="Wingdings 3" charset="2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RMSE_cv_score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=178628.472</a:t>
            </a:r>
          </a:p>
          <a:p>
            <a:pPr marL="0" indent="0">
              <a:buFont typeface="Wingdings 3" charset="2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R2_cv_score      = 0.7518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36874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15AD-AA1C-4CE7-8563-DB81825E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Conclusions from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BF8CD-7D60-4B32-AB3E-0135D2330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2000" b="1" dirty="0">
                <a:latin typeface="Arial"/>
                <a:ea typeface="+mn-lt"/>
                <a:cs typeface="+mn-lt"/>
              </a:rPr>
              <a:t>Univariate analysis: </a:t>
            </a:r>
          </a:p>
          <a:p>
            <a:pPr>
              <a:buFont typeface="Arial"/>
              <a:buChar char="•"/>
            </a:pPr>
            <a:r>
              <a:rPr lang="en-US" sz="2000" dirty="0"/>
              <a:t>Our target variable price with large amounts of outliers and it right skewed.</a:t>
            </a:r>
            <a:endParaRPr lang="en-US" sz="2000" b="1" dirty="0">
              <a:latin typeface="Arial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 dirty="0" err="1">
                <a:latin typeface="Arial"/>
                <a:ea typeface="+mn-lt"/>
                <a:cs typeface="+mn-lt"/>
              </a:rPr>
              <a:t>sqft_living</a:t>
            </a:r>
            <a:r>
              <a:rPr lang="en-US" sz="2000" dirty="0">
                <a:latin typeface="Arial"/>
                <a:ea typeface="+mn-lt"/>
                <a:cs typeface="+mn-lt"/>
              </a:rPr>
              <a:t> is right skewed with large values and range</a:t>
            </a:r>
          </a:p>
          <a:p>
            <a:pPr>
              <a:buFont typeface="Arial,Sans-Serif"/>
              <a:buChar char="•"/>
            </a:pPr>
            <a:r>
              <a:rPr lang="en-US" sz="2000" dirty="0">
                <a:latin typeface="Arial"/>
                <a:ea typeface="+mn-lt"/>
                <a:cs typeface="Arial"/>
              </a:rPr>
              <a:t>sqft_living15 is also right skewed with large values and range</a:t>
            </a:r>
          </a:p>
          <a:p>
            <a:pPr>
              <a:buFont typeface="Arial,Sans-Serif"/>
              <a:buChar char="•"/>
            </a:pPr>
            <a:r>
              <a:rPr lang="en-US" sz="2000" dirty="0">
                <a:latin typeface="Arial"/>
                <a:ea typeface="+mn-lt"/>
                <a:cs typeface="Arial"/>
              </a:rPr>
              <a:t>Variable bedrooms mostly lie between 1&amp;5, with some outliers and one very absurd observation of 30.</a:t>
            </a: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698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D122C-172A-4CFA-8D42-3240A8C96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520172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,Sans-Serif" charset="2"/>
              <a:buChar char="•"/>
            </a:pPr>
            <a:r>
              <a:rPr lang="en-US" sz="2000" b="1" dirty="0" err="1">
                <a:latin typeface="Arial"/>
                <a:cs typeface="Arial"/>
              </a:rPr>
              <a:t>Byvariate</a:t>
            </a:r>
            <a:r>
              <a:rPr lang="en-US" sz="2000" b="1" dirty="0">
                <a:latin typeface="Arial"/>
                <a:cs typeface="Arial"/>
              </a:rPr>
              <a:t> analysis:</a:t>
            </a:r>
          </a:p>
          <a:p>
            <a:pPr>
              <a:buFont typeface="Arial,Sans-Serif" charset="2"/>
              <a:buChar char="•"/>
            </a:pPr>
            <a:r>
              <a:rPr lang="en-US" sz="2000" dirty="0" err="1">
                <a:latin typeface="Arial"/>
                <a:cs typeface="Arial"/>
              </a:rPr>
              <a:t>sqft_living</a:t>
            </a:r>
            <a:r>
              <a:rPr lang="en-US" sz="2000" dirty="0">
                <a:latin typeface="Arial"/>
                <a:cs typeface="Arial"/>
              </a:rPr>
              <a:t> increases , price increases roughly. </a:t>
            </a:r>
            <a:endParaRPr lang="en-US" sz="2000">
              <a:ea typeface="+mn-lt"/>
              <a:cs typeface="+mn-lt"/>
            </a:endParaRPr>
          </a:p>
          <a:p>
            <a:pPr>
              <a:buFont typeface="Arial,Sans-Serif" charset="2"/>
              <a:buChar char="•"/>
            </a:pPr>
            <a:r>
              <a:rPr lang="en-US" sz="2000" dirty="0">
                <a:latin typeface="Arial"/>
                <a:cs typeface="Arial"/>
              </a:rPr>
              <a:t>The </a:t>
            </a:r>
            <a:r>
              <a:rPr lang="en-US" sz="2000" dirty="0" err="1">
                <a:latin typeface="Arial"/>
                <a:cs typeface="Arial"/>
              </a:rPr>
              <a:t>sqft_lot</a:t>
            </a:r>
            <a:r>
              <a:rPr lang="en-US" sz="2000" dirty="0">
                <a:latin typeface="Arial"/>
                <a:cs typeface="Arial"/>
              </a:rPr>
              <a:t> and price of the house show very little relation.</a:t>
            </a:r>
            <a:endParaRPr lang="en-US" sz="2000">
              <a:ea typeface="+mn-lt"/>
              <a:cs typeface="+mn-lt"/>
            </a:endParaRPr>
          </a:p>
          <a:p>
            <a:pPr>
              <a:buFont typeface="Arial,Sans-Serif" charset="2"/>
              <a:buChar char="•"/>
            </a:pPr>
            <a:r>
              <a:rPr lang="en-US" sz="2000" dirty="0">
                <a:latin typeface="Arial"/>
                <a:cs typeface="Arial"/>
              </a:rPr>
              <a:t>We observe that the houses with a waterfront have on an average very high price compared to a house with no waterfront.</a:t>
            </a:r>
            <a:endParaRPr lang="en-US" sz="2000">
              <a:ea typeface="+mn-lt"/>
              <a:cs typeface="+mn-lt"/>
            </a:endParaRPr>
          </a:p>
          <a:p>
            <a:pPr>
              <a:buFont typeface="Arial,Sans-Serif" charset="2"/>
              <a:buChar char="•"/>
            </a:pPr>
            <a:r>
              <a:rPr lang="en-US" sz="2000" dirty="0">
                <a:latin typeface="Arial"/>
                <a:cs typeface="Arial"/>
              </a:rPr>
              <a:t>We also observe that as the number of views increases the average prices of the house increases.</a:t>
            </a:r>
            <a:endParaRPr lang="en-US" sz="2000">
              <a:ea typeface="+mn-lt"/>
              <a:cs typeface="+mn-lt"/>
            </a:endParaRPr>
          </a:p>
          <a:p>
            <a:pPr>
              <a:buFont typeface="Arial,Sans-Serif" charset="2"/>
              <a:buChar char="•"/>
            </a:pPr>
            <a:r>
              <a:rPr lang="en-US" sz="2000" dirty="0">
                <a:latin typeface="Arial"/>
                <a:cs typeface="Arial"/>
              </a:rPr>
              <a:t>The year the house was built has almost no relation to its price.</a:t>
            </a:r>
            <a:endParaRPr lang="en-US" sz="2000">
              <a:ea typeface="+mn-lt"/>
              <a:cs typeface="+mn-lt"/>
            </a:endParaRPr>
          </a:p>
          <a:p>
            <a:pPr>
              <a:buFont typeface="Arial,Sans-Serif" charset="2"/>
              <a:buChar char="•"/>
            </a:pPr>
            <a:r>
              <a:rPr lang="en-US" sz="2000" dirty="0">
                <a:latin typeface="Arial"/>
                <a:cs typeface="Arial"/>
              </a:rPr>
              <a:t>The average price of the house increases with increase in its grade.</a:t>
            </a:r>
            <a:endParaRPr lang="en-US" sz="2000">
              <a:ea typeface="+mn-lt"/>
              <a:cs typeface="+mn-lt"/>
            </a:endParaRPr>
          </a:p>
          <a:p>
            <a:pPr>
              <a:buFont typeface="Arial,Sans-Serif" charset="2"/>
              <a:buChar char="•"/>
            </a:pPr>
            <a:r>
              <a:rPr lang="en-US" sz="2000" dirty="0">
                <a:latin typeface="Arial"/>
                <a:cs typeface="Arial"/>
              </a:rPr>
              <a:t>There are two </a:t>
            </a:r>
            <a:r>
              <a:rPr lang="en-US" sz="2000" dirty="0" err="1">
                <a:latin typeface="Arial"/>
                <a:cs typeface="Arial"/>
              </a:rPr>
              <a:t>zipcodes</a:t>
            </a:r>
            <a:r>
              <a:rPr lang="en-US" sz="2000" dirty="0">
                <a:latin typeface="Arial"/>
                <a:cs typeface="Arial"/>
              </a:rPr>
              <a:t> 98039 &amp; 98004 which have really high prices on an average and on median when compared with other </a:t>
            </a:r>
            <a:r>
              <a:rPr lang="en-US" sz="2000" dirty="0" err="1">
                <a:latin typeface="Arial"/>
                <a:cs typeface="Arial"/>
              </a:rPr>
              <a:t>zipcodes</a:t>
            </a:r>
            <a:r>
              <a:rPr lang="en-US" sz="2000" dirty="0">
                <a:latin typeface="Arial"/>
                <a:cs typeface="Arial"/>
              </a:rPr>
              <a:t>.</a:t>
            </a:r>
            <a:endParaRPr lang="en-US" sz="2000">
              <a:ea typeface="+mn-lt"/>
              <a:cs typeface="+mn-lt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5403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0D62A-BD4C-44A2-8BA0-4C407D1EC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51" y="2472267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Unexpected results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60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28E711-22BE-4DF9-9B44-9C58FB4F822E}"/>
              </a:ext>
            </a:extLst>
          </p:cNvPr>
          <p:cNvSpPr txBox="1"/>
          <p:nvPr/>
        </p:nvSpPr>
        <p:spPr>
          <a:xfrm>
            <a:off x="1274618" y="572655"/>
            <a:ext cx="6954982" cy="14773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1800" b="0" dirty="0">
                <a:latin typeface="Arial"/>
                <a:cs typeface="Arial"/>
              </a:rPr>
              <a:t>The house price doesn’t increase with increase in the  condition of house, surprisingly.</a:t>
            </a:r>
            <a:endParaRPr lang="en-US"/>
          </a:p>
          <a:p>
            <a:pPr marL="285750" indent="-285750">
              <a:buFont typeface="Wingdings"/>
              <a:buChar char="Ø"/>
            </a:pPr>
            <a:endParaRPr lang="en-US" sz="1800" b="0" dirty="0">
              <a:latin typeface="Arial"/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latin typeface="Arial"/>
                <a:cs typeface="Arial"/>
              </a:rPr>
              <a:t>The prices of the house with condition 3 are higher .</a:t>
            </a:r>
            <a:endParaRPr lang="en-US" sz="1800" b="0" dirty="0">
              <a:latin typeface="Arial"/>
              <a:cs typeface="Arial"/>
            </a:endParaRPr>
          </a:p>
          <a:p>
            <a:pPr marL="285750" indent="-285750">
              <a:buFont typeface="Wingdings"/>
              <a:buChar char="Ø"/>
            </a:pPr>
            <a:endParaRPr lang="en-US" sz="1800" b="0" dirty="0">
              <a:latin typeface="Arial"/>
              <a:cs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5EB3E9-4E8E-487A-BBC5-53A2377A6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36" y="2234987"/>
            <a:ext cx="5329007" cy="381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982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84682C-D56E-4B70-A914-067DC203E744}"/>
              </a:ext>
            </a:extLst>
          </p:cNvPr>
          <p:cNvSpPr txBox="1"/>
          <p:nvPr/>
        </p:nvSpPr>
        <p:spPr>
          <a:xfrm>
            <a:off x="1997363" y="725162"/>
            <a:ext cx="6100618" cy="14773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1800" b="0" dirty="0">
                <a:latin typeface="Arial"/>
                <a:cs typeface="Arial"/>
              </a:rPr>
              <a:t>Surprisingly, The year the house was built has almost no relation to its price.</a:t>
            </a:r>
            <a:endParaRPr lang="en-US"/>
          </a:p>
          <a:p>
            <a:pPr marL="285750" indent="-285750">
              <a:buFont typeface="Wingdings"/>
              <a:buChar char="Ø"/>
            </a:pPr>
            <a:endParaRPr lang="en-US" dirty="0">
              <a:latin typeface="Arial"/>
              <a:ea typeface="+mn-lt"/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US" sz="1800" b="0" dirty="0">
                <a:latin typeface="Arial"/>
                <a:ea typeface="+mn-lt"/>
                <a:cs typeface="Arial"/>
              </a:rPr>
              <a:t>Also the mean of the prices at each year tend to be almost same.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A0701E-982B-4D80-A84E-1AA344EE0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672" y="2778412"/>
            <a:ext cx="5428673" cy="376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447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79A7E3-1591-4793-8374-DDFF68363CB3}"/>
              </a:ext>
            </a:extLst>
          </p:cNvPr>
          <p:cNvSpPr txBox="1"/>
          <p:nvPr/>
        </p:nvSpPr>
        <p:spPr>
          <a:xfrm>
            <a:off x="2089728" y="872944"/>
            <a:ext cx="6100618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1800" dirty="0" err="1">
                <a:latin typeface="Arial"/>
                <a:ea typeface="+mn-lt"/>
                <a:cs typeface="+mn-lt"/>
              </a:rPr>
              <a:t>s</a:t>
            </a:r>
            <a:r>
              <a:rPr lang="en-US" sz="1800" b="0" dirty="0" err="1">
                <a:latin typeface="Arial"/>
                <a:ea typeface="+mn-lt"/>
                <a:cs typeface="+mn-lt"/>
              </a:rPr>
              <a:t>qft_lot</a:t>
            </a:r>
            <a:r>
              <a:rPr lang="en-US" sz="1800" b="0" dirty="0">
                <a:latin typeface="Arial"/>
                <a:ea typeface="+mn-lt"/>
                <a:cs typeface="+mn-lt"/>
              </a:rPr>
              <a:t> shows very low correlation with our target price, quite opposite to our hypothesis that people would like to pay more to have more area around the hous</a:t>
            </a:r>
            <a:r>
              <a:rPr lang="en-US" dirty="0">
                <a:latin typeface="Arial"/>
                <a:ea typeface="+mn-lt"/>
                <a:cs typeface="+mn-lt"/>
              </a:rPr>
              <a:t>e.</a:t>
            </a:r>
            <a:endParaRPr lang="en-US"/>
          </a:p>
          <a:p>
            <a:endParaRPr lang="en-US" sz="1800" b="0" dirty="0">
              <a:latin typeface="Arial"/>
              <a:cs typeface="Arial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420B1E3-BD7A-47BE-B060-8668B8100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291" y="2189020"/>
            <a:ext cx="5742709" cy="430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9793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1914</Words>
  <Application>Microsoft Office PowerPoint</Application>
  <PresentationFormat>Widescreen</PresentationFormat>
  <Paragraphs>209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Arial,Sans-Serif</vt:lpstr>
      <vt:lpstr>The Hand</vt:lpstr>
      <vt:lpstr>Trebuchet MS</vt:lpstr>
      <vt:lpstr>Wingdings</vt:lpstr>
      <vt:lpstr>Wingdings 3</vt:lpstr>
      <vt:lpstr>Facet</vt:lpstr>
      <vt:lpstr>House price prediction </vt:lpstr>
      <vt:lpstr>Questioning the data</vt:lpstr>
      <vt:lpstr>Types of attributes</vt:lpstr>
      <vt:lpstr>Conclusions from EDA</vt:lpstr>
      <vt:lpstr>PowerPoint Presentation</vt:lpstr>
      <vt:lpstr>Unexpected results</vt:lpstr>
      <vt:lpstr>PowerPoint Presentation</vt:lpstr>
      <vt:lpstr>PowerPoint Presentation</vt:lpstr>
      <vt:lpstr>PowerPoint Presentation</vt:lpstr>
      <vt:lpstr>Initial model fitting</vt:lpstr>
      <vt:lpstr>Initial model fitting</vt:lpstr>
      <vt:lpstr>PowerPoint Presentation</vt:lpstr>
      <vt:lpstr>Feature engineering</vt:lpstr>
      <vt:lpstr>Feature Transformation</vt:lpstr>
      <vt:lpstr>Feature generation</vt:lpstr>
      <vt:lpstr>Model fit part 2</vt:lpstr>
      <vt:lpstr>PowerPoint Presentation</vt:lpstr>
      <vt:lpstr>Model fit part 3</vt:lpstr>
      <vt:lpstr>Backward elimination</vt:lpstr>
      <vt:lpstr>Backward elimination</vt:lpstr>
      <vt:lpstr>Forward selection</vt:lpstr>
      <vt:lpstr>PowerPoint Presentation</vt:lpstr>
      <vt:lpstr>Model fitting part 4</vt:lpstr>
      <vt:lpstr>Decision tree</vt:lpstr>
      <vt:lpstr>Decision tree</vt:lpstr>
      <vt:lpstr>PowerPoint Presentation</vt:lpstr>
      <vt:lpstr>SELECTING THE BEST MODEL FOR TESTING   </vt:lpstr>
      <vt:lpstr>Testing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Deepak pani</cp:lastModifiedBy>
  <cp:revision>643</cp:revision>
  <dcterms:created xsi:type="dcterms:W3CDTF">2021-11-06T10:11:31Z</dcterms:created>
  <dcterms:modified xsi:type="dcterms:W3CDTF">2021-11-09T19:14:16Z</dcterms:modified>
</cp:coreProperties>
</file>