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8" r:id="rId2"/>
    <p:sldId id="517" r:id="rId3"/>
    <p:sldId id="468" r:id="rId4"/>
    <p:sldId id="469" r:id="rId5"/>
    <p:sldId id="470" r:id="rId6"/>
    <p:sldId id="471" r:id="rId7"/>
    <p:sldId id="473" r:id="rId8"/>
    <p:sldId id="474" r:id="rId9"/>
    <p:sldId id="475" r:id="rId10"/>
    <p:sldId id="476" r:id="rId11"/>
    <p:sldId id="477" r:id="rId12"/>
    <p:sldId id="478" r:id="rId13"/>
    <p:sldId id="464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17"/>
            <p14:sldId id="468"/>
            <p14:sldId id="469"/>
            <p14:sldId id="470"/>
            <p14:sldId id="471"/>
            <p14:sldId id="473"/>
            <p14:sldId id="474"/>
            <p14:sldId id="475"/>
            <p14:sldId id="476"/>
            <p14:sldId id="477"/>
            <p14:sldId id="478"/>
            <p14:sldId id="464"/>
          </p14:sldIdLst>
        </p14:section>
        <p14:section name="Заключение" id="{9315BEE7-605C-4839-996A-A4EEA70921D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0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35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18.8.2022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787C64C-B703-4237-9861-15A1A99D3C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3885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63AA164-EC21-489C-8E31-466736B7A0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825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63AC2B8-669F-4030-B546-615775E2E6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140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18.8.2022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18.8.2022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18.8.2022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18.8.2022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18.8.2022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18.8.2022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18.8.2022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18.8.2022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18.8.2022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18.8.2022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18.8.2022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18.8.2022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Типове данни и променливи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Числени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типове</a:t>
            </a:r>
            <a:endParaRPr lang="ru-RU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19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bg-BG" dirty="0">
                <a:latin typeface="Comfortaa" pitchFamily="2" charset="0"/>
              </a:rPr>
              <a:t>Напишете програма, в която въвеждаме цяло число –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векове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 го преобразуваме към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години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дни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часове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минути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Задача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Векове към минути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2931964"/>
            <a:ext cx="10439400" cy="164003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Centures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centuries = 100 years = 36524 days = 876576 hours = 52594560 minutes</a:t>
            </a:r>
            <a:endParaRPr lang="bg-BG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4836964"/>
            <a:ext cx="10439400" cy="164003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Centures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centuries = 500 years = 182621 days = 4382904 hours = 262974240 minutes</a:t>
            </a:r>
            <a:endParaRPr lang="bg-BG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8A60495-9F2D-495D-A425-B6FDA958E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1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9585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Задача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Векове към минути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266824"/>
            <a:ext cx="10591800" cy="46116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Console.Write("Centuries =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centuries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years = centuries * 100;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days = (</a:t>
            </a:r>
            <a:r>
              <a:rPr lang="en-US" sz="2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(years * 365.2422);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hours = 24 * days;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minutes = 60 * hours;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= {1} years = {2} days = {3} hours = {4} minutes", centuries, years, days, hours, minutes);</a:t>
            </a:r>
            <a:endParaRPr lang="bg-BG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200" y="3282126"/>
            <a:ext cx="3389308" cy="1066800"/>
          </a:xfrm>
          <a:prstGeom prst="wedgeRoundRectCallout">
            <a:avLst>
              <a:gd name="adj1" fmla="val -99299"/>
              <a:gd name="adj2" fmla="val -5419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(int)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 </a:t>
            </a:r>
            <a:r>
              <a:rPr lang="bg-BG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преобразува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double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 </a:t>
            </a:r>
            <a:r>
              <a:rPr lang="bg-BG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към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91600" y="2729035"/>
            <a:ext cx="2743200" cy="1233365"/>
          </a:xfrm>
          <a:prstGeom prst="wedgeRoundRectCallout">
            <a:avLst>
              <a:gd name="adj1" fmla="val -81839"/>
              <a:gd name="adj2" fmla="val -2188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Тропическата година има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365.2422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 </a:t>
            </a:r>
            <a:r>
              <a:rPr lang="bg-BG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</a:rPr>
              <a:t>дни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2EAE3A9-A5B6-42B8-B3DA-802466E7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663950" y="1403740"/>
            <a:ext cx="10743928" cy="52994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dirty="0">
                <a:latin typeface="Comfortaa" pitchFamily="2" charset="0"/>
              </a:rPr>
              <a:t>Литералите са стойност, която можем да зададем в кода</a:t>
            </a:r>
            <a:r>
              <a:rPr lang="en-US" dirty="0">
                <a:latin typeface="Comfortaa" pitchFamily="2" charset="0"/>
              </a:rPr>
              <a:t>.</a:t>
            </a:r>
            <a:endParaRPr lang="bg-BG" dirty="0">
              <a:latin typeface="Comfortaa" pitchFamily="2" charset="0"/>
            </a:endParaRPr>
          </a:p>
          <a:p>
            <a:pPr>
              <a:lnSpc>
                <a:spcPct val="120000"/>
              </a:lnSpc>
            </a:pPr>
            <a:r>
              <a:rPr lang="bg-BG" dirty="0">
                <a:latin typeface="Comfortaa" pitchFamily="2" charset="0"/>
              </a:rPr>
              <a:t>Примери за целочислени литерали</a:t>
            </a:r>
            <a:endParaRPr lang="en-US" dirty="0">
              <a:latin typeface="Comfortaa" pitchFamily="2" charset="0"/>
            </a:endParaRPr>
          </a:p>
          <a:p>
            <a:pPr lvl="1">
              <a:lnSpc>
                <a:spcPct val="120000"/>
              </a:lnSpc>
            </a:pPr>
            <a:r>
              <a:rPr lang="bg-BG" dirty="0">
                <a:latin typeface="Comfortaa" pitchFamily="2" charset="0"/>
              </a:rPr>
              <a:t>Представките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0x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'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0X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'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обозначават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шестнадесетична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стойност</a:t>
            </a:r>
            <a:endParaRPr lang="en-US" dirty="0">
              <a:latin typeface="Comfortaa" pitchFamily="2" charset="0"/>
            </a:endParaRPr>
          </a:p>
          <a:p>
            <a:pPr lvl="2">
              <a:lnSpc>
                <a:spcPct val="120000"/>
              </a:lnSpc>
            </a:pPr>
            <a:r>
              <a:rPr lang="bg-BG" dirty="0">
                <a:latin typeface="Comfortaa" pitchFamily="2" charset="0"/>
              </a:rPr>
              <a:t>Например: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0xFE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0xA8F1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bg-BG" dirty="0">
                <a:latin typeface="Comfortaa" pitchFamily="2" charset="0"/>
              </a:rPr>
              <a:t>Наставките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mfortaa" pitchFamily="2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mfortaa" pitchFamily="2" charset="0"/>
                <a:cs typeface="Consolas" pitchFamily="49" charset="0"/>
              </a:rPr>
              <a:t>'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mfortaa" pitchFamily="2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U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mfortaa" pitchFamily="2" charset="0"/>
                <a:cs typeface="Consolas" pitchFamily="49" charset="0"/>
              </a:rPr>
              <a:t>'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обозначават типове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sz="2800" b="1" noProof="1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ulong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или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sz="2800" b="1" noProof="1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uint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  <a:p>
            <a:pPr lvl="2">
              <a:lnSpc>
                <a:spcPct val="120000"/>
              </a:lnSpc>
            </a:pPr>
            <a:r>
              <a:rPr lang="bg-BG" dirty="0">
                <a:latin typeface="Comfortaa" pitchFamily="2" charset="0"/>
              </a:rPr>
              <a:t>Например: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12345678U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bg-BG" dirty="0">
                <a:latin typeface="Comfortaa" pitchFamily="2" charset="0"/>
              </a:rPr>
              <a:t>Наставките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l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'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mfortaa" pitchFamily="2" charset="0"/>
                <a:cs typeface="Consolas" pitchFamily="49" charset="0"/>
              </a:rPr>
              <a:t>'</a:t>
            </a:r>
            <a:r>
              <a:rPr lang="en-US" sz="2800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mfortaa" pitchFamily="2" charset="0"/>
                <a:cs typeface="Consolas" pitchFamily="49" charset="0"/>
              </a:rPr>
              <a:t>'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обозначават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long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  <a:p>
            <a:pPr lvl="2">
              <a:lnSpc>
                <a:spcPct val="120000"/>
              </a:lnSpc>
            </a:pPr>
            <a:r>
              <a:rPr lang="bg-BG" dirty="0">
                <a:latin typeface="Comfortaa" pitchFamily="2" charset="0"/>
              </a:rPr>
              <a:t>Например: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9876543L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146585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Целочислени литерали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915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64077"/>
            <a:ext cx="9040488" cy="4062433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omfortaa" pitchFamily="2" charset="0"/>
              </a:rPr>
              <a:t>Променливи:</a:t>
            </a:r>
          </a:p>
          <a:p>
            <a:pPr lvl="1"/>
            <a:r>
              <a:rPr lang="bg-BG" sz="2800" dirty="0">
                <a:latin typeface="Comfortaa" pitchFamily="2" charset="0"/>
              </a:rPr>
              <a:t>съдържат</a:t>
            </a:r>
            <a:r>
              <a:rPr lang="en-US" sz="2800" dirty="0">
                <a:latin typeface="Comfortaa" pitchFamily="2" charset="0"/>
              </a:rPr>
              <a:t> </a:t>
            </a:r>
            <a:r>
              <a:rPr lang="bg-BG" sz="2800" b="1" dirty="0">
                <a:solidFill>
                  <a:srgbClr val="00B0F0"/>
                </a:solidFill>
                <a:latin typeface="Comfortaa" pitchFamily="2" charset="0"/>
              </a:rPr>
              <a:t>стойност</a:t>
            </a:r>
          </a:p>
          <a:p>
            <a:pPr lvl="1"/>
            <a:r>
              <a:rPr lang="bg-BG" sz="2800" dirty="0">
                <a:latin typeface="Comfortaa" pitchFamily="2" charset="0"/>
              </a:rPr>
              <a:t>имат </a:t>
            </a:r>
            <a:r>
              <a:rPr lang="bg-BG" sz="2800" b="1" dirty="0">
                <a:solidFill>
                  <a:srgbClr val="00B0F0"/>
                </a:solidFill>
                <a:latin typeface="Comfortaa" pitchFamily="2" charset="0"/>
              </a:rPr>
              <a:t>име</a:t>
            </a:r>
          </a:p>
          <a:p>
            <a:pPr lvl="1"/>
            <a:r>
              <a:rPr lang="bg-BG" sz="2800" dirty="0">
                <a:latin typeface="Comfortaa" pitchFamily="2" charset="0"/>
              </a:rPr>
              <a:t>имат </a:t>
            </a:r>
            <a:r>
              <a:rPr lang="bg-BG" sz="2800" b="1" dirty="0">
                <a:solidFill>
                  <a:srgbClr val="00B0F0"/>
                </a:solidFill>
                <a:latin typeface="Comfortaa" pitchFamily="2" charset="0"/>
              </a:rPr>
              <a:t>тип</a:t>
            </a:r>
            <a:endParaRPr lang="en-US" sz="2800" b="1" dirty="0">
              <a:solidFill>
                <a:srgbClr val="00B0F0"/>
              </a:solidFill>
              <a:latin typeface="Comfortaa" pitchFamily="2" charset="0"/>
            </a:endParaRPr>
          </a:p>
          <a:p>
            <a:r>
              <a:rPr lang="bg-BG" sz="3200" dirty="0">
                <a:latin typeface="Comfortaa" pitchFamily="2" charset="0"/>
              </a:rPr>
              <a:t>Целочислени типове данни</a:t>
            </a:r>
            <a:r>
              <a:rPr lang="en-US" sz="3200" dirty="0">
                <a:latin typeface="Comfortaa" pitchFamily="2" charset="0"/>
              </a:rPr>
              <a:t>:</a:t>
            </a:r>
          </a:p>
          <a:p>
            <a:pPr lvl="1"/>
            <a:r>
              <a:rPr lang="bg-BG" sz="2800" dirty="0">
                <a:latin typeface="Comfortaa" pitchFamily="2" charset="0"/>
              </a:rPr>
              <a:t>Съдържат</a:t>
            </a:r>
            <a:r>
              <a:rPr lang="en-US" sz="2800" dirty="0">
                <a:latin typeface="Comfortaa" pitchFamily="2" charset="0"/>
              </a:rPr>
              <a:t> </a:t>
            </a:r>
            <a:r>
              <a:rPr lang="bg-BG" sz="2800" b="1" dirty="0">
                <a:solidFill>
                  <a:srgbClr val="00B0F0"/>
                </a:solidFill>
                <a:latin typeface="Comfortaa" pitchFamily="2" charset="0"/>
              </a:rPr>
              <a:t>числа</a:t>
            </a:r>
            <a:endParaRPr lang="en-US" sz="2800" b="1" dirty="0">
              <a:solidFill>
                <a:srgbClr val="00B0F0"/>
              </a:solidFill>
              <a:latin typeface="Comfortaa" pitchFamily="2" charset="0"/>
            </a:endParaRPr>
          </a:p>
          <a:p>
            <a:pPr lvl="2"/>
            <a:r>
              <a:rPr lang="bg-BG" sz="2400" dirty="0">
                <a:latin typeface="Comfortaa" pitchFamily="2" charset="0"/>
              </a:rPr>
              <a:t>Имат определени </a:t>
            </a:r>
            <a:r>
              <a:rPr lang="bg-BG" sz="2400" b="1" dirty="0">
                <a:solidFill>
                  <a:srgbClr val="00B0F0"/>
                </a:solidFill>
                <a:latin typeface="Comfortaa" pitchFamily="2" charset="0"/>
              </a:rPr>
              <a:t>диапазони</a:t>
            </a:r>
          </a:p>
          <a:p>
            <a:pPr lvl="2"/>
            <a:r>
              <a:rPr lang="bg-BG" sz="2400" dirty="0">
                <a:latin typeface="Comfortaa" pitchFamily="2" charset="0"/>
              </a:rPr>
              <a:t>Могат да пазят или да не пазят знак</a:t>
            </a:r>
            <a:endParaRPr lang="en-US" sz="24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Какво научихме този час?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8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262" y="2505536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4953479"/>
            <a:ext cx="116675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(МОН), </a:t>
            </a:r>
            <a:r>
              <a:rPr lang="ru-RU" sz="1800" dirty="0" err="1">
                <a:latin typeface="Comfortaa" pitchFamily="2" charset="0"/>
              </a:rPr>
              <a:t>базиран</a:t>
            </a:r>
            <a:r>
              <a:rPr lang="ru-RU" sz="1800" dirty="0">
                <a:latin typeface="Comfortaa" pitchFamily="2" charset="0"/>
              </a:rPr>
              <a:t> е на </a:t>
            </a:r>
            <a:r>
              <a:rPr lang="ru-RU" sz="1800" dirty="0" err="1">
                <a:latin typeface="Comfortaa" pitchFamily="2" charset="0"/>
              </a:rPr>
              <a:t>учебно</a:t>
            </a:r>
            <a:r>
              <a:rPr lang="ru-RU" sz="1800" dirty="0">
                <a:latin typeface="Comfortaa" pitchFamily="2" charset="0"/>
              </a:rPr>
              <a:t> </a:t>
            </a:r>
            <a:r>
              <a:rPr lang="ru-RU" sz="1800" dirty="0" err="1">
                <a:latin typeface="Comfortaa" pitchFamily="2" charset="0"/>
              </a:rPr>
              <a:t>съдържание</a:t>
            </a:r>
            <a:r>
              <a:rPr lang="ru-RU" sz="1800" dirty="0">
                <a:latin typeface="Comfortaa" pitchFamily="2" charset="0"/>
              </a:rPr>
              <a:t> и методика, </a:t>
            </a:r>
            <a:r>
              <a:rPr lang="ru-RU" sz="1800" dirty="0" err="1">
                <a:latin typeface="Comfortaa" pitchFamily="2" charset="0"/>
              </a:rPr>
              <a:t>предоставени</a:t>
            </a:r>
            <a:r>
              <a:rPr lang="ru-RU" sz="1800" dirty="0">
                <a:latin typeface="Comfortaa" pitchFamily="2" charset="0"/>
              </a:rPr>
              <a:t> от </a:t>
            </a:r>
            <a:r>
              <a:rPr lang="ru-RU" sz="1800" dirty="0" err="1">
                <a:latin typeface="Comfortaa" pitchFamily="2" charset="0"/>
              </a:rPr>
              <a:t>фондация</a:t>
            </a:r>
            <a:r>
              <a:rPr lang="ru-RU" sz="1800" dirty="0">
                <a:latin typeface="Comfortaa" pitchFamily="2" charset="0"/>
              </a:rPr>
              <a:t> "</a:t>
            </a:r>
            <a:r>
              <a:rPr lang="ru-RU" sz="1800" dirty="0" err="1">
                <a:latin typeface="Comfortaa" pitchFamily="2" charset="0"/>
              </a:rPr>
              <a:t>Софтуерен</a:t>
            </a:r>
            <a:r>
              <a:rPr lang="ru-RU" sz="1800" dirty="0">
                <a:latin typeface="Comfortaa" pitchFamily="2" charset="0"/>
              </a:rPr>
              <a:t> университет" </a:t>
            </a:r>
            <a:r>
              <a:rPr lang="bg-BG" sz="1800" dirty="0">
                <a:latin typeface="Comfortaa" pitchFamily="2" charset="0"/>
              </a:rPr>
              <a:t> 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  <p:pic>
        <p:nvPicPr>
          <p:cNvPr id="1026" name="Picture 2" descr="Начало - Фондация &quot;Софтуерен университет&quot;">
            <a:extLst>
              <a:ext uri="{FF2B5EF4-FFF2-40B4-BE49-F238E27FC236}">
                <a16:creationId xmlns:a16="http://schemas.microsoft.com/office/drawing/2014/main" id="{F030DDDD-16FA-9FEE-B9A1-5E6F05F3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6" y="2727956"/>
            <a:ext cx="4637659" cy="11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4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217366"/>
          </a:xfrm>
        </p:spPr>
        <p:txBody>
          <a:bodyPr>
            <a:normAutofit/>
          </a:bodyPr>
          <a:lstStyle/>
          <a:p>
            <a:pPr marL="447675" indent="-447675">
              <a:buFont typeface="+mj-lt"/>
              <a:buAutoNum type="arabicPeriod"/>
            </a:pPr>
            <a:r>
              <a:rPr lang="bg-BG" sz="3200" dirty="0">
                <a:latin typeface="Comfortaa" pitchFamily="2" charset="0"/>
              </a:rPr>
              <a:t>Как работят компютрите? </a:t>
            </a:r>
            <a:endParaRPr lang="en-US" sz="3200" dirty="0">
              <a:latin typeface="Comfortaa" pitchFamily="2" charset="0"/>
            </a:endParaRPr>
          </a:p>
          <a:p>
            <a:pPr marL="447675" indent="-447675">
              <a:buFont typeface="+mj-lt"/>
              <a:buAutoNum type="arabicPeriod"/>
            </a:pPr>
            <a:r>
              <a:rPr lang="bg-BG" sz="3200" dirty="0">
                <a:latin typeface="Comfortaa" pitchFamily="2" charset="0"/>
              </a:rPr>
              <a:t>Променливи</a:t>
            </a:r>
            <a:endParaRPr lang="en-US" sz="3200" dirty="0">
              <a:latin typeface="Comfortaa" pitchFamily="2" charset="0"/>
            </a:endParaRPr>
          </a:p>
          <a:p>
            <a:pPr marL="447675" indent="-447675">
              <a:buFont typeface="+mj-lt"/>
              <a:buAutoNum type="arabicPeriod"/>
            </a:pPr>
            <a:r>
              <a:rPr lang="bg-BG" sz="3200" dirty="0">
                <a:latin typeface="Comfortaa" pitchFamily="2" charset="0"/>
              </a:rPr>
              <a:t>Типове данни</a:t>
            </a:r>
          </a:p>
          <a:p>
            <a:pPr marL="447675" indent="-447675">
              <a:buFont typeface="+mj-lt"/>
              <a:buAutoNum type="arabicPeriod"/>
            </a:pPr>
            <a:r>
              <a:rPr lang="bg-BG" sz="3200" dirty="0">
                <a:latin typeface="Comfortaa" pitchFamily="2" charset="0"/>
              </a:rPr>
              <a:t>Целочислени типове данни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54331A6-6D02-4620-82EF-BDC3E772E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1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>
                <a:latin typeface="Comfortaa" pitchFamily="2" charset="0"/>
              </a:rPr>
              <a:t>Компютрите са машини, които обработват информация</a:t>
            </a:r>
            <a:endParaRPr lang="en-US" sz="2400" dirty="0">
              <a:latin typeface="Comfortaa" pitchFamily="2" charset="0"/>
            </a:endParaRPr>
          </a:p>
          <a:p>
            <a:r>
              <a:rPr lang="bg-BG" sz="2400" dirty="0">
                <a:latin typeface="Comfortaa" pitchFamily="2" charset="0"/>
              </a:rPr>
              <a:t>В компютърната памет се пазят </a:t>
            </a:r>
            <a:r>
              <a:rPr lang="bg-BG" sz="2400" b="1" dirty="0">
                <a:solidFill>
                  <a:srgbClr val="00B0F0"/>
                </a:solidFill>
                <a:latin typeface="Comfortaa" pitchFamily="2" charset="0"/>
              </a:rPr>
              <a:t>инструкциите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и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b="1" dirty="0">
                <a:solidFill>
                  <a:srgbClr val="00B0F0"/>
                </a:solidFill>
                <a:latin typeface="Comfortaa" pitchFamily="2" charset="0"/>
              </a:rPr>
              <a:t>информация</a:t>
            </a:r>
            <a:endParaRPr lang="en-US" sz="2400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Как работят компютрите</a:t>
            </a:r>
            <a:r>
              <a:rPr lang="en-US" dirty="0">
                <a:latin typeface="Comfortaa" pitchFamily="2" charset="0"/>
              </a:rPr>
              <a:t>?</a:t>
            </a:r>
            <a:endParaRPr lang="bg-BG" dirty="0">
              <a:latin typeface="Comfortaa" pitchFamily="2" charset="0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614175" y="3581400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A6A1D9B9-F937-446D-A447-D5A412926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19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Променливите имат: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име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тип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стойност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  <a:p>
            <a:pPr lvl="1"/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Присвояване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се извършва чрез оператор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"="</a:t>
            </a:r>
            <a:r>
              <a:rPr lang="en-US" dirty="0">
                <a:latin typeface="Comfortaa" pitchFamily="2" charset="0"/>
              </a:rPr>
              <a:t> </a:t>
            </a:r>
          </a:p>
          <a:p>
            <a:pPr lvl="1"/>
            <a:r>
              <a:rPr lang="bg-BG" dirty="0">
                <a:latin typeface="Comfortaa" pitchFamily="2" charset="0"/>
              </a:rPr>
              <a:t>Пример за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дефиниране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присвояване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в</a:t>
            </a:r>
            <a:r>
              <a:rPr lang="en-US" dirty="0">
                <a:latin typeface="Comfortaa" pitchFamily="2" charset="0"/>
              </a:rPr>
              <a:t> C#</a:t>
            </a: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Когато се обработи, информацията се записва обратно в променливите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514524" y="3881231"/>
            <a:ext cx="3675062" cy="60414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rIns="144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1056661" y="3881231"/>
            <a:ext cx="2111734" cy="578882"/>
          </a:xfrm>
          <a:prstGeom prst="wedgeRoundRectCallout">
            <a:avLst>
              <a:gd name="adj1" fmla="val 72797"/>
              <a:gd name="adj2" fmla="val 313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chemeClr val="bg1"/>
                </a:solidFill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818871" y="3139559"/>
            <a:ext cx="2871958" cy="578882"/>
          </a:xfrm>
          <a:prstGeom prst="wedgeRoundRectCallout">
            <a:avLst>
              <a:gd name="adj1" fmla="val -44868"/>
              <a:gd name="adj2" fmla="val 10771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chemeClr val="bg1"/>
                </a:solidFill>
              </a:rPr>
              <a:t>Име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7535715" y="3955697"/>
            <a:ext cx="2871958" cy="578882"/>
          </a:xfrm>
          <a:prstGeom prst="wedgeRoundRectCallout">
            <a:avLst>
              <a:gd name="adj1" fmla="val -71622"/>
              <a:gd name="adj2" fmla="val -110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dirty="0">
                <a:solidFill>
                  <a:schemeClr val="bg1"/>
                </a:solidFill>
              </a:rPr>
              <a:t>Стойност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FC0DC34-4BDF-47FD-8A0C-AA9FCBE30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80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Тип на данните</a:t>
            </a:r>
            <a:r>
              <a:rPr lang="en-US" dirty="0">
                <a:latin typeface="Comfortaa" pitchFamily="2" charset="0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Стойности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които имат сходни характеристики</a:t>
            </a:r>
            <a:endParaRPr lang="en-US" dirty="0">
              <a:latin typeface="Comfortaa" pitchFamily="2" charset="0"/>
            </a:endParaRPr>
          </a:p>
          <a:p>
            <a:pPr lvl="1">
              <a:spcBef>
                <a:spcPts val="1200"/>
              </a:spcBef>
            </a:pPr>
            <a:r>
              <a:rPr lang="bg-BG" dirty="0">
                <a:latin typeface="Comfortaa" pitchFamily="2" charset="0"/>
              </a:rPr>
              <a:t>Описва вида на информацията, който се пази в компютърната памет</a:t>
            </a:r>
            <a:r>
              <a:rPr lang="en-US" dirty="0">
                <a:latin typeface="Comfortaa" pitchFamily="2" charset="0"/>
              </a:rPr>
              <a:t> (</a:t>
            </a:r>
            <a:r>
              <a:rPr lang="bg-BG" dirty="0">
                <a:latin typeface="Comfortaa" pitchFamily="2" charset="0"/>
              </a:rPr>
              <a:t>съответно в променливата</a:t>
            </a:r>
            <a:r>
              <a:rPr lang="en-US" dirty="0">
                <a:latin typeface="Comfortaa" pitchFamily="2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bg-BG" dirty="0">
                <a:latin typeface="Comfortaa" pitchFamily="2" charset="0"/>
              </a:rPr>
              <a:t>Примери</a:t>
            </a:r>
            <a:r>
              <a:rPr lang="en-US" dirty="0">
                <a:latin typeface="Comfortaa" pitchFamily="2" charset="0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bg-BG" dirty="0">
                <a:latin typeface="Comfortaa" pitchFamily="2" charset="0"/>
              </a:rPr>
              <a:t>Положителни цели числа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1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2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3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>
                <a:latin typeface="Comfortaa" pitchFamily="2" charset="0"/>
              </a:rPr>
              <a:t>Знаци от азбуката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a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b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c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…</a:t>
            </a:r>
          </a:p>
          <a:p>
            <a:pPr lvl="1">
              <a:spcBef>
                <a:spcPts val="1200"/>
              </a:spcBef>
            </a:pPr>
            <a:r>
              <a:rPr lang="bg-BG" dirty="0">
                <a:latin typeface="Comfortaa" pitchFamily="2" charset="0"/>
              </a:rPr>
              <a:t>Дни от седмицата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Monday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Tuesday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…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Какво е тип данни</a:t>
            </a:r>
            <a:r>
              <a:rPr lang="en-US" dirty="0">
                <a:latin typeface="Comfortaa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8849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553492" y="1825625"/>
            <a:ext cx="6816213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latin typeface="Comfortaa" pitchFamily="2" charset="0"/>
              </a:rPr>
              <a:t>Типът данни притежава</a:t>
            </a:r>
            <a:r>
              <a:rPr lang="en-US" dirty="0">
                <a:latin typeface="Comfortaa" pitchFamily="2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Име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(C# </a:t>
            </a:r>
            <a:r>
              <a:rPr lang="bg-BG" dirty="0">
                <a:latin typeface="Comfortaa" pitchFamily="2" charset="0"/>
              </a:rPr>
              <a:t>ключова дума </a:t>
            </a:r>
            <a:r>
              <a:rPr lang="en-US" dirty="0">
                <a:latin typeface="Comfortaa" pitchFamily="2" charset="0"/>
              </a:rPr>
              <a:t>or .NET </a:t>
            </a:r>
            <a:r>
              <a:rPr lang="bg-BG" dirty="0">
                <a:latin typeface="Comfortaa" pitchFamily="2" charset="0"/>
              </a:rPr>
              <a:t>тип</a:t>
            </a:r>
            <a:r>
              <a:rPr lang="en-US" dirty="0">
                <a:latin typeface="Comfortaa" pitchFamily="2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Размер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(</a:t>
            </a:r>
            <a:r>
              <a:rPr lang="bg-BG" dirty="0">
                <a:latin typeface="Comfortaa" pitchFamily="2" charset="0"/>
              </a:rPr>
              <a:t>колко памет се използва</a:t>
            </a:r>
            <a:r>
              <a:rPr lang="en-US" dirty="0">
                <a:latin typeface="Comfortaa" pitchFamily="2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Стойност по подразбиране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latin typeface="Comfortaa" pitchFamily="2" charset="0"/>
              </a:rPr>
              <a:t>Пример</a:t>
            </a:r>
            <a:r>
              <a:rPr lang="en-US" dirty="0">
                <a:latin typeface="Comfortaa" pitchFamily="2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latin typeface="Comfortaa" pitchFamily="2" charset="0"/>
              </a:rPr>
              <a:t>Цели числа в </a:t>
            </a:r>
            <a:r>
              <a:rPr lang="en-US" dirty="0">
                <a:latin typeface="Comfortaa" pitchFamily="2" charset="0"/>
              </a:rPr>
              <a:t>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latin typeface="Comfortaa" pitchFamily="2" charset="0"/>
              </a:rPr>
              <a:t>Име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en-US" b="1" noProof="1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latin typeface="Comfortaa" pitchFamily="2" charset="0"/>
              </a:rPr>
              <a:t>Размер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anose="020B0609020204030204" pitchFamily="49" charset="0"/>
              </a:rPr>
              <a:t>32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  <a:cs typeface="Consolas" panose="020B0609020204030204" pitchFamily="49" charset="0"/>
              </a:rPr>
              <a:t>бита </a:t>
            </a:r>
            <a:r>
              <a:rPr lang="en-US" dirty="0">
                <a:latin typeface="Comfortaa" pitchFamily="2" charset="0"/>
              </a:rPr>
              <a:t>(4 </a:t>
            </a:r>
            <a:r>
              <a:rPr lang="bg-BG" dirty="0">
                <a:latin typeface="Comfortaa" pitchFamily="2" charset="0"/>
              </a:rPr>
              <a:t>байта</a:t>
            </a:r>
            <a:r>
              <a:rPr lang="en-US" dirty="0">
                <a:latin typeface="Comfortaa" pitchFamily="2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>
                <a:latin typeface="Comfortaa" pitchFamily="2" charset="0"/>
              </a:rPr>
              <a:t>Стойност по подразбиране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2357"/>
            <a:ext cx="10515600" cy="126402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Характеристики на типовете</a:t>
            </a:r>
            <a:endParaRPr lang="en-US" dirty="0">
              <a:latin typeface="Comfortaa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7972" y="1566380"/>
            <a:ext cx="2400601" cy="28288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216634" y="1504833"/>
            <a:ext cx="3778600" cy="1045256"/>
          </a:xfrm>
          <a:prstGeom prst="wedgeRoundRectCallout">
            <a:avLst>
              <a:gd name="adj1" fmla="val -35508"/>
              <a:gd name="adj2" fmla="val 8227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mfortaa" pitchFamily="2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FFFF"/>
                </a:solidFill>
                <a:latin typeface="Comfortaa" pitchFamily="2" charset="0"/>
              </a:rPr>
              <a:t>: </a:t>
            </a:r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поредица от </a:t>
            </a:r>
            <a:r>
              <a:rPr lang="en-US" sz="2400" dirty="0">
                <a:solidFill>
                  <a:srgbClr val="FFFFFF"/>
                </a:solidFill>
                <a:latin typeface="Comfortaa" pitchFamily="2" charset="0"/>
              </a:rPr>
              <a:t>32 </a:t>
            </a:r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бита в паметта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10" y="4645781"/>
            <a:ext cx="3920068" cy="1907456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01616" y="4011865"/>
            <a:ext cx="3970800" cy="1081929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mfortaa" pitchFamily="2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FFFFF"/>
                </a:solidFill>
                <a:latin typeface="Comfortaa" pitchFamily="2" charset="0"/>
              </a:rPr>
              <a:t>: 4 sequential bytes in the memory</a:t>
            </a:r>
            <a:endParaRPr lang="bg-BG" sz="2400" dirty="0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1FB1E25-4639-42D7-9A3A-0B73BA4A1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8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516465" y="1601328"/>
            <a:ext cx="11473973" cy="489154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2400" b="1" noProof="1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sbyte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sz="2400" dirty="0">
                <a:latin typeface="Comfortaa" pitchFamily="2" charset="0"/>
              </a:rPr>
              <a:t>[-128 …127]: </a:t>
            </a:r>
            <a:r>
              <a:rPr lang="bg-BG" sz="2400" dirty="0">
                <a:latin typeface="Comfortaa" pitchFamily="2" charset="0"/>
              </a:rPr>
              <a:t>със знак, </a:t>
            </a:r>
            <a:r>
              <a:rPr lang="en-US" sz="2400" dirty="0">
                <a:latin typeface="Comfortaa" pitchFamily="2" charset="0"/>
              </a:rPr>
              <a:t>8-</a:t>
            </a:r>
            <a:r>
              <a:rPr lang="bg-BG" sz="2400" dirty="0">
                <a:latin typeface="Comfortaa" pitchFamily="2" charset="0"/>
              </a:rPr>
              <a:t>битов</a:t>
            </a:r>
            <a:r>
              <a:rPr lang="en-US" sz="2400" dirty="0">
                <a:latin typeface="Comfortaa" pitchFamily="2" charset="0"/>
              </a:rPr>
              <a:t> [-2</a:t>
            </a:r>
            <a:r>
              <a:rPr lang="en-US" sz="2400" baseline="30000" dirty="0">
                <a:latin typeface="Comfortaa" pitchFamily="2" charset="0"/>
              </a:rPr>
              <a:t>7</a:t>
            </a:r>
            <a:r>
              <a:rPr lang="en-US" sz="2400" dirty="0">
                <a:latin typeface="Comfortaa" pitchFamily="2" charset="0"/>
              </a:rPr>
              <a:t> … 2</a:t>
            </a:r>
            <a:r>
              <a:rPr lang="en-US" sz="2400" baseline="30000" dirty="0">
                <a:latin typeface="Comfortaa" pitchFamily="2" charset="0"/>
              </a:rPr>
              <a:t>7</a:t>
            </a:r>
            <a:r>
              <a:rPr lang="en-US" sz="2400" dirty="0">
                <a:latin typeface="Comfortaa" pitchFamily="2" charset="0"/>
              </a:rPr>
              <a:t>-1]</a:t>
            </a:r>
          </a:p>
          <a:p>
            <a:pPr>
              <a:lnSpc>
                <a:spcPct val="107000"/>
              </a:lnSpc>
            </a:pPr>
            <a:r>
              <a:rPr lang="en-US" sz="2400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byte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sz="2400" dirty="0">
                <a:latin typeface="Comfortaa" pitchFamily="2" charset="0"/>
              </a:rPr>
              <a:t>[0 … 255]: </a:t>
            </a:r>
            <a:r>
              <a:rPr lang="bg-BG" sz="2400" dirty="0">
                <a:latin typeface="Comfortaa" pitchFamily="2" charset="0"/>
              </a:rPr>
              <a:t>без знак, </a:t>
            </a:r>
            <a:r>
              <a:rPr lang="en-US" sz="2400" dirty="0">
                <a:latin typeface="Comfortaa" pitchFamily="2" charset="0"/>
              </a:rPr>
              <a:t>8-</a:t>
            </a:r>
            <a:r>
              <a:rPr lang="bg-BG" sz="2400" dirty="0">
                <a:latin typeface="Comfortaa" pitchFamily="2" charset="0"/>
              </a:rPr>
              <a:t>битов</a:t>
            </a:r>
            <a:r>
              <a:rPr lang="en-US" sz="2400" dirty="0">
                <a:latin typeface="Comfortaa" pitchFamily="2" charset="0"/>
              </a:rPr>
              <a:t> [0 … 2</a:t>
            </a:r>
            <a:r>
              <a:rPr lang="en-US" sz="2400" baseline="30000" dirty="0">
                <a:latin typeface="Comfortaa" pitchFamily="2" charset="0"/>
              </a:rPr>
              <a:t>8</a:t>
            </a:r>
            <a:r>
              <a:rPr lang="en-US" sz="2400" dirty="0">
                <a:latin typeface="Comfortaa" pitchFamily="2" charset="0"/>
              </a:rPr>
              <a:t>-1]</a:t>
            </a:r>
          </a:p>
          <a:p>
            <a:pPr>
              <a:lnSpc>
                <a:spcPct val="107000"/>
              </a:lnSpc>
            </a:pPr>
            <a:r>
              <a:rPr lang="en-US" sz="2400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short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sz="2400" dirty="0">
                <a:latin typeface="Comfortaa" pitchFamily="2" charset="0"/>
              </a:rPr>
              <a:t>[-32 768 … 32 767]: </a:t>
            </a:r>
            <a:r>
              <a:rPr lang="bg-BG" sz="2400" dirty="0">
                <a:latin typeface="Comfortaa" pitchFamily="2" charset="0"/>
              </a:rPr>
              <a:t>със знак,</a:t>
            </a:r>
            <a:r>
              <a:rPr lang="en-US" sz="2400" dirty="0">
                <a:latin typeface="Comfortaa" pitchFamily="2" charset="0"/>
              </a:rPr>
              <a:t> 16-</a:t>
            </a:r>
            <a:r>
              <a:rPr lang="bg-BG" sz="2400" dirty="0">
                <a:latin typeface="Comfortaa" pitchFamily="2" charset="0"/>
              </a:rPr>
              <a:t>битов</a:t>
            </a:r>
            <a:r>
              <a:rPr lang="en-US" sz="2400" dirty="0">
                <a:latin typeface="Comfortaa" pitchFamily="2" charset="0"/>
              </a:rPr>
              <a:t> [-2</a:t>
            </a:r>
            <a:r>
              <a:rPr lang="en-US" sz="2400" baseline="30000" dirty="0">
                <a:latin typeface="Comfortaa" pitchFamily="2" charset="0"/>
              </a:rPr>
              <a:t>15</a:t>
            </a:r>
            <a:r>
              <a:rPr lang="en-US" sz="2400" dirty="0">
                <a:latin typeface="Comfortaa" pitchFamily="2" charset="0"/>
              </a:rPr>
              <a:t> … 2</a:t>
            </a:r>
            <a:r>
              <a:rPr lang="en-US" sz="2400" baseline="30000" dirty="0">
                <a:latin typeface="Comfortaa" pitchFamily="2" charset="0"/>
              </a:rPr>
              <a:t>15</a:t>
            </a:r>
            <a:r>
              <a:rPr lang="en-US" sz="2400" dirty="0">
                <a:latin typeface="Comfortaa" pitchFamily="2" charset="0"/>
              </a:rPr>
              <a:t>-1]</a:t>
            </a:r>
          </a:p>
          <a:p>
            <a:pPr>
              <a:lnSpc>
                <a:spcPct val="107000"/>
              </a:lnSpc>
            </a:pPr>
            <a:r>
              <a:rPr lang="en-US" sz="2400" b="1" noProof="1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ushort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sz="2400" dirty="0">
                <a:latin typeface="Comfortaa" pitchFamily="2" charset="0"/>
              </a:rPr>
              <a:t>[0 … 65 535]: </a:t>
            </a:r>
            <a:r>
              <a:rPr lang="bg-BG" sz="2400" dirty="0">
                <a:latin typeface="Comfortaa" pitchFamily="2" charset="0"/>
              </a:rPr>
              <a:t>без знак </a:t>
            </a:r>
            <a:r>
              <a:rPr lang="en-US" sz="2400" dirty="0">
                <a:latin typeface="Comfortaa" pitchFamily="2" charset="0"/>
              </a:rPr>
              <a:t>16-</a:t>
            </a:r>
            <a:r>
              <a:rPr lang="bg-BG" sz="2400" dirty="0">
                <a:latin typeface="Comfortaa" pitchFamily="2" charset="0"/>
              </a:rPr>
              <a:t>битов</a:t>
            </a:r>
            <a:r>
              <a:rPr lang="en-US" sz="2400" dirty="0">
                <a:latin typeface="Comfortaa" pitchFamily="2" charset="0"/>
              </a:rPr>
              <a:t> [0 … 2</a:t>
            </a:r>
            <a:r>
              <a:rPr lang="en-US" sz="2400" baseline="30000" dirty="0">
                <a:latin typeface="Comfortaa" pitchFamily="2" charset="0"/>
              </a:rPr>
              <a:t>16</a:t>
            </a:r>
            <a:r>
              <a:rPr lang="en-US" sz="2400" dirty="0">
                <a:latin typeface="Comfortaa" pitchFamily="2" charset="0"/>
              </a:rPr>
              <a:t>-1]</a:t>
            </a:r>
          </a:p>
          <a:p>
            <a:pPr>
              <a:lnSpc>
                <a:spcPct val="107000"/>
              </a:lnSpc>
            </a:pPr>
            <a:r>
              <a:rPr lang="en-US" sz="2400" b="1" noProof="1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sz="2400" dirty="0">
                <a:latin typeface="Comfortaa" pitchFamily="2" charset="0"/>
              </a:rPr>
              <a:t>[-2 147 483 648 … 2 147 483 647]: </a:t>
            </a:r>
            <a:r>
              <a:rPr lang="bg-BG" sz="2400" dirty="0">
                <a:latin typeface="Comfortaa" pitchFamily="2" charset="0"/>
              </a:rPr>
              <a:t>със знак </a:t>
            </a:r>
            <a:r>
              <a:rPr lang="en-US" sz="2400" dirty="0">
                <a:latin typeface="Comfortaa" pitchFamily="2" charset="0"/>
              </a:rPr>
              <a:t>32-</a:t>
            </a:r>
            <a:r>
              <a:rPr lang="bg-BG" sz="2400" dirty="0">
                <a:latin typeface="Comfortaa" pitchFamily="2" charset="0"/>
              </a:rPr>
              <a:t>битов</a:t>
            </a:r>
            <a:r>
              <a:rPr lang="en-US" sz="2400" dirty="0">
                <a:latin typeface="Comfortaa" pitchFamily="2" charset="0"/>
              </a:rPr>
              <a:t> [-2</a:t>
            </a:r>
            <a:r>
              <a:rPr lang="en-US" sz="2400" baseline="30000" dirty="0">
                <a:latin typeface="Comfortaa" pitchFamily="2" charset="0"/>
              </a:rPr>
              <a:t>31</a:t>
            </a:r>
            <a:r>
              <a:rPr lang="en-US" sz="2400" dirty="0">
                <a:latin typeface="Comfortaa" pitchFamily="2" charset="0"/>
              </a:rPr>
              <a:t> … 2</a:t>
            </a:r>
            <a:r>
              <a:rPr lang="en-US" sz="2400" baseline="30000" dirty="0">
                <a:latin typeface="Comfortaa" pitchFamily="2" charset="0"/>
              </a:rPr>
              <a:t>31</a:t>
            </a:r>
            <a:r>
              <a:rPr lang="en-US" sz="2400" dirty="0">
                <a:latin typeface="Comfortaa" pitchFamily="2" charset="0"/>
              </a:rPr>
              <a:t>-1]</a:t>
            </a:r>
            <a:endParaRPr lang="en-US" sz="2400" u="sng" dirty="0">
              <a:latin typeface="Comfortaa" pitchFamily="2" charset="0"/>
            </a:endParaRPr>
          </a:p>
          <a:p>
            <a:pPr>
              <a:lnSpc>
                <a:spcPct val="107000"/>
              </a:lnSpc>
            </a:pPr>
            <a:r>
              <a:rPr lang="en-US" sz="2400" b="1" noProof="1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uint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sz="2400" dirty="0">
                <a:latin typeface="Comfortaa" pitchFamily="2" charset="0"/>
              </a:rPr>
              <a:t>[0 … 4 294 967 295]: </a:t>
            </a:r>
            <a:r>
              <a:rPr lang="bg-BG" sz="2400" dirty="0">
                <a:latin typeface="Comfortaa" pitchFamily="2" charset="0"/>
              </a:rPr>
              <a:t>без знак </a:t>
            </a:r>
            <a:r>
              <a:rPr lang="en-US" sz="2400" dirty="0">
                <a:latin typeface="Comfortaa" pitchFamily="2" charset="0"/>
              </a:rPr>
              <a:t>32-</a:t>
            </a:r>
            <a:r>
              <a:rPr lang="bg-BG" sz="2400" dirty="0">
                <a:latin typeface="Comfortaa" pitchFamily="2" charset="0"/>
              </a:rPr>
              <a:t>битов</a:t>
            </a:r>
            <a:r>
              <a:rPr lang="en-US" sz="2400" dirty="0">
                <a:latin typeface="Comfortaa" pitchFamily="2" charset="0"/>
              </a:rPr>
              <a:t> [0 … 2</a:t>
            </a:r>
            <a:r>
              <a:rPr lang="en-US" sz="2400" baseline="30000" dirty="0">
                <a:latin typeface="Comfortaa" pitchFamily="2" charset="0"/>
              </a:rPr>
              <a:t>32</a:t>
            </a:r>
            <a:r>
              <a:rPr lang="en-US" sz="2400" dirty="0">
                <a:latin typeface="Comfortaa" pitchFamily="2" charset="0"/>
              </a:rPr>
              <a:t>-1]</a:t>
            </a:r>
          </a:p>
          <a:p>
            <a:pPr>
              <a:lnSpc>
                <a:spcPct val="107000"/>
              </a:lnSpc>
            </a:pPr>
            <a:r>
              <a:rPr lang="en-US" sz="2400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long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sz="2400" dirty="0">
                <a:latin typeface="Comfortaa" pitchFamily="2" charset="0"/>
              </a:rPr>
              <a:t>[-9 223 372 036 854 775 808 … 9 223 372 036 854 775 807]: </a:t>
            </a:r>
            <a:r>
              <a:rPr lang="bg-BG" sz="2400" dirty="0">
                <a:latin typeface="Comfortaa" pitchFamily="2" charset="0"/>
              </a:rPr>
              <a:t>със знак </a:t>
            </a:r>
            <a:r>
              <a:rPr lang="en-US" sz="2400" dirty="0">
                <a:latin typeface="Comfortaa" pitchFamily="2" charset="0"/>
              </a:rPr>
              <a:t>64-</a:t>
            </a:r>
            <a:r>
              <a:rPr lang="bg-BG" sz="2400" dirty="0">
                <a:latin typeface="Comfortaa" pitchFamily="2" charset="0"/>
              </a:rPr>
              <a:t>битов</a:t>
            </a:r>
            <a:r>
              <a:rPr lang="en-US" sz="2400" dirty="0">
                <a:latin typeface="Comfortaa" pitchFamily="2" charset="0"/>
              </a:rPr>
              <a:t> [-2</a:t>
            </a:r>
            <a:r>
              <a:rPr lang="en-US" sz="2400" baseline="30000" dirty="0">
                <a:latin typeface="Comfortaa" pitchFamily="2" charset="0"/>
              </a:rPr>
              <a:t>63</a:t>
            </a:r>
            <a:r>
              <a:rPr lang="en-US" sz="2400" dirty="0">
                <a:latin typeface="Comfortaa" pitchFamily="2" charset="0"/>
              </a:rPr>
              <a:t> … 2</a:t>
            </a:r>
            <a:r>
              <a:rPr lang="en-US" sz="2400" baseline="30000" dirty="0">
                <a:latin typeface="Comfortaa" pitchFamily="2" charset="0"/>
              </a:rPr>
              <a:t>63</a:t>
            </a:r>
            <a:r>
              <a:rPr lang="en-US" sz="2400" dirty="0">
                <a:latin typeface="Comfortaa" pitchFamily="2" charset="0"/>
              </a:rPr>
              <a:t>-1]</a:t>
            </a:r>
          </a:p>
          <a:p>
            <a:pPr>
              <a:lnSpc>
                <a:spcPct val="107000"/>
              </a:lnSpc>
            </a:pPr>
            <a:r>
              <a:rPr lang="en-US" sz="2400" b="1" noProof="1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ulong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sz="2400" dirty="0">
                <a:latin typeface="Comfortaa" pitchFamily="2" charset="0"/>
              </a:rPr>
              <a:t>[0 … 18 446 744 073 709 551 615]: </a:t>
            </a:r>
            <a:r>
              <a:rPr lang="bg-BG" sz="2400" dirty="0">
                <a:latin typeface="Comfortaa" pitchFamily="2" charset="0"/>
              </a:rPr>
              <a:t>без знак </a:t>
            </a:r>
            <a:r>
              <a:rPr lang="en-US" sz="2400" dirty="0">
                <a:latin typeface="Comfortaa" pitchFamily="2" charset="0"/>
              </a:rPr>
              <a:t>64-</a:t>
            </a:r>
            <a:r>
              <a:rPr lang="bg-BG" sz="2400" dirty="0">
                <a:latin typeface="Comfortaa" pitchFamily="2" charset="0"/>
              </a:rPr>
              <a:t>битов</a:t>
            </a:r>
            <a:r>
              <a:rPr lang="en-US" sz="2400" dirty="0">
                <a:latin typeface="Comfortaa" pitchFamily="2" charset="0"/>
              </a:rPr>
              <a:t> [0 … 2</a:t>
            </a:r>
            <a:r>
              <a:rPr lang="en-US" sz="2400" baseline="30000" dirty="0">
                <a:latin typeface="Comfortaa" pitchFamily="2" charset="0"/>
              </a:rPr>
              <a:t>64</a:t>
            </a:r>
            <a:r>
              <a:rPr lang="en-US" sz="2400" dirty="0">
                <a:latin typeface="Comfortaa" pitchFamily="2" charset="0"/>
              </a:rPr>
              <a:t>-1]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37419" y="365125"/>
            <a:ext cx="10616381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Целочислени типове</a:t>
            </a:r>
          </a:p>
        </p:txBody>
      </p:sp>
    </p:spTree>
    <p:extLst>
      <p:ext uri="{BB962C8B-B14F-4D97-AF65-F5344CB8AC3E}">
        <p14:creationId xmlns:p14="http://schemas.microsoft.com/office/powerpoint/2010/main" val="347556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675667" y="1399998"/>
            <a:ext cx="10780799" cy="442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>
                <a:latin typeface="Comfortaa" pitchFamily="2" charset="0"/>
              </a:rPr>
              <a:t>Според мерната единица, можем да ползваме различен тип</a:t>
            </a:r>
            <a:r>
              <a:rPr lang="en-US" sz="2400" dirty="0">
                <a:latin typeface="Comfortaa" pitchFamily="2" charset="0"/>
              </a:rPr>
              <a:t>:</a:t>
            </a:r>
            <a:endParaRPr lang="bg-BG" sz="2400" dirty="0">
              <a:latin typeface="Comfortaa" pitchFamily="2" charset="0"/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2227" y="521925"/>
            <a:ext cx="10515600" cy="987768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Векове </a:t>
            </a:r>
            <a:r>
              <a:rPr lang="en-US" dirty="0">
                <a:latin typeface="Comfortaa" pitchFamily="2" charset="0"/>
              </a:rPr>
              <a:t>– </a:t>
            </a:r>
            <a:r>
              <a:rPr lang="bg-BG" dirty="0">
                <a:latin typeface="Comfortaa" pitchFamily="2" charset="0"/>
              </a:rPr>
              <a:t>Пример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2000" y="3429000"/>
            <a:ext cx="10668000" cy="28315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byte centuries = 20;    // Много малко число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(</a:t>
            </a: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до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255)</a:t>
            </a:r>
            <a:endParaRPr lang="bg-BG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 years = 2000;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  // </a:t>
            </a: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Малко число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(</a:t>
            </a: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до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32767)</a:t>
            </a:r>
            <a:endParaRPr lang="bg-BG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 days = 730484;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   // </a:t>
            </a: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Голямо число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(</a:t>
            </a: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до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4.3 </a:t>
            </a: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млрд.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endParaRPr lang="bg-BG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 hours = 17531616; // Много голямо число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(</a:t>
            </a: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до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18.4*10^18)</a:t>
            </a:r>
            <a:endParaRPr lang="bg-BG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b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"{0} centuries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=</a:t>
            </a: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{1} years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= </a:t>
            </a: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{2} days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=</a:t>
            </a: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{3} hours.",</a:t>
            </a:r>
            <a:b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centuries, years, days, hours);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33" y="1842449"/>
            <a:ext cx="10608133" cy="1339688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5DB4F5C-65C6-4FE8-9FDC-9D9DBDA75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569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0213" y="1501160"/>
            <a:ext cx="10515600" cy="192784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Целите числа си имат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диапазон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(</a:t>
            </a:r>
            <a:r>
              <a:rPr lang="bg-BG" dirty="0">
                <a:latin typeface="Comfortaa" pitchFamily="2" charset="0"/>
              </a:rPr>
              <a:t>минимална и максимална стойност</a:t>
            </a:r>
            <a:r>
              <a:rPr lang="en-US" dirty="0">
                <a:latin typeface="Comfortaa" pitchFamily="2" charset="0"/>
              </a:rPr>
              <a:t>)</a:t>
            </a:r>
          </a:p>
          <a:p>
            <a:r>
              <a:rPr lang="bg-BG" dirty="0">
                <a:latin typeface="Comfortaa" pitchFamily="2" charset="0"/>
              </a:rPr>
              <a:t>Целочислените типове могат да се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препълнят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 </a:t>
            </a:r>
            <a:r>
              <a:rPr lang="bg-BG" dirty="0">
                <a:latin typeface="Comfortaa" pitchFamily="2" charset="0"/>
                <a:sym typeface="Wingdings" panose="05000000000000000000" pitchFamily="2" charset="2"/>
              </a:rPr>
              <a:t>това води до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  <a:sym typeface="Wingdings" panose="05000000000000000000" pitchFamily="2" charset="2"/>
              </a:rPr>
              <a:t>некоректни стойности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Внимавайте с препълването</a:t>
            </a:r>
            <a:r>
              <a:rPr lang="en-US" dirty="0">
                <a:latin typeface="Comfortaa" pitchFamily="2" charset="0"/>
              </a:rPr>
              <a:t>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0287" y="3429000"/>
            <a:ext cx="6143624" cy="30619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counter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260;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counter++;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Console.WriteLine(counter);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51799" y="3429000"/>
            <a:ext cx="2006601" cy="30619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73911" y="4755516"/>
            <a:ext cx="877888" cy="41179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4234B8B-5614-4097-AA02-9E367A35A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976</Words>
  <Application>Microsoft Office PowerPoint</Application>
  <PresentationFormat>Widescreen</PresentationFormat>
  <Paragraphs>135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Comfortaa</vt:lpstr>
      <vt:lpstr>Consolas</vt:lpstr>
      <vt:lpstr>Tahoma</vt:lpstr>
      <vt:lpstr>Office Theme</vt:lpstr>
      <vt:lpstr>Типове данни и променливи</vt:lpstr>
      <vt:lpstr>Съдържание</vt:lpstr>
      <vt:lpstr>Как работят компютрите?</vt:lpstr>
      <vt:lpstr>Променливи</vt:lpstr>
      <vt:lpstr>Какво е тип данни?</vt:lpstr>
      <vt:lpstr>Характеристики на типовете</vt:lpstr>
      <vt:lpstr>Целочислени типове</vt:lpstr>
      <vt:lpstr>Векове – Пример</vt:lpstr>
      <vt:lpstr>Внимавайте с препълването!</vt:lpstr>
      <vt:lpstr>Задача: Векове към минути</vt:lpstr>
      <vt:lpstr>Задача: Векове към минути</vt:lpstr>
      <vt:lpstr>Целочислени литерали</vt:lpstr>
      <vt:lpstr>Какво научихме този час?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Димитър Минчев</cp:lastModifiedBy>
  <cp:revision>6</cp:revision>
  <dcterms:created xsi:type="dcterms:W3CDTF">2022-08-09T09:25:46Z</dcterms:created>
  <dcterms:modified xsi:type="dcterms:W3CDTF">2022-08-18T13:08:55Z</dcterms:modified>
</cp:coreProperties>
</file>