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602277"/>
            <a:ext cx="7766936" cy="1646302"/>
          </a:xfrm>
        </p:spPr>
        <p:txBody>
          <a:bodyPr/>
          <a:lstStyle/>
          <a:p>
            <a:pPr algn="ctr"/>
            <a:r>
              <a:rPr lang="en-IN" dirty="0" smtClean="0">
                <a:latin typeface="Cambria" panose="02040503050406030204" pitchFamily="18" charset="0"/>
              </a:rPr>
              <a:t>IMPLEMENTATION OF MQTT-SN BROKER</a:t>
            </a:r>
            <a:endParaRPr lang="en-IN" dirty="0">
              <a:latin typeface="Cambria" panose="02040503050406030204" pitchFamily="18" charset="0"/>
            </a:endParaRPr>
          </a:p>
        </p:txBody>
      </p:sp>
      <p:sp>
        <p:nvSpPr>
          <p:cNvPr id="3" name="Subtitle 2"/>
          <p:cNvSpPr>
            <a:spLocks noGrp="1"/>
          </p:cNvSpPr>
          <p:nvPr>
            <p:ph type="subTitle" idx="1"/>
          </p:nvPr>
        </p:nvSpPr>
        <p:spPr>
          <a:xfrm>
            <a:off x="1886629" y="5379301"/>
            <a:ext cx="7766936" cy="1096899"/>
          </a:xfrm>
        </p:spPr>
        <p:txBody>
          <a:bodyPr/>
          <a:lstStyle/>
          <a:p>
            <a:r>
              <a:rPr lang="en-IN" dirty="0" smtClean="0">
                <a:solidFill>
                  <a:schemeClr val="tx1"/>
                </a:solidFill>
                <a:latin typeface="Cambria" panose="02040503050406030204" pitchFamily="18" charset="0"/>
              </a:rPr>
              <a:t>PAVAN KASHYAP</a:t>
            </a:r>
          </a:p>
          <a:p>
            <a:r>
              <a:rPr lang="en-IN" dirty="0" smtClean="0">
                <a:solidFill>
                  <a:schemeClr val="tx1"/>
                </a:solidFill>
                <a:latin typeface="Cambria" panose="02040503050406030204" pitchFamily="18" charset="0"/>
              </a:rPr>
              <a:t>MATRKL NUM: 1186732</a:t>
            </a:r>
            <a:endParaRPr lang="en-IN" dirty="0">
              <a:solidFill>
                <a:schemeClr val="tx1"/>
              </a:solidFill>
              <a:latin typeface="Cambria" panose="02040503050406030204" pitchFamily="18" charset="0"/>
            </a:endParaRPr>
          </a:p>
        </p:txBody>
      </p:sp>
    </p:spTree>
    <p:extLst>
      <p:ext uri="{BB962C8B-B14F-4D97-AF65-F5344CB8AC3E}">
        <p14:creationId xmlns:p14="http://schemas.microsoft.com/office/powerpoint/2010/main" val="105081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lstStyle/>
          <a:p>
            <a:pPr algn="ctr"/>
            <a:r>
              <a:rPr lang="en-IN" dirty="0" smtClean="0">
                <a:latin typeface="Cambria" panose="02040503050406030204" pitchFamily="18" charset="0"/>
              </a:rPr>
              <a:t>Message Variable Part</a:t>
            </a:r>
            <a:endParaRPr lang="en-IN" dirty="0">
              <a:latin typeface="Cambria" panose="02040503050406030204" pitchFamily="18" charset="0"/>
            </a:endParaRPr>
          </a:p>
        </p:txBody>
      </p:sp>
      <p:sp>
        <p:nvSpPr>
          <p:cNvPr id="3" name="Content Placeholder 2"/>
          <p:cNvSpPr>
            <a:spLocks noGrp="1"/>
          </p:cNvSpPr>
          <p:nvPr>
            <p:ph idx="1"/>
          </p:nvPr>
        </p:nvSpPr>
        <p:spPr>
          <a:xfrm>
            <a:off x="677334" y="1402081"/>
            <a:ext cx="8596668" cy="4639282"/>
          </a:xfrm>
        </p:spPr>
        <p:txBody>
          <a:bodyPr/>
          <a:lstStyle/>
          <a:p>
            <a:pPr marL="0" indent="0">
              <a:buNone/>
            </a:pPr>
            <a:r>
              <a:rPr lang="en-IN" dirty="0"/>
              <a:t>The content of the message variable part depends on the type of the message. Few are given below: </a:t>
            </a:r>
          </a:p>
          <a:p>
            <a:pPr lvl="0"/>
            <a:r>
              <a:rPr lang="en-IN" b="1" dirty="0"/>
              <a:t>CLIENTID:</a:t>
            </a:r>
            <a:r>
              <a:rPr lang="en-IN" dirty="0"/>
              <a:t> the CLIENTID field has a variable length and contains a 1-23 character long string that uniquely identifies the client to the server. </a:t>
            </a:r>
          </a:p>
          <a:p>
            <a:pPr lvl="0"/>
            <a:r>
              <a:rPr lang="en-IN" b="1" dirty="0"/>
              <a:t>DATA:</a:t>
            </a:r>
            <a:r>
              <a:rPr lang="en-IN" dirty="0"/>
              <a:t> The DATA field corresponds to payload of an MQTT PUBLISH message. It has a variable length and contains the application data that is being published. </a:t>
            </a:r>
          </a:p>
          <a:p>
            <a:r>
              <a:rPr lang="en-IN" b="1" dirty="0"/>
              <a:t>DURATION:</a:t>
            </a:r>
            <a:r>
              <a:rPr lang="en-IN" dirty="0"/>
              <a:t> The DURATION field is 2-octet long and specifies the duration of a time period in seconds</a:t>
            </a:r>
            <a:r>
              <a:rPr lang="en-IN" dirty="0" smtClean="0"/>
              <a:t>. </a:t>
            </a:r>
          </a:p>
          <a:p>
            <a:pPr lvl="0"/>
            <a:r>
              <a:rPr lang="en-IN" b="1" dirty="0"/>
              <a:t>MSGID: </a:t>
            </a:r>
            <a:r>
              <a:rPr lang="en-IN" dirty="0"/>
              <a:t>The MSGID field is 2-octet long and it allows the sender to match a message with its corresponding acknowledgment.</a:t>
            </a:r>
          </a:p>
          <a:p>
            <a:r>
              <a:rPr lang="en-IN" b="1" dirty="0"/>
              <a:t>PROTOCOLID:</a:t>
            </a:r>
            <a:r>
              <a:rPr lang="en-IN" dirty="0"/>
              <a:t> The PROTOCOLID is 1-octet long. It is only present in a CONNECT message and corresponds to the MQTT ‘protocol name’ and ‘protocol version’.</a:t>
            </a:r>
            <a:endParaRPr lang="en-IN" dirty="0"/>
          </a:p>
        </p:txBody>
      </p:sp>
    </p:spTree>
    <p:extLst>
      <p:ext uri="{BB962C8B-B14F-4D97-AF65-F5344CB8AC3E}">
        <p14:creationId xmlns:p14="http://schemas.microsoft.com/office/powerpoint/2010/main" val="298399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48215199"/>
              </p:ext>
            </p:extLst>
          </p:nvPr>
        </p:nvGraphicFramePr>
        <p:xfrm>
          <a:off x="1513841" y="4470401"/>
          <a:ext cx="6121558" cy="1649538"/>
        </p:xfrm>
        <a:graphic>
          <a:graphicData uri="http://schemas.openxmlformats.org/drawingml/2006/table">
            <a:tbl>
              <a:tblPr firstRow="1" firstCol="1" bandRow="1">
                <a:tableStyleId>{5C22544A-7EE6-4342-B048-85BDC9FD1C3A}</a:tableStyleId>
              </a:tblPr>
              <a:tblGrid>
                <a:gridCol w="3060779"/>
                <a:gridCol w="3060779"/>
              </a:tblGrid>
              <a:tr h="274923">
                <a:tc>
                  <a:txBody>
                    <a:bodyPr/>
                    <a:lstStyle/>
                    <a:p>
                      <a:pPr marL="457200" algn="ctr">
                        <a:lnSpc>
                          <a:spcPct val="107000"/>
                        </a:lnSpc>
                        <a:spcAft>
                          <a:spcPts val="0"/>
                        </a:spcAft>
                        <a:tabLst>
                          <a:tab pos="723900" algn="l"/>
                        </a:tabLst>
                      </a:pPr>
                      <a:r>
                        <a:rPr lang="en-IN" sz="1200" dirty="0">
                          <a:effectLst/>
                        </a:rPr>
                        <a:t>RETURN CODE 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MEANING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923">
                <a:tc>
                  <a:txBody>
                    <a:bodyPr/>
                    <a:lstStyle/>
                    <a:p>
                      <a:pPr marL="457200" algn="ctr">
                        <a:lnSpc>
                          <a:spcPct val="107000"/>
                        </a:lnSpc>
                        <a:spcAft>
                          <a:spcPts val="0"/>
                        </a:spcAft>
                        <a:tabLst>
                          <a:tab pos="723900" algn="l"/>
                        </a:tabLst>
                      </a:pPr>
                      <a:r>
                        <a:rPr lang="en-IN" sz="1200">
                          <a:effectLst/>
                        </a:rPr>
                        <a:t>0x00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923">
                <a:tc>
                  <a:txBody>
                    <a:bodyPr/>
                    <a:lstStyle/>
                    <a:p>
                      <a:pPr marL="457200" algn="ctr">
                        <a:lnSpc>
                          <a:spcPct val="107000"/>
                        </a:lnSpc>
                        <a:spcAft>
                          <a:spcPts val="0"/>
                        </a:spcAft>
                        <a:tabLst>
                          <a:tab pos="723900" algn="l"/>
                        </a:tabLst>
                      </a:pPr>
                      <a:r>
                        <a:rPr lang="en-IN" sz="1200">
                          <a:effectLst/>
                        </a:rPr>
                        <a:t>0x01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REJECTED: CONGESTION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923">
                <a:tc>
                  <a:txBody>
                    <a:bodyPr/>
                    <a:lstStyle/>
                    <a:p>
                      <a:pPr marL="457200" algn="ctr">
                        <a:lnSpc>
                          <a:spcPct val="107000"/>
                        </a:lnSpc>
                        <a:spcAft>
                          <a:spcPts val="0"/>
                        </a:spcAft>
                        <a:tabLst>
                          <a:tab pos="723900" algn="l"/>
                        </a:tabLst>
                      </a:pPr>
                      <a:r>
                        <a:rPr lang="en-IN" sz="1200" dirty="0">
                          <a:effectLst/>
                        </a:rPr>
                        <a:t>0x02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REJECTED: INVALID TOPICID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923">
                <a:tc>
                  <a:txBody>
                    <a:bodyPr/>
                    <a:lstStyle/>
                    <a:p>
                      <a:pPr marL="457200" algn="ctr">
                        <a:lnSpc>
                          <a:spcPct val="107000"/>
                        </a:lnSpc>
                        <a:spcAft>
                          <a:spcPts val="0"/>
                        </a:spcAft>
                        <a:tabLst>
                          <a:tab pos="723900" algn="l"/>
                        </a:tabLst>
                      </a:pPr>
                      <a:r>
                        <a:rPr lang="en-IN" sz="1200">
                          <a:effectLst/>
                        </a:rPr>
                        <a:t>0x03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REJECTED: NOT SUPPORTED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4923">
                <a:tc>
                  <a:txBody>
                    <a:bodyPr/>
                    <a:lstStyle/>
                    <a:p>
                      <a:pPr marL="457200" algn="ctr">
                        <a:lnSpc>
                          <a:spcPct val="107000"/>
                        </a:lnSpc>
                        <a:spcAft>
                          <a:spcPts val="0"/>
                        </a:spcAft>
                        <a:tabLst>
                          <a:tab pos="723900" algn="l"/>
                        </a:tabLst>
                      </a:pPr>
                      <a:r>
                        <a:rPr lang="en-IN" sz="1200">
                          <a:effectLst/>
                        </a:rPr>
                        <a:t>0x04 – 0xFF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a:effectLst/>
                        </a:rPr>
                        <a:t>RESERVED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579120" y="1357539"/>
            <a:ext cx="86766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23900" algn="l"/>
              </a:tabLst>
              <a:defRPr>
                <a:solidFill>
                  <a:schemeClr val="tx1"/>
                </a:solidFill>
                <a:latin typeface="Arial" panose="020B0604020202020204" pitchFamily="34" charset="0"/>
              </a:defRPr>
            </a:lvl1pPr>
            <a:lvl2pPr eaLnBrk="0" fontAlgn="base" hangingPunct="0">
              <a:spcBef>
                <a:spcPct val="0"/>
              </a:spcBef>
              <a:spcAft>
                <a:spcPct val="0"/>
              </a:spcAft>
              <a:tabLst>
                <a:tab pos="723900" algn="l"/>
              </a:tabLst>
              <a:defRPr>
                <a:solidFill>
                  <a:schemeClr val="tx1"/>
                </a:solidFill>
                <a:latin typeface="Arial" panose="020B0604020202020204" pitchFamily="34" charset="0"/>
              </a:defRPr>
            </a:lvl2pPr>
            <a:lvl3pPr eaLnBrk="0" fontAlgn="base" hangingPunct="0">
              <a:spcBef>
                <a:spcPct val="0"/>
              </a:spcBef>
              <a:spcAft>
                <a:spcPct val="0"/>
              </a:spcAft>
              <a:tabLst>
                <a:tab pos="723900" algn="l"/>
              </a:tabLst>
              <a:defRPr>
                <a:solidFill>
                  <a:schemeClr val="tx1"/>
                </a:solidFill>
                <a:latin typeface="Arial" panose="020B0604020202020204" pitchFamily="34" charset="0"/>
              </a:defRPr>
            </a:lvl3pPr>
            <a:lvl4pPr eaLnBrk="0" fontAlgn="base" hangingPunct="0">
              <a:spcBef>
                <a:spcPct val="0"/>
              </a:spcBef>
              <a:spcAft>
                <a:spcPct val="0"/>
              </a:spcAft>
              <a:tabLst>
                <a:tab pos="723900" algn="l"/>
              </a:tabLst>
              <a:defRPr>
                <a:solidFill>
                  <a:schemeClr val="tx1"/>
                </a:solidFill>
                <a:latin typeface="Arial" panose="020B0604020202020204" pitchFamily="34" charset="0"/>
              </a:defRPr>
            </a:lvl4pPr>
            <a:lvl5pPr eaLnBrk="0" fontAlgn="base" hangingPunct="0">
              <a:spcBef>
                <a:spcPct val="0"/>
              </a:spcBef>
              <a:spcAft>
                <a:spcPct val="0"/>
              </a:spcAft>
              <a:tabLst>
                <a:tab pos="723900" algn="l"/>
              </a:tabLst>
              <a:defRPr>
                <a:solidFill>
                  <a:schemeClr val="tx1"/>
                </a:solidFill>
                <a:latin typeface="Arial" panose="020B0604020202020204" pitchFamily="34" charset="0"/>
              </a:defRPr>
            </a:lvl5pPr>
            <a:lvl6pPr eaLnBrk="0" fontAlgn="base" hangingPunct="0">
              <a:spcBef>
                <a:spcPct val="0"/>
              </a:spcBef>
              <a:spcAft>
                <a:spcPct val="0"/>
              </a:spcAft>
              <a:tabLst>
                <a:tab pos="723900" algn="l"/>
              </a:tabLst>
              <a:defRPr>
                <a:solidFill>
                  <a:schemeClr val="tx1"/>
                </a:solidFill>
                <a:latin typeface="Arial" panose="020B0604020202020204" pitchFamily="34" charset="0"/>
              </a:defRPr>
            </a:lvl6pPr>
            <a:lvl7pPr eaLnBrk="0" fontAlgn="base" hangingPunct="0">
              <a:spcBef>
                <a:spcPct val="0"/>
              </a:spcBef>
              <a:spcAft>
                <a:spcPct val="0"/>
              </a:spcAft>
              <a:tabLst>
                <a:tab pos="723900" algn="l"/>
              </a:tabLst>
              <a:defRPr>
                <a:solidFill>
                  <a:schemeClr val="tx1"/>
                </a:solidFill>
                <a:latin typeface="Arial" panose="020B0604020202020204" pitchFamily="34" charset="0"/>
              </a:defRPr>
            </a:lvl7pPr>
            <a:lvl8pPr eaLnBrk="0" fontAlgn="base" hangingPunct="0">
              <a:spcBef>
                <a:spcPct val="0"/>
              </a:spcBef>
              <a:spcAft>
                <a:spcPct val="0"/>
              </a:spcAft>
              <a:tabLst>
                <a:tab pos="723900" algn="l"/>
              </a:tabLst>
              <a:defRPr>
                <a:solidFill>
                  <a:schemeClr val="tx1"/>
                </a:solidFill>
                <a:latin typeface="Arial" panose="020B0604020202020204" pitchFamily="34" charset="0"/>
              </a:defRPr>
            </a:lvl8pPr>
            <a:lvl9pPr eaLnBrk="0" fontAlgn="base" hangingPunct="0">
              <a:spcBef>
                <a:spcPct val="0"/>
              </a:spcBef>
              <a:spcAft>
                <a:spcPct val="0"/>
              </a:spcAft>
              <a:tabLst>
                <a:tab pos="723900" algn="l"/>
              </a:tabLs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723900" algn="l"/>
              </a:tabLst>
            </a:pPr>
            <a:r>
              <a:rPr kumimoji="0" lang="en-US" altLang="en-US" b="1"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TOPICID:</a:t>
            </a: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The TOPICID field is 2-octet long and contains the value of the topic id. The values “0x0000” and “0xFFFF” are reserved and therefore should not be used.</a:t>
            </a:r>
            <a:endParaRPr kumimoji="0" lang="en-US" altLang="en-US" b="0" i="0" u="none" strike="noStrike" cap="none" normalizeH="0" baseline="0" dirty="0" smtClean="0">
              <a:ln>
                <a:noFill/>
              </a:ln>
              <a:solidFill>
                <a:schemeClr val="tx1"/>
              </a:solidFill>
              <a:effectLst/>
              <a:latin typeface="+mn-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723900" algn="l"/>
              </a:tabLst>
            </a:pPr>
            <a:r>
              <a:rPr kumimoji="0" lang="en-US" altLang="en-US" b="1"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TOPICNAME:</a:t>
            </a: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The TOPICNAME field has a variable length and contains an UTF8-encoded string that specifies the topic name.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723900" algn="l"/>
              </a:tabLst>
            </a:pPr>
            <a:r>
              <a:rPr lang="en-IN" b="1" dirty="0" smtClean="0"/>
              <a:t>FLAGS</a:t>
            </a:r>
            <a:r>
              <a:rPr lang="en-IN" b="1" dirty="0"/>
              <a:t>:</a:t>
            </a:r>
            <a:r>
              <a:rPr lang="en-IN" dirty="0"/>
              <a:t> The FLAGS field is 1-octet and contains many flags such as: </a:t>
            </a:r>
          </a:p>
          <a:p>
            <a:pPr lvl="0"/>
            <a:r>
              <a:rPr lang="en-IN" dirty="0" smtClean="0"/>
              <a:t>	DUP</a:t>
            </a:r>
            <a:r>
              <a:rPr lang="en-IN" dirty="0"/>
              <a:t>: value ‘0’ – Message transmitted once &amp; ‘1’ – retransmission. </a:t>
            </a:r>
          </a:p>
          <a:p>
            <a:pPr lvl="0"/>
            <a:r>
              <a:rPr lang="en-IN" dirty="0" smtClean="0"/>
              <a:t>	QOS: 3 types of QOS are present.</a:t>
            </a:r>
          </a:p>
          <a:p>
            <a:r>
              <a:rPr lang="en-IN" dirty="0" smtClean="0"/>
              <a:t>	CleanSession</a:t>
            </a:r>
            <a:r>
              <a:rPr lang="en-IN" dirty="0"/>
              <a:t>: For a clean connect </a:t>
            </a:r>
            <a:r>
              <a:rPr lang="en-IN" dirty="0" smtClean="0"/>
              <a:t>connection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723900" algn="l"/>
              </a:tabLst>
            </a:pPr>
            <a:r>
              <a:rPr kumimoji="0" lang="en-US" altLang="en-US" b="1"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RETURNCODE:</a:t>
            </a: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This field is 1 octet long and the meaning is as follows: </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404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lstStyle/>
          <a:p>
            <a:r>
              <a:rPr lang="en-IN" dirty="0" smtClean="0">
                <a:latin typeface="Cambria" panose="02040503050406030204" pitchFamily="18" charset="0"/>
              </a:rPr>
              <a:t>MESSAGE STRUCTURE </a:t>
            </a:r>
            <a:endParaRPr lang="en-IN" dirty="0">
              <a:latin typeface="Cambria" panose="02040503050406030204" pitchFamily="18" charset="0"/>
            </a:endParaRPr>
          </a:p>
        </p:txBody>
      </p:sp>
      <p:sp>
        <p:nvSpPr>
          <p:cNvPr id="3" name="Content Placeholder 2"/>
          <p:cNvSpPr>
            <a:spLocks noGrp="1"/>
          </p:cNvSpPr>
          <p:nvPr>
            <p:ph idx="1"/>
          </p:nvPr>
        </p:nvSpPr>
        <p:spPr>
          <a:xfrm>
            <a:off x="758614" y="1402081"/>
            <a:ext cx="8596668" cy="4639282"/>
          </a:xfrm>
        </p:spPr>
        <p:txBody>
          <a:bodyPr/>
          <a:lstStyle/>
          <a:p>
            <a:r>
              <a:rPr lang="en-IN" b="1" dirty="0" smtClean="0"/>
              <a:t>CONNECT: </a:t>
            </a:r>
            <a:r>
              <a:rPr lang="en-IN" dirty="0"/>
              <a:t>The </a:t>
            </a:r>
            <a:r>
              <a:rPr lang="en-IN" dirty="0" smtClean="0"/>
              <a:t>CONNECT </a:t>
            </a:r>
            <a:r>
              <a:rPr lang="en-IN" dirty="0"/>
              <a:t>message is sent by a client to setup a connection</a:t>
            </a:r>
            <a:r>
              <a:rPr lang="en-IN" dirty="0" smtClean="0"/>
              <a:t>.</a:t>
            </a:r>
          </a:p>
          <a:p>
            <a:endParaRPr lang="en-IN" dirty="0"/>
          </a:p>
          <a:p>
            <a:r>
              <a:rPr lang="en-IN" b="1" dirty="0" smtClean="0"/>
              <a:t>CONNACK: </a:t>
            </a:r>
            <a:r>
              <a:rPr lang="en-IN" dirty="0"/>
              <a:t>The CONNACK message is sent by the server in response to a connection request from a </a:t>
            </a:r>
            <a:r>
              <a:rPr lang="en-IN" dirty="0" smtClean="0"/>
              <a:t>client. </a:t>
            </a:r>
            <a:endParaRPr lang="en-IN" b="1" dirty="0" smtClean="0"/>
          </a:p>
          <a:p>
            <a:pPr marL="0" indent="0">
              <a:buNone/>
            </a:pPr>
            <a:endParaRPr lang="en-IN" b="1" dirty="0" smtClean="0"/>
          </a:p>
          <a:p>
            <a:pPr marL="0" indent="0">
              <a:buNone/>
            </a:pPr>
            <a:endParaRPr lang="en-IN" b="1" dirty="0" smtClean="0"/>
          </a:p>
          <a:p>
            <a:r>
              <a:rPr lang="en-IN" b="1" dirty="0" smtClean="0"/>
              <a:t>REGISTER: </a:t>
            </a:r>
            <a:r>
              <a:rPr lang="en-IN" dirty="0"/>
              <a:t>The REGISTER message is sent by the client to the server to register the short </a:t>
            </a:r>
            <a:r>
              <a:rPr lang="en-IN" dirty="0" err="1"/>
              <a:t>TopicID</a:t>
            </a:r>
            <a:r>
              <a:rPr lang="en-IN" dirty="0"/>
              <a:t> and hence mapping it with </a:t>
            </a:r>
            <a:r>
              <a:rPr lang="en-IN" dirty="0" err="1" smtClean="0"/>
              <a:t>TopicName</a:t>
            </a:r>
            <a:r>
              <a:rPr lang="en-IN" dirty="0" smtClean="0"/>
              <a:t>. </a:t>
            </a:r>
          </a:p>
          <a:p>
            <a:pPr marL="0" indent="0">
              <a:buNone/>
            </a:pPr>
            <a:endParaRPr lang="en-IN" b="1" dirty="0" smtClean="0"/>
          </a:p>
          <a:p>
            <a:r>
              <a:rPr lang="en-IN" dirty="0" smtClean="0"/>
              <a:t> REGACK: </a:t>
            </a:r>
            <a:r>
              <a:rPr lang="en-IN" dirty="0"/>
              <a:t>The REGACK message is sent by the Broker as an acknowledgment to the receipt and processing of a REGISTER message.</a:t>
            </a:r>
            <a:endParaRPr lang="en-IN" dirty="0" smtClean="0"/>
          </a:p>
          <a:p>
            <a:pPr marL="0" indent="0">
              <a:buNone/>
            </a:pP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653717012"/>
              </p:ext>
            </p:extLst>
          </p:nvPr>
        </p:nvGraphicFramePr>
        <p:xfrm>
          <a:off x="815149" y="1803559"/>
          <a:ext cx="8321037" cy="394970"/>
        </p:xfrm>
        <a:graphic>
          <a:graphicData uri="http://schemas.openxmlformats.org/drawingml/2006/table">
            <a:tbl>
              <a:tblPr firstRow="1" firstCol="1" bandRow="1">
                <a:tableStyleId>{5C22544A-7EE6-4342-B048-85BDC9FD1C3A}</a:tableStyleId>
              </a:tblPr>
              <a:tblGrid>
                <a:gridCol w="1393175"/>
                <a:gridCol w="1355162"/>
                <a:gridCol w="1393175"/>
                <a:gridCol w="1393175"/>
                <a:gridCol w="1393175"/>
                <a:gridCol w="1393175"/>
              </a:tblGrid>
              <a:tr h="394970">
                <a:tc>
                  <a:txBody>
                    <a:bodyPr/>
                    <a:lstStyle/>
                    <a:p>
                      <a:pPr marL="457200" algn="ctr">
                        <a:lnSpc>
                          <a:spcPct val="107000"/>
                        </a:lnSpc>
                        <a:spcAft>
                          <a:spcPts val="0"/>
                        </a:spcAft>
                        <a:tabLst>
                          <a:tab pos="723900" algn="l"/>
                        </a:tabLst>
                      </a:pPr>
                      <a:r>
                        <a:rPr lang="en-IN" sz="1200" dirty="0">
                          <a:effectLst/>
                        </a:rPr>
                        <a:t>Length</a:t>
                      </a:r>
                      <a:endParaRPr lang="en-IN" sz="1100" dirty="0">
                        <a:effectLst/>
                      </a:endParaRPr>
                    </a:p>
                    <a:p>
                      <a:pPr marL="457200" algn="ctr">
                        <a:lnSpc>
                          <a:spcPct val="107000"/>
                        </a:lnSpc>
                        <a:spcAft>
                          <a:spcPts val="0"/>
                        </a:spcAft>
                        <a:tabLst>
                          <a:tab pos="723900" algn="l"/>
                        </a:tabLst>
                      </a:pPr>
                      <a:r>
                        <a:rPr lang="en-IN" sz="1200" dirty="0">
                          <a:effectLst/>
                        </a:rPr>
                        <a:t>(Octet0)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MsgType</a:t>
                      </a:r>
                      <a:r>
                        <a:rPr lang="en-IN" sz="1200" dirty="0">
                          <a:effectLst/>
                        </a:rPr>
                        <a:t>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Flags </a:t>
                      </a:r>
                      <a:endParaRPr lang="en-IN" sz="1100">
                        <a:effectLst/>
                      </a:endParaRPr>
                    </a:p>
                    <a:p>
                      <a:pPr marL="457200" algn="ctr">
                        <a:lnSpc>
                          <a:spcPct val="107000"/>
                        </a:lnSpc>
                        <a:spcAft>
                          <a:spcPts val="0"/>
                        </a:spcAft>
                        <a:tabLst>
                          <a:tab pos="723900" algn="l"/>
                        </a:tabLs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Protocol ID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Duration</a:t>
                      </a:r>
                      <a:endParaRPr lang="en-IN" sz="1100">
                        <a:effectLst/>
                      </a:endParaRPr>
                    </a:p>
                    <a:p>
                      <a:pPr marL="457200" algn="ctr">
                        <a:lnSpc>
                          <a:spcPct val="107000"/>
                        </a:lnSpc>
                        <a:spcAft>
                          <a:spcPts val="0"/>
                        </a:spcAft>
                        <a:tabLst>
                          <a:tab pos="723900" algn="l"/>
                        </a:tabLs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ClientId</a:t>
                      </a:r>
                      <a:endParaRPr lang="en-IN" sz="1100" dirty="0">
                        <a:effectLst/>
                      </a:endParaRPr>
                    </a:p>
                    <a:p>
                      <a:pPr marL="457200" algn="ctr">
                        <a:lnSpc>
                          <a:spcPct val="107000"/>
                        </a:lnSpc>
                        <a:spcAft>
                          <a:spcPts val="0"/>
                        </a:spcAft>
                        <a:tabLst>
                          <a:tab pos="723900" algn="l"/>
                        </a:tabLst>
                      </a:pPr>
                      <a:r>
                        <a:rPr lang="en-IN" sz="1200" dirty="0">
                          <a:effectLst/>
                        </a:rPr>
                        <a:t>(6:n)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80453372"/>
              </p:ext>
            </p:extLst>
          </p:nvPr>
        </p:nvGraphicFramePr>
        <p:xfrm>
          <a:off x="2296160" y="2959753"/>
          <a:ext cx="5110479" cy="463328"/>
        </p:xfrm>
        <a:graphic>
          <a:graphicData uri="http://schemas.openxmlformats.org/drawingml/2006/table">
            <a:tbl>
              <a:tblPr firstRow="1" firstCol="1" bandRow="1">
                <a:tableStyleId>{5C22544A-7EE6-4342-B048-85BDC9FD1C3A}</a:tableStyleId>
              </a:tblPr>
              <a:tblGrid>
                <a:gridCol w="1703493"/>
                <a:gridCol w="1703493"/>
                <a:gridCol w="1703493"/>
              </a:tblGrid>
              <a:tr h="463328">
                <a:tc>
                  <a:txBody>
                    <a:bodyPr/>
                    <a:lstStyle/>
                    <a:p>
                      <a:pPr marL="457200" algn="ctr">
                        <a:lnSpc>
                          <a:spcPct val="107000"/>
                        </a:lnSpc>
                        <a:spcAft>
                          <a:spcPts val="0"/>
                        </a:spcAft>
                      </a:pPr>
                      <a:r>
                        <a:rPr lang="en-IN" sz="1200" dirty="0">
                          <a:effectLst/>
                        </a:rPr>
                        <a:t>Length</a:t>
                      </a:r>
                      <a:endParaRPr lang="en-IN" sz="1100" dirty="0">
                        <a:effectLst/>
                      </a:endParaRPr>
                    </a:p>
                    <a:p>
                      <a:pPr marL="457200" algn="ctr">
                        <a:lnSpc>
                          <a:spcPct val="107000"/>
                        </a:lnSpc>
                        <a:spcAft>
                          <a:spcPts val="0"/>
                        </a:spcAft>
                      </a:pPr>
                      <a:r>
                        <a:rPr lang="en-IN" sz="1200" dirty="0">
                          <a:effectLst/>
                        </a:rPr>
                        <a:t>(Octet 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200" dirty="0" err="1">
                          <a:effectLst/>
                        </a:rPr>
                        <a:t>MsgType</a:t>
                      </a:r>
                      <a:endParaRPr lang="en-IN" sz="1100" dirty="0">
                        <a:effectLst/>
                      </a:endParaRPr>
                    </a:p>
                    <a:p>
                      <a:pPr marL="457200" algn="ctr">
                        <a:lnSpc>
                          <a:spcPct val="107000"/>
                        </a:lnSpc>
                        <a:spcAft>
                          <a:spcPts val="0"/>
                        </a:spcAft>
                      </a:pPr>
                      <a:r>
                        <a:rPr lang="en-IN" sz="12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200" dirty="0">
                          <a:effectLst/>
                        </a:rPr>
                        <a:t>Return Code</a:t>
                      </a:r>
                      <a:endParaRPr lang="en-IN" sz="1100" dirty="0">
                        <a:effectLst/>
                      </a:endParaRPr>
                    </a:p>
                    <a:p>
                      <a:pPr marL="457200" algn="ctr">
                        <a:lnSpc>
                          <a:spcPct val="107000"/>
                        </a:lnSpc>
                        <a:spcAft>
                          <a:spcPts val="0"/>
                        </a:spcAft>
                      </a:pPr>
                      <a:r>
                        <a:rPr lang="en-IN" sz="12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50917995"/>
              </p:ext>
            </p:extLst>
          </p:nvPr>
        </p:nvGraphicFramePr>
        <p:xfrm>
          <a:off x="1503680" y="4358640"/>
          <a:ext cx="7027987" cy="467360"/>
        </p:xfrm>
        <a:graphic>
          <a:graphicData uri="http://schemas.openxmlformats.org/drawingml/2006/table">
            <a:tbl>
              <a:tblPr firstRow="1" firstCol="1" bandRow="1">
                <a:tableStyleId>{5C22544A-7EE6-4342-B048-85BDC9FD1C3A}</a:tableStyleId>
              </a:tblPr>
              <a:tblGrid>
                <a:gridCol w="1413310"/>
                <a:gridCol w="1374747"/>
                <a:gridCol w="1413310"/>
                <a:gridCol w="1413310"/>
                <a:gridCol w="1413310"/>
              </a:tblGrid>
              <a:tr h="467360">
                <a:tc>
                  <a:txBody>
                    <a:bodyPr/>
                    <a:lstStyle/>
                    <a:p>
                      <a:pPr marL="457200" algn="ctr">
                        <a:lnSpc>
                          <a:spcPct val="107000"/>
                        </a:lnSpc>
                        <a:spcAft>
                          <a:spcPts val="0"/>
                        </a:spcAft>
                        <a:tabLst>
                          <a:tab pos="723900" algn="l"/>
                        </a:tabLst>
                      </a:pPr>
                      <a:r>
                        <a:rPr lang="en-IN" sz="1200" dirty="0">
                          <a:effectLst/>
                        </a:rPr>
                        <a:t>Length</a:t>
                      </a:r>
                      <a:endParaRPr lang="en-IN" sz="1100" dirty="0">
                        <a:effectLst/>
                      </a:endParaRPr>
                    </a:p>
                    <a:p>
                      <a:pPr marL="457200" algn="ctr">
                        <a:lnSpc>
                          <a:spcPct val="107000"/>
                        </a:lnSpc>
                        <a:spcAft>
                          <a:spcPts val="0"/>
                        </a:spcAft>
                        <a:tabLst>
                          <a:tab pos="723900" algn="l"/>
                        </a:tabLst>
                      </a:pPr>
                      <a:r>
                        <a:rPr lang="en-IN" sz="1200" dirty="0">
                          <a:effectLst/>
                        </a:rPr>
                        <a:t>(Octet0)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MsgType</a:t>
                      </a:r>
                      <a:r>
                        <a:rPr lang="en-IN" sz="1200" dirty="0">
                          <a:effectLst/>
                        </a:rPr>
                        <a:t>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TopicID</a:t>
                      </a:r>
                      <a:endParaRPr lang="en-IN" sz="1100" dirty="0">
                        <a:effectLst/>
                      </a:endParaRPr>
                    </a:p>
                    <a:p>
                      <a:pPr marL="457200" algn="ctr">
                        <a:lnSpc>
                          <a:spcPct val="107000"/>
                        </a:lnSpc>
                        <a:spcAft>
                          <a:spcPts val="0"/>
                        </a:spcAft>
                        <a:tabLst>
                          <a:tab pos="723900" algn="l"/>
                        </a:tabLst>
                      </a:pPr>
                      <a:r>
                        <a:rPr lang="en-IN" sz="1200" dirty="0">
                          <a:effectLst/>
                        </a:rPr>
                        <a:t>(2, 3)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MsgID </a:t>
                      </a:r>
                      <a:endParaRPr lang="en-IN" sz="1100">
                        <a:effectLst/>
                      </a:endParaRPr>
                    </a:p>
                    <a:p>
                      <a:pPr marL="457200" algn="ctr">
                        <a:lnSpc>
                          <a:spcPct val="107000"/>
                        </a:lnSpc>
                        <a:spcAft>
                          <a:spcPts val="0"/>
                        </a:spcAft>
                        <a:tabLst>
                          <a:tab pos="723900" algn="l"/>
                        </a:tabLst>
                      </a:pPr>
                      <a:r>
                        <a:rPr lang="en-IN" sz="1200">
                          <a:effectLst/>
                        </a:rPr>
                        <a:t>(4, 5)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TopicName</a:t>
                      </a:r>
                      <a:endParaRPr lang="en-IN" sz="1100" dirty="0">
                        <a:effectLst/>
                      </a:endParaRPr>
                    </a:p>
                    <a:p>
                      <a:pPr marL="457200" algn="ctr">
                        <a:lnSpc>
                          <a:spcPct val="107000"/>
                        </a:lnSpc>
                        <a:spcAft>
                          <a:spcPts val="0"/>
                        </a:spcAft>
                        <a:tabLst>
                          <a:tab pos="723900" algn="l"/>
                        </a:tabLst>
                      </a:pPr>
                      <a:r>
                        <a:rPr lang="en-IN" sz="1200" dirty="0">
                          <a:effectLst/>
                        </a:rPr>
                        <a:t>(6:n)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4932661"/>
              </p:ext>
            </p:extLst>
          </p:nvPr>
        </p:nvGraphicFramePr>
        <p:xfrm>
          <a:off x="1645919" y="5453219"/>
          <a:ext cx="7040880" cy="394970"/>
        </p:xfrm>
        <a:graphic>
          <a:graphicData uri="http://schemas.openxmlformats.org/drawingml/2006/table">
            <a:tbl>
              <a:tblPr firstRow="1" firstCol="1" bandRow="1">
                <a:tableStyleId>{5C22544A-7EE6-4342-B048-85BDC9FD1C3A}</a:tableStyleId>
              </a:tblPr>
              <a:tblGrid>
                <a:gridCol w="1415903"/>
                <a:gridCol w="1377268"/>
                <a:gridCol w="1415903"/>
                <a:gridCol w="1307807"/>
                <a:gridCol w="1523999"/>
              </a:tblGrid>
              <a:tr h="394970">
                <a:tc>
                  <a:txBody>
                    <a:bodyPr/>
                    <a:lstStyle/>
                    <a:p>
                      <a:pPr marL="457200" algn="ctr">
                        <a:lnSpc>
                          <a:spcPct val="107000"/>
                        </a:lnSpc>
                        <a:spcAft>
                          <a:spcPts val="0"/>
                        </a:spcAft>
                        <a:tabLst>
                          <a:tab pos="723900" algn="l"/>
                        </a:tabLst>
                      </a:pPr>
                      <a:r>
                        <a:rPr lang="en-IN" sz="1200" dirty="0">
                          <a:effectLst/>
                        </a:rPr>
                        <a:t>Length</a:t>
                      </a:r>
                      <a:endParaRPr lang="en-IN" sz="1100" dirty="0">
                        <a:effectLst/>
                      </a:endParaRPr>
                    </a:p>
                    <a:p>
                      <a:pPr marL="457200" algn="ctr">
                        <a:lnSpc>
                          <a:spcPct val="107000"/>
                        </a:lnSpc>
                        <a:spcAft>
                          <a:spcPts val="0"/>
                        </a:spcAft>
                        <a:tabLst>
                          <a:tab pos="723900" algn="l"/>
                        </a:tabLst>
                      </a:pPr>
                      <a:r>
                        <a:rPr lang="en-IN" sz="1200" dirty="0">
                          <a:effectLst/>
                        </a:rPr>
                        <a:t>(Octet0)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MsgType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TopicID</a:t>
                      </a:r>
                      <a:endParaRPr lang="en-IN" sz="1100">
                        <a:effectLst/>
                      </a:endParaRPr>
                    </a:p>
                    <a:p>
                      <a:pPr marL="457200" algn="ctr">
                        <a:lnSpc>
                          <a:spcPct val="107000"/>
                        </a:lnSpc>
                        <a:spcAft>
                          <a:spcPts val="0"/>
                        </a:spcAft>
                        <a:tabLst>
                          <a:tab pos="723900" algn="l"/>
                        </a:tabLst>
                      </a:pPr>
                      <a:r>
                        <a:rPr lang="en-IN" sz="1200">
                          <a:effectLst/>
                        </a:rPr>
                        <a:t>(2, 3)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MsgID</a:t>
                      </a:r>
                      <a:r>
                        <a:rPr lang="en-IN" sz="1200" dirty="0">
                          <a:effectLst/>
                        </a:rPr>
                        <a:t> </a:t>
                      </a:r>
                      <a:endParaRPr lang="en-IN" sz="1100" dirty="0">
                        <a:effectLst/>
                      </a:endParaRPr>
                    </a:p>
                    <a:p>
                      <a:pPr marL="457200" algn="ctr">
                        <a:lnSpc>
                          <a:spcPct val="107000"/>
                        </a:lnSpc>
                        <a:spcAft>
                          <a:spcPts val="0"/>
                        </a:spcAft>
                        <a:tabLst>
                          <a:tab pos="723900" algn="l"/>
                        </a:tabLst>
                      </a:pPr>
                      <a:r>
                        <a:rPr lang="en-IN" sz="1200" dirty="0">
                          <a:effectLst/>
                        </a:rPr>
                        <a:t>(4, 5)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smtClean="0">
                          <a:effectLst/>
                        </a:rPr>
                        <a:t>ReturnCode</a:t>
                      </a:r>
                      <a:endParaRPr lang="en-IN" sz="1100" dirty="0">
                        <a:effectLst/>
                      </a:endParaRPr>
                    </a:p>
                    <a:p>
                      <a:pPr marL="457200" algn="ctr">
                        <a:lnSpc>
                          <a:spcPct val="107000"/>
                        </a:lnSpc>
                        <a:spcAft>
                          <a:spcPts val="0"/>
                        </a:spcAft>
                        <a:tabLst>
                          <a:tab pos="723900" algn="l"/>
                        </a:tabLst>
                      </a:pPr>
                      <a:r>
                        <a:rPr lang="en-IN" sz="12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7643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9761"/>
            <a:ext cx="8596668" cy="5421602"/>
          </a:xfrm>
        </p:spPr>
        <p:txBody>
          <a:bodyPr>
            <a:normAutofit fontScale="92500" lnSpcReduction="10000"/>
          </a:bodyPr>
          <a:lstStyle/>
          <a:p>
            <a:r>
              <a:rPr lang="en-IN" b="1" dirty="0" smtClean="0"/>
              <a:t>PUBLISH: </a:t>
            </a:r>
            <a:r>
              <a:rPr lang="en-IN" dirty="0" smtClean="0"/>
              <a:t>This </a:t>
            </a:r>
            <a:r>
              <a:rPr lang="en-IN" dirty="0"/>
              <a:t>message is used by both </a:t>
            </a:r>
            <a:r>
              <a:rPr lang="en-IN" dirty="0" smtClean="0"/>
              <a:t>clients to </a:t>
            </a:r>
            <a:r>
              <a:rPr lang="en-IN" dirty="0"/>
              <a:t>publish data for a certain </a:t>
            </a:r>
            <a:r>
              <a:rPr lang="en-IN" dirty="0" err="1"/>
              <a:t>TopicID</a:t>
            </a:r>
            <a:r>
              <a:rPr lang="en-IN" dirty="0"/>
              <a:t>. Based on the Subscriptions sent from the clients which requests data to be published to them based on the </a:t>
            </a:r>
            <a:r>
              <a:rPr lang="en-IN" dirty="0" err="1" smtClean="0"/>
              <a:t>TopicID</a:t>
            </a:r>
            <a:r>
              <a:rPr lang="en-IN" dirty="0" smtClean="0"/>
              <a:t>. </a:t>
            </a:r>
          </a:p>
          <a:p>
            <a:endParaRPr lang="en-IN" dirty="0"/>
          </a:p>
          <a:p>
            <a:endParaRPr lang="en-IN" dirty="0" smtClean="0"/>
          </a:p>
          <a:p>
            <a:r>
              <a:rPr lang="en-IN" b="1" dirty="0" smtClean="0"/>
              <a:t>PUBACK: </a:t>
            </a:r>
            <a:r>
              <a:rPr lang="en-IN" dirty="0"/>
              <a:t>The PUBACK message is sent by the Broker as an acknowledgment to the receipt and processing of a PUBLISH </a:t>
            </a:r>
            <a:r>
              <a:rPr lang="en-IN" dirty="0" smtClean="0"/>
              <a:t>message. </a:t>
            </a:r>
          </a:p>
          <a:p>
            <a:endParaRPr lang="en-IN" dirty="0"/>
          </a:p>
          <a:p>
            <a:r>
              <a:rPr lang="en-IN" b="1" dirty="0" smtClean="0"/>
              <a:t>SUBSCRIBE: </a:t>
            </a:r>
            <a:r>
              <a:rPr lang="en-IN" dirty="0"/>
              <a:t>The SUBSCRIBE message is used by a client to subscribe to a certain topic. All the message fields of this message are fixed except </a:t>
            </a:r>
            <a:r>
              <a:rPr lang="en-IN" dirty="0" err="1"/>
              <a:t>TopicID</a:t>
            </a:r>
            <a:r>
              <a:rPr lang="en-IN" dirty="0"/>
              <a:t> or </a:t>
            </a:r>
            <a:r>
              <a:rPr lang="en-IN" dirty="0" err="1" smtClean="0"/>
              <a:t>TopicName</a:t>
            </a:r>
            <a:r>
              <a:rPr lang="en-IN" dirty="0" smtClean="0"/>
              <a:t>. </a:t>
            </a:r>
            <a:endParaRPr lang="en-IN" b="1" dirty="0" smtClean="0"/>
          </a:p>
          <a:p>
            <a:pPr marL="0" indent="0">
              <a:buNone/>
            </a:pPr>
            <a:endParaRPr lang="en-IN" dirty="0" smtClean="0"/>
          </a:p>
          <a:p>
            <a:r>
              <a:rPr lang="en-IN" dirty="0" smtClean="0"/>
              <a:t>SUBACK: </a:t>
            </a:r>
            <a:r>
              <a:rPr lang="en-IN" dirty="0"/>
              <a:t>The SUBACK message is sent by the Broker to a client as an acknowledgment to the receipt and processing of a SUBSCRIBE </a:t>
            </a:r>
            <a:r>
              <a:rPr lang="en-IN" dirty="0" smtClean="0"/>
              <a:t>message.</a:t>
            </a:r>
          </a:p>
          <a:p>
            <a:endParaRPr lang="en-IN" dirty="0"/>
          </a:p>
          <a:p>
            <a:pPr marL="0" indent="0">
              <a:buNone/>
            </a:pPr>
            <a:endParaRPr lang="en-IN" dirty="0" smtClean="0"/>
          </a:p>
          <a:p>
            <a:pPr marL="0" indent="0">
              <a:buNone/>
            </a:pPr>
            <a:r>
              <a:rPr lang="en-IN" b="1" dirty="0"/>
              <a:t>	</a:t>
            </a:r>
            <a:endParaRPr lang="en-IN" b="1"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67870479"/>
              </p:ext>
            </p:extLst>
          </p:nvPr>
        </p:nvGraphicFramePr>
        <p:xfrm>
          <a:off x="1341120" y="1446201"/>
          <a:ext cx="7244078" cy="587121"/>
        </p:xfrm>
        <a:graphic>
          <a:graphicData uri="http://schemas.openxmlformats.org/drawingml/2006/table">
            <a:tbl>
              <a:tblPr firstRow="1" firstCol="1" bandRow="1">
                <a:tableStyleId>{5C22544A-7EE6-4342-B048-85BDC9FD1C3A}</a:tableStyleId>
              </a:tblPr>
              <a:tblGrid>
                <a:gridCol w="1163309"/>
                <a:gridCol w="1189461"/>
                <a:gridCol w="1222827"/>
                <a:gridCol w="1222827"/>
                <a:gridCol w="1222827"/>
                <a:gridCol w="1222827"/>
              </a:tblGrid>
              <a:tr h="394970">
                <a:tc>
                  <a:txBody>
                    <a:bodyPr/>
                    <a:lstStyle/>
                    <a:p>
                      <a:pPr marL="457200" algn="ctr">
                        <a:lnSpc>
                          <a:spcPct val="107000"/>
                        </a:lnSpc>
                        <a:spcAft>
                          <a:spcPts val="0"/>
                        </a:spcAft>
                        <a:tabLst>
                          <a:tab pos="723900" algn="l"/>
                        </a:tabLst>
                      </a:pPr>
                      <a:r>
                        <a:rPr lang="en-IN" sz="1200">
                          <a:effectLst/>
                        </a:rPr>
                        <a:t>Length</a:t>
                      </a:r>
                      <a:endParaRPr lang="en-IN" sz="1100">
                        <a:effectLst/>
                      </a:endParaRPr>
                    </a:p>
                    <a:p>
                      <a:pPr marL="457200" algn="ctr">
                        <a:lnSpc>
                          <a:spcPct val="107000"/>
                        </a:lnSpc>
                        <a:spcAft>
                          <a:spcPts val="0"/>
                        </a:spcAft>
                        <a:tabLst>
                          <a:tab pos="723900" algn="l"/>
                        </a:tabLst>
                      </a:pPr>
                      <a:r>
                        <a:rPr lang="en-IN" sz="1200">
                          <a:effectLst/>
                        </a:rPr>
                        <a:t>(Octet0)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MsgType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Flags </a:t>
                      </a:r>
                      <a:endParaRPr lang="en-IN" sz="1100">
                        <a:effectLst/>
                      </a:endParaRPr>
                    </a:p>
                    <a:p>
                      <a:pPr marL="457200" algn="ctr">
                        <a:lnSpc>
                          <a:spcPct val="107000"/>
                        </a:lnSpc>
                        <a:spcAft>
                          <a:spcPts val="0"/>
                        </a:spcAft>
                        <a:tabLst>
                          <a:tab pos="723900" algn="l"/>
                        </a:tabLs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TopicID </a:t>
                      </a:r>
                      <a:endParaRPr lang="en-IN" sz="1100">
                        <a:effectLst/>
                      </a:endParaRPr>
                    </a:p>
                    <a:p>
                      <a:pPr marL="457200" algn="ctr">
                        <a:lnSpc>
                          <a:spcPct val="107000"/>
                        </a:lnSpc>
                        <a:spcAft>
                          <a:spcPts val="0"/>
                        </a:spcAft>
                        <a:tabLst>
                          <a:tab pos="723900" algn="l"/>
                        </a:tabLst>
                      </a:pPr>
                      <a:r>
                        <a:rPr lang="en-IN" sz="1200">
                          <a:effectLst/>
                        </a:rPr>
                        <a:t>(3, 4)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MsgID</a:t>
                      </a:r>
                      <a:endParaRPr lang="en-IN" sz="1100">
                        <a:effectLst/>
                      </a:endParaRPr>
                    </a:p>
                    <a:p>
                      <a:pPr marL="457200" algn="ctr">
                        <a:lnSpc>
                          <a:spcPct val="107000"/>
                        </a:lnSpc>
                        <a:spcAft>
                          <a:spcPts val="0"/>
                        </a:spcAft>
                        <a:tabLst>
                          <a:tab pos="723900" algn="l"/>
                        </a:tabLst>
                      </a:pPr>
                      <a:r>
                        <a:rPr lang="en-IN" sz="1200">
                          <a:effectLst/>
                        </a:rPr>
                        <a:t>(5, 6)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a:effectLst/>
                        </a:rPr>
                        <a:t>Data</a:t>
                      </a:r>
                      <a:endParaRPr lang="en-IN" sz="1100" dirty="0">
                        <a:effectLst/>
                      </a:endParaRPr>
                    </a:p>
                    <a:p>
                      <a:pPr marL="457200" algn="ctr">
                        <a:lnSpc>
                          <a:spcPct val="107000"/>
                        </a:lnSpc>
                        <a:spcAft>
                          <a:spcPts val="0"/>
                        </a:spcAft>
                        <a:tabLst>
                          <a:tab pos="723900" algn="l"/>
                        </a:tabLst>
                      </a:pPr>
                      <a:r>
                        <a:rPr lang="en-IN" sz="1200" dirty="0">
                          <a:effectLst/>
                        </a:rPr>
                        <a:t>(7:n)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42515857"/>
              </p:ext>
            </p:extLst>
          </p:nvPr>
        </p:nvGraphicFramePr>
        <p:xfrm>
          <a:off x="1493519" y="2750120"/>
          <a:ext cx="7091679" cy="394970"/>
        </p:xfrm>
        <a:graphic>
          <a:graphicData uri="http://schemas.openxmlformats.org/drawingml/2006/table">
            <a:tbl>
              <a:tblPr firstRow="1" firstCol="1" bandRow="1">
                <a:tableStyleId>{5C22544A-7EE6-4342-B048-85BDC9FD1C3A}</a:tableStyleId>
              </a:tblPr>
              <a:tblGrid>
                <a:gridCol w="1421901"/>
                <a:gridCol w="1383103"/>
                <a:gridCol w="1421901"/>
                <a:gridCol w="1421901"/>
                <a:gridCol w="1442873"/>
              </a:tblGrid>
              <a:tr h="394970">
                <a:tc>
                  <a:txBody>
                    <a:bodyPr/>
                    <a:lstStyle/>
                    <a:p>
                      <a:pPr marL="457200" algn="ctr">
                        <a:lnSpc>
                          <a:spcPct val="107000"/>
                        </a:lnSpc>
                        <a:spcAft>
                          <a:spcPts val="0"/>
                        </a:spcAft>
                        <a:tabLst>
                          <a:tab pos="723900" algn="l"/>
                        </a:tabLst>
                      </a:pPr>
                      <a:r>
                        <a:rPr lang="en-IN" sz="1200" dirty="0">
                          <a:effectLst/>
                        </a:rPr>
                        <a:t>Length</a:t>
                      </a:r>
                      <a:endParaRPr lang="en-IN" sz="1100" dirty="0">
                        <a:effectLst/>
                      </a:endParaRPr>
                    </a:p>
                    <a:p>
                      <a:pPr marL="457200" algn="ctr">
                        <a:lnSpc>
                          <a:spcPct val="107000"/>
                        </a:lnSpc>
                        <a:spcAft>
                          <a:spcPts val="0"/>
                        </a:spcAft>
                        <a:tabLst>
                          <a:tab pos="723900" algn="l"/>
                        </a:tabLst>
                      </a:pPr>
                      <a:r>
                        <a:rPr lang="en-IN" sz="1200" dirty="0">
                          <a:effectLst/>
                        </a:rPr>
                        <a:t>(Octet0)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MsgType</a:t>
                      </a:r>
                      <a:r>
                        <a:rPr lang="en-IN" sz="1200" dirty="0">
                          <a:effectLst/>
                        </a:rPr>
                        <a:t>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TopicID</a:t>
                      </a:r>
                      <a:endParaRPr lang="en-IN" sz="1100" dirty="0">
                        <a:effectLst/>
                      </a:endParaRPr>
                    </a:p>
                    <a:p>
                      <a:pPr marL="457200" algn="ctr">
                        <a:lnSpc>
                          <a:spcPct val="107000"/>
                        </a:lnSpc>
                        <a:spcAft>
                          <a:spcPts val="0"/>
                        </a:spcAft>
                        <a:tabLst>
                          <a:tab pos="723900" algn="l"/>
                        </a:tabLst>
                      </a:pPr>
                      <a:r>
                        <a:rPr lang="en-IN" sz="1200" dirty="0">
                          <a:effectLst/>
                        </a:rPr>
                        <a:t>(2, 3)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MsgID </a:t>
                      </a:r>
                      <a:endParaRPr lang="en-IN" sz="1100">
                        <a:effectLst/>
                      </a:endParaRPr>
                    </a:p>
                    <a:p>
                      <a:pPr marL="457200" algn="ctr">
                        <a:lnSpc>
                          <a:spcPct val="107000"/>
                        </a:lnSpc>
                        <a:spcAft>
                          <a:spcPts val="0"/>
                        </a:spcAft>
                        <a:tabLst>
                          <a:tab pos="723900" algn="l"/>
                        </a:tabLst>
                      </a:pPr>
                      <a:r>
                        <a:rPr lang="en-IN" sz="1200">
                          <a:effectLst/>
                        </a:rPr>
                        <a:t>(4, 5)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ReturnCode</a:t>
                      </a:r>
                      <a:endParaRPr lang="en-IN" sz="1100" dirty="0">
                        <a:effectLst/>
                      </a:endParaRPr>
                    </a:p>
                    <a:p>
                      <a:pPr marL="457200" algn="ctr">
                        <a:lnSpc>
                          <a:spcPct val="107000"/>
                        </a:lnSpc>
                        <a:spcAft>
                          <a:spcPts val="0"/>
                        </a:spcAft>
                        <a:tabLst>
                          <a:tab pos="723900" algn="l"/>
                        </a:tabLst>
                      </a:pPr>
                      <a:r>
                        <a:rPr lang="en-IN" sz="12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827409"/>
              </p:ext>
            </p:extLst>
          </p:nvPr>
        </p:nvGraphicFramePr>
        <p:xfrm>
          <a:off x="1087118" y="3907004"/>
          <a:ext cx="7904479" cy="391414"/>
        </p:xfrm>
        <a:graphic>
          <a:graphicData uri="http://schemas.openxmlformats.org/drawingml/2006/table">
            <a:tbl>
              <a:tblPr firstRow="1" firstCol="1" bandRow="1">
                <a:tableStyleId>{5C22544A-7EE6-4342-B048-85BDC9FD1C3A}</a:tableStyleId>
              </a:tblPr>
              <a:tblGrid>
                <a:gridCol w="1633206"/>
                <a:gridCol w="1313538"/>
                <a:gridCol w="1236043"/>
                <a:gridCol w="1236043"/>
                <a:gridCol w="2485649"/>
              </a:tblGrid>
              <a:tr h="210820">
                <a:tc>
                  <a:txBody>
                    <a:bodyPr/>
                    <a:lstStyle/>
                    <a:p>
                      <a:pPr marL="457200" algn="ctr">
                        <a:lnSpc>
                          <a:spcPct val="107000"/>
                        </a:lnSpc>
                        <a:spcAft>
                          <a:spcPts val="0"/>
                        </a:spcAft>
                        <a:tabLst>
                          <a:tab pos="723900" algn="l"/>
                        </a:tabLst>
                      </a:pPr>
                      <a:r>
                        <a:rPr lang="en-IN" sz="1200" dirty="0">
                          <a:effectLst/>
                        </a:rPr>
                        <a:t>Length</a:t>
                      </a:r>
                      <a:endParaRPr lang="en-IN" sz="1100" dirty="0">
                        <a:effectLst/>
                      </a:endParaRPr>
                    </a:p>
                    <a:p>
                      <a:pPr marL="457200" algn="ctr">
                        <a:lnSpc>
                          <a:spcPct val="107000"/>
                        </a:lnSpc>
                        <a:spcAft>
                          <a:spcPts val="0"/>
                        </a:spcAft>
                        <a:tabLst>
                          <a:tab pos="723900" algn="l"/>
                        </a:tabLst>
                      </a:pPr>
                      <a:r>
                        <a:rPr lang="en-IN" sz="1200" dirty="0">
                          <a:effectLst/>
                        </a:rPr>
                        <a:t>(Octet0)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err="1">
                          <a:effectLst/>
                        </a:rPr>
                        <a:t>MsgType</a:t>
                      </a:r>
                      <a:r>
                        <a:rPr lang="en-IN" sz="1200" dirty="0">
                          <a:effectLst/>
                        </a:rPr>
                        <a:t> </a:t>
                      </a:r>
                      <a:endParaRPr lang="en-IN" sz="1100" dirty="0">
                        <a:effectLst/>
                      </a:endParaRPr>
                    </a:p>
                    <a:p>
                      <a:pPr marL="457200" algn="ctr">
                        <a:lnSpc>
                          <a:spcPct val="107000"/>
                        </a:lnSpc>
                        <a:spcAft>
                          <a:spcPts val="0"/>
                        </a:spcAft>
                        <a:tabLst>
                          <a:tab pos="723900" algn="l"/>
                        </a:tabLst>
                      </a:pPr>
                      <a:r>
                        <a:rPr lang="en-IN" sz="12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Flags</a:t>
                      </a:r>
                      <a:endParaRPr lang="en-IN" sz="1100">
                        <a:effectLst/>
                      </a:endParaRPr>
                    </a:p>
                    <a:p>
                      <a:pPr marL="457200" algn="ctr">
                        <a:lnSpc>
                          <a:spcPct val="107000"/>
                        </a:lnSpc>
                        <a:spcAft>
                          <a:spcPts val="0"/>
                        </a:spcAft>
                        <a:tabLst>
                          <a:tab pos="723900" algn="l"/>
                        </a:tabLs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MsgID </a:t>
                      </a:r>
                      <a:endParaRPr lang="en-IN" sz="1100">
                        <a:effectLst/>
                      </a:endParaRPr>
                    </a:p>
                    <a:p>
                      <a:pPr marL="457200" algn="ctr">
                        <a:lnSpc>
                          <a:spcPct val="107000"/>
                        </a:lnSpc>
                        <a:spcAft>
                          <a:spcPts val="0"/>
                        </a:spcAft>
                        <a:tabLst>
                          <a:tab pos="723900" algn="l"/>
                        </a:tabLst>
                      </a:pPr>
                      <a:r>
                        <a:rPr lang="en-IN" sz="1200">
                          <a:effectLst/>
                        </a:rPr>
                        <a:t>(3, 4)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0"/>
                        </a:spcAft>
                        <a:tabLst>
                          <a:tab pos="723900" algn="l"/>
                        </a:tabLst>
                      </a:pPr>
                      <a:r>
                        <a:rPr lang="en-IN" sz="1200" dirty="0" err="1">
                          <a:effectLst/>
                        </a:rPr>
                        <a:t>TopicID</a:t>
                      </a:r>
                      <a:r>
                        <a:rPr lang="en-IN" sz="1200" dirty="0">
                          <a:effectLst/>
                        </a:rPr>
                        <a:t> or </a:t>
                      </a:r>
                      <a:r>
                        <a:rPr lang="en-IN" sz="1200" dirty="0" err="1">
                          <a:effectLst/>
                        </a:rPr>
                        <a:t>TopicName</a:t>
                      </a:r>
                      <a:endParaRPr lang="en-IN" sz="1100" dirty="0">
                        <a:effectLst/>
                      </a:endParaRPr>
                    </a:p>
                    <a:p>
                      <a:pPr marL="457200" algn="ctr">
                        <a:lnSpc>
                          <a:spcPct val="107000"/>
                        </a:lnSpc>
                        <a:spcAft>
                          <a:spcPts val="0"/>
                        </a:spcAft>
                        <a:tabLst>
                          <a:tab pos="723900" algn="l"/>
                        </a:tabLst>
                      </a:pPr>
                      <a:r>
                        <a:rPr lang="en-IN" sz="1200" dirty="0">
                          <a:effectLst/>
                        </a:rPr>
                        <a:t>(5,6 or 5-n)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90003146"/>
              </p:ext>
            </p:extLst>
          </p:nvPr>
        </p:nvGraphicFramePr>
        <p:xfrm>
          <a:off x="1249682" y="5060332"/>
          <a:ext cx="8024321" cy="656897"/>
        </p:xfrm>
        <a:graphic>
          <a:graphicData uri="http://schemas.openxmlformats.org/drawingml/2006/table">
            <a:tbl>
              <a:tblPr firstRow="1" firstCol="1" bandRow="1">
                <a:tableStyleId>{5C22544A-7EE6-4342-B048-85BDC9FD1C3A}</a:tableStyleId>
              </a:tblPr>
              <a:tblGrid>
                <a:gridCol w="1220239"/>
                <a:gridCol w="1113244"/>
                <a:gridCol w="1144664"/>
                <a:gridCol w="1185291"/>
                <a:gridCol w="1148080"/>
                <a:gridCol w="2212803"/>
              </a:tblGrid>
              <a:tr h="656897">
                <a:tc>
                  <a:txBody>
                    <a:bodyPr/>
                    <a:lstStyle/>
                    <a:p>
                      <a:pPr marL="457200" algn="ctr">
                        <a:lnSpc>
                          <a:spcPct val="107000"/>
                        </a:lnSpc>
                        <a:spcAft>
                          <a:spcPts val="0"/>
                        </a:spcAft>
                        <a:tabLst>
                          <a:tab pos="723900" algn="l"/>
                        </a:tabLst>
                      </a:pPr>
                      <a:r>
                        <a:rPr lang="en-IN" sz="1200">
                          <a:effectLst/>
                        </a:rPr>
                        <a:t>Length</a:t>
                      </a:r>
                      <a:endParaRPr lang="en-IN" sz="1100">
                        <a:effectLst/>
                      </a:endParaRPr>
                    </a:p>
                    <a:p>
                      <a:pPr marL="457200" algn="ctr">
                        <a:lnSpc>
                          <a:spcPct val="107000"/>
                        </a:lnSpc>
                        <a:spcAft>
                          <a:spcPts val="0"/>
                        </a:spcAft>
                        <a:tabLst>
                          <a:tab pos="723900" algn="l"/>
                        </a:tabLst>
                      </a:pPr>
                      <a:r>
                        <a:rPr lang="en-IN" sz="1200">
                          <a:effectLst/>
                        </a:rPr>
                        <a:t>(Octet0)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MsgType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Flags </a:t>
                      </a:r>
                      <a:endParaRPr lang="en-IN" sz="1100">
                        <a:effectLst/>
                      </a:endParaRPr>
                    </a:p>
                    <a:p>
                      <a:pPr marL="457200" algn="ctr">
                        <a:lnSpc>
                          <a:spcPct val="107000"/>
                        </a:lnSpc>
                        <a:spcAft>
                          <a:spcPts val="0"/>
                        </a:spcAft>
                        <a:tabLst>
                          <a:tab pos="723900" algn="l"/>
                        </a:tabLs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TopicID </a:t>
                      </a:r>
                      <a:endParaRPr lang="en-IN" sz="1100">
                        <a:effectLst/>
                      </a:endParaRPr>
                    </a:p>
                    <a:p>
                      <a:pPr marL="457200" algn="ctr">
                        <a:lnSpc>
                          <a:spcPct val="107000"/>
                        </a:lnSpc>
                        <a:spcAft>
                          <a:spcPts val="0"/>
                        </a:spcAft>
                        <a:tabLst>
                          <a:tab pos="723900" algn="l"/>
                        </a:tabLst>
                      </a:pPr>
                      <a:r>
                        <a:rPr lang="en-IN" sz="1200">
                          <a:effectLst/>
                        </a:rPr>
                        <a:t>(3, 4)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a:effectLst/>
                        </a:rPr>
                        <a:t>MsgID</a:t>
                      </a:r>
                      <a:endParaRPr lang="en-IN" sz="1100">
                        <a:effectLst/>
                      </a:endParaRPr>
                    </a:p>
                    <a:p>
                      <a:pPr marL="457200" algn="ctr">
                        <a:lnSpc>
                          <a:spcPct val="107000"/>
                        </a:lnSpc>
                        <a:spcAft>
                          <a:spcPts val="0"/>
                        </a:spcAft>
                        <a:tabLst>
                          <a:tab pos="723900" algn="l"/>
                        </a:tabLst>
                      </a:pPr>
                      <a:r>
                        <a:rPr lang="en-IN" sz="1200">
                          <a:effectLst/>
                        </a:rPr>
                        <a:t>(5, 6)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723900" algn="l"/>
                        </a:tabLst>
                      </a:pPr>
                      <a:r>
                        <a:rPr lang="en-IN" sz="1200" dirty="0">
                          <a:effectLst/>
                        </a:rPr>
                        <a:t>Return Code</a:t>
                      </a:r>
                      <a:endParaRPr lang="en-IN" sz="1100" dirty="0">
                        <a:effectLst/>
                      </a:endParaRPr>
                    </a:p>
                    <a:p>
                      <a:pPr marL="457200" algn="ctr">
                        <a:lnSpc>
                          <a:spcPct val="107000"/>
                        </a:lnSpc>
                        <a:spcAft>
                          <a:spcPts val="0"/>
                        </a:spcAft>
                        <a:tabLst>
                          <a:tab pos="723900" algn="l"/>
                        </a:tabLst>
                      </a:pPr>
                      <a:r>
                        <a:rPr lang="en-IN" sz="1200" dirty="0">
                          <a:effectLst/>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8376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3920"/>
          </a:xfrm>
        </p:spPr>
        <p:txBody>
          <a:bodyPr>
            <a:normAutofit/>
          </a:bodyPr>
          <a:lstStyle/>
          <a:p>
            <a:r>
              <a:rPr lang="en-IN" sz="4000" dirty="0" smtClean="0">
                <a:latin typeface="Cambria" panose="02040503050406030204" pitchFamily="18" charset="0"/>
              </a:rPr>
              <a:t>MQTT-SN BROKER: </a:t>
            </a:r>
            <a:endParaRPr lang="en-IN" sz="4000" dirty="0">
              <a:latin typeface="Cambria" panose="02040503050406030204" pitchFamily="18" charset="0"/>
            </a:endParaRPr>
          </a:p>
        </p:txBody>
      </p:sp>
      <p:sp>
        <p:nvSpPr>
          <p:cNvPr id="3" name="Content Placeholder 2"/>
          <p:cNvSpPr>
            <a:spLocks noGrp="1"/>
          </p:cNvSpPr>
          <p:nvPr>
            <p:ph idx="1"/>
          </p:nvPr>
        </p:nvSpPr>
        <p:spPr>
          <a:xfrm>
            <a:off x="677334" y="1391921"/>
            <a:ext cx="8596668" cy="4649442"/>
          </a:xfrm>
        </p:spPr>
        <p:txBody>
          <a:bodyPr>
            <a:normAutofit/>
          </a:bodyPr>
          <a:lstStyle/>
          <a:p>
            <a:r>
              <a:rPr lang="en-IN" dirty="0"/>
              <a:t>MQTT-SN Broker enables applications to interact with sensor and other things. It executes information queries on behalf of applications</a:t>
            </a:r>
            <a:r>
              <a:rPr lang="en-IN" dirty="0" smtClean="0"/>
              <a:t>.</a:t>
            </a:r>
          </a:p>
          <a:p>
            <a:pPr marL="0" indent="0">
              <a:buNone/>
            </a:pPr>
            <a:endParaRPr lang="en-IN" dirty="0" smtClean="0"/>
          </a:p>
          <a:p>
            <a:r>
              <a:rPr lang="en-IN" dirty="0"/>
              <a:t>Broker collects and aggregates the received information. Here in this project we have implemented an MQTT-SN Broker which uses TCP as the transport layer protocol</a:t>
            </a:r>
            <a:r>
              <a:rPr lang="en-IN" dirty="0" smtClean="0"/>
              <a:t>.</a:t>
            </a:r>
          </a:p>
          <a:p>
            <a:pPr marL="0" indent="0">
              <a:buNone/>
            </a:pPr>
            <a:endParaRPr lang="en-IN" dirty="0" smtClean="0"/>
          </a:p>
          <a:p>
            <a:r>
              <a:rPr lang="en-IN" dirty="0"/>
              <a:t>The broker acts as a conduit and controls the message to and from the client based on pub-sub mechanism and registration of topics</a:t>
            </a:r>
            <a:r>
              <a:rPr lang="en-IN" dirty="0" smtClean="0"/>
              <a:t>. </a:t>
            </a:r>
          </a:p>
          <a:p>
            <a:endParaRPr lang="en-IN" dirty="0"/>
          </a:p>
          <a:p>
            <a:r>
              <a:rPr lang="en-IN" dirty="0"/>
              <a:t>To reduce the size of the payloads, the data packets are numbered by numeric topic ids rather than long topic names. This particular </a:t>
            </a:r>
            <a:r>
              <a:rPr lang="en-IN" dirty="0" smtClean="0"/>
              <a:t>feature  elegantly </a:t>
            </a:r>
            <a:r>
              <a:rPr lang="en-IN" dirty="0"/>
              <a:t>reduces the size of the packets</a:t>
            </a:r>
            <a:endParaRPr lang="en-IN" dirty="0"/>
          </a:p>
        </p:txBody>
      </p:sp>
    </p:spTree>
    <p:extLst>
      <p:ext uri="{BB962C8B-B14F-4D97-AF65-F5344CB8AC3E}">
        <p14:creationId xmlns:p14="http://schemas.microsoft.com/office/powerpoint/2010/main" val="314178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2800"/>
          </a:xfrm>
        </p:spPr>
        <p:txBody>
          <a:bodyPr/>
          <a:lstStyle/>
          <a:p>
            <a:pPr algn="ctr"/>
            <a:r>
              <a:rPr lang="en-IN" dirty="0" smtClean="0">
                <a:latin typeface="Cambria" panose="02040503050406030204" pitchFamily="18" charset="0"/>
              </a:rPr>
              <a:t>WHY TCP over UDP? </a:t>
            </a:r>
            <a:endParaRPr lang="en-IN" dirty="0">
              <a:latin typeface="Cambria" panose="02040503050406030204" pitchFamily="18" charset="0"/>
            </a:endParaRPr>
          </a:p>
        </p:txBody>
      </p:sp>
      <p:sp>
        <p:nvSpPr>
          <p:cNvPr id="3" name="Content Placeholder 2"/>
          <p:cNvSpPr>
            <a:spLocks noGrp="1"/>
          </p:cNvSpPr>
          <p:nvPr>
            <p:ph idx="1"/>
          </p:nvPr>
        </p:nvSpPr>
        <p:spPr>
          <a:xfrm>
            <a:off x="677334" y="1564641"/>
            <a:ext cx="8596668" cy="4476722"/>
          </a:xfrm>
        </p:spPr>
        <p:txBody>
          <a:bodyPr>
            <a:normAutofit lnSpcReduction="10000"/>
          </a:bodyPr>
          <a:lstStyle/>
          <a:p>
            <a:pPr>
              <a:lnSpc>
                <a:spcPct val="150000"/>
              </a:lnSpc>
            </a:pPr>
            <a:r>
              <a:rPr lang="en-IN" dirty="0"/>
              <a:t>TCP as we know is a connection based protocol, meaning that a connection needs to be setup before the transfer of data can start. </a:t>
            </a:r>
            <a:endParaRPr lang="en-IN" dirty="0" smtClean="0"/>
          </a:p>
          <a:p>
            <a:pPr>
              <a:lnSpc>
                <a:spcPct val="150000"/>
              </a:lnSpc>
            </a:pPr>
            <a:r>
              <a:rPr lang="en-IN" dirty="0" smtClean="0"/>
              <a:t>TCP </a:t>
            </a:r>
            <a:r>
              <a:rPr lang="en-IN" dirty="0"/>
              <a:t>is a reliable protocol, meaning that the data that is sent is reached by the receiving party, which is not an entity in UDP.</a:t>
            </a:r>
          </a:p>
          <a:p>
            <a:pPr>
              <a:lnSpc>
                <a:spcPct val="150000"/>
              </a:lnSpc>
            </a:pPr>
            <a:r>
              <a:rPr lang="en-IN" dirty="0"/>
              <a:t>TCP enables data to be received in an ordered way, meaning if 5 data packets are sent, then data packet 1 should be received before data packet 2</a:t>
            </a:r>
            <a:r>
              <a:rPr lang="en-IN" dirty="0" smtClean="0"/>
              <a:t>.</a:t>
            </a:r>
          </a:p>
          <a:p>
            <a:pPr lvl="0">
              <a:lnSpc>
                <a:spcPct val="150000"/>
              </a:lnSpc>
            </a:pPr>
            <a:r>
              <a:rPr lang="en-IN" dirty="0"/>
              <a:t>UDP does not give guarantee that data will reach the destination. It does not gives guarantee that data will be in the same order and it also does not give guarantee that data will reached on destination without any duplication.</a:t>
            </a:r>
          </a:p>
          <a:p>
            <a:pPr lvl="0">
              <a:lnSpc>
                <a:spcPct val="150000"/>
              </a:lnSpc>
            </a:pPr>
            <a:r>
              <a:rPr lang="en-IN" dirty="0" smtClean="0"/>
              <a:t>TCP </a:t>
            </a:r>
            <a:r>
              <a:rPr lang="en-IN" dirty="0"/>
              <a:t>provides Flow and Congestion control whereas UDP does not.    </a:t>
            </a:r>
          </a:p>
        </p:txBody>
      </p:sp>
    </p:spTree>
    <p:extLst>
      <p:ext uri="{BB962C8B-B14F-4D97-AF65-F5344CB8AC3E}">
        <p14:creationId xmlns:p14="http://schemas.microsoft.com/office/powerpoint/2010/main" val="369672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pPr algn="ctr"/>
            <a:r>
              <a:rPr lang="en-IN" dirty="0" smtClean="0">
                <a:latin typeface="Cambria" panose="02040503050406030204" pitchFamily="18" charset="0"/>
              </a:rPr>
              <a:t>SQLite DATABASE</a:t>
            </a:r>
            <a:endParaRPr lang="en-IN" dirty="0">
              <a:latin typeface="Cambria" panose="02040503050406030204" pitchFamily="18" charset="0"/>
            </a:endParaRPr>
          </a:p>
        </p:txBody>
      </p:sp>
      <p:sp>
        <p:nvSpPr>
          <p:cNvPr id="3" name="Content Placeholder 2"/>
          <p:cNvSpPr>
            <a:spLocks noGrp="1"/>
          </p:cNvSpPr>
          <p:nvPr>
            <p:ph idx="1"/>
          </p:nvPr>
        </p:nvSpPr>
        <p:spPr>
          <a:xfrm>
            <a:off x="677334" y="1463041"/>
            <a:ext cx="8596668" cy="4578322"/>
          </a:xfrm>
        </p:spPr>
        <p:txBody>
          <a:bodyPr>
            <a:normAutofit/>
          </a:bodyPr>
          <a:lstStyle/>
          <a:p>
            <a:r>
              <a:rPr lang="en-IN" dirty="0"/>
              <a:t>Client/server SQL database engines strive to implement a shared repository of enterprise data. </a:t>
            </a:r>
            <a:r>
              <a:rPr lang="en-IN" dirty="0" smtClean="0"/>
              <a:t>SQLite </a:t>
            </a:r>
            <a:r>
              <a:rPr lang="en-IN" dirty="0"/>
              <a:t>strives to provide local data storage for individual applications and </a:t>
            </a:r>
            <a:r>
              <a:rPr lang="en-IN" dirty="0" smtClean="0"/>
              <a:t>devices.</a:t>
            </a:r>
          </a:p>
          <a:p>
            <a:pPr lvl="0"/>
            <a:r>
              <a:rPr lang="en-IN" dirty="0"/>
              <a:t>SQLite is very fast. It runs on the same machine, so there is no networking overhead when executing queries or reading results. </a:t>
            </a:r>
            <a:endParaRPr lang="en-IN" dirty="0" smtClean="0"/>
          </a:p>
          <a:p>
            <a:pPr lvl="0"/>
            <a:r>
              <a:rPr lang="en-IN" dirty="0" smtClean="0"/>
              <a:t>SQLite </a:t>
            </a:r>
            <a:r>
              <a:rPr lang="en-IN" dirty="0"/>
              <a:t>runs on mobile devices where resources are scarce and efficiency is crucial. </a:t>
            </a:r>
            <a:endParaRPr lang="en-IN" dirty="0" smtClean="0"/>
          </a:p>
          <a:p>
            <a:pPr lvl="0"/>
            <a:r>
              <a:rPr lang="en-IN" dirty="0" smtClean="0"/>
              <a:t>SQLite's </a:t>
            </a:r>
            <a:r>
              <a:rPr lang="en-IN" dirty="0"/>
              <a:t>speed makes up for one of its (perceived) greatest shortcomings, which is database-file locking for writes. </a:t>
            </a:r>
            <a:endParaRPr lang="en-IN" dirty="0" smtClean="0"/>
          </a:p>
          <a:p>
            <a:pPr lvl="0"/>
            <a:r>
              <a:rPr lang="en-IN" dirty="0" smtClean="0"/>
              <a:t>SQLite </a:t>
            </a:r>
            <a:r>
              <a:rPr lang="en-IN" dirty="0"/>
              <a:t>is extensible. Because SQLite is embedded by your application, it runs in the same address space and can execute application code on your behalf. SQLite is very easy to configure and it’s very easy to manage as it is only one file. </a:t>
            </a:r>
          </a:p>
          <a:p>
            <a:endParaRPr lang="en-IN" dirty="0"/>
          </a:p>
        </p:txBody>
      </p:sp>
    </p:spTree>
    <p:extLst>
      <p:ext uri="{BB962C8B-B14F-4D97-AF65-F5344CB8AC3E}">
        <p14:creationId xmlns:p14="http://schemas.microsoft.com/office/powerpoint/2010/main" val="2182524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440" y="731520"/>
            <a:ext cx="8674562" cy="5923279"/>
          </a:xfrm>
        </p:spPr>
        <p:txBody>
          <a:bodyPr>
            <a:normAutofit lnSpcReduction="10000"/>
          </a:bodyPr>
          <a:lstStyle/>
          <a:p>
            <a:pPr marL="0" indent="0">
              <a:buNone/>
            </a:pPr>
            <a:r>
              <a:rPr lang="en-IN" sz="2800" dirty="0"/>
              <a:t>Database Structure: </a:t>
            </a:r>
          </a:p>
          <a:p>
            <a:r>
              <a:rPr lang="en-IN" sz="2500" dirty="0"/>
              <a:t>The database contains 4 tables called Clients, Register, Subscriber, Publisher for 4 messages receiving from the client respectively. The tables will be updated as and when the client messages are received and data is extracted. </a:t>
            </a:r>
          </a:p>
          <a:p>
            <a:r>
              <a:rPr lang="en-IN" sz="2500" dirty="0"/>
              <a:t>Clients Table Structure:  </a:t>
            </a:r>
          </a:p>
          <a:p>
            <a:pPr marL="0" indent="0">
              <a:buNone/>
            </a:pPr>
            <a:endParaRPr lang="en-IN" sz="2500" dirty="0"/>
          </a:p>
          <a:p>
            <a:r>
              <a:rPr lang="en-IN" sz="2500" dirty="0"/>
              <a:t>Register Table Structure: </a:t>
            </a:r>
          </a:p>
          <a:p>
            <a:pPr marL="0" indent="0">
              <a:buNone/>
            </a:pPr>
            <a:endParaRPr lang="en-IN" sz="2500" dirty="0"/>
          </a:p>
          <a:p>
            <a:r>
              <a:rPr lang="en-IN" sz="2500" dirty="0"/>
              <a:t>Subscriber Table Structure: </a:t>
            </a:r>
          </a:p>
          <a:p>
            <a:pPr marL="0" indent="0">
              <a:buNone/>
            </a:pPr>
            <a:endParaRPr lang="en-IN" sz="2500" dirty="0"/>
          </a:p>
          <a:p>
            <a:r>
              <a:rPr lang="en-IN" sz="2500" dirty="0"/>
              <a:t>Publisher Table Structure: </a:t>
            </a:r>
            <a:endParaRPr lang="en-IN" sz="2500" dirty="0" smtClean="0"/>
          </a:p>
          <a:p>
            <a:endParaRPr lang="en-IN" sz="2500" dirty="0" smtClean="0"/>
          </a:p>
          <a:p>
            <a:endParaRPr lang="en-IN" sz="2500" dirty="0"/>
          </a:p>
          <a:p>
            <a:endParaRPr lang="en-IN" dirty="0"/>
          </a:p>
          <a:p>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1345871028"/>
              </p:ext>
            </p:extLst>
          </p:nvPr>
        </p:nvGraphicFramePr>
        <p:xfrm>
          <a:off x="1666399" y="6273164"/>
          <a:ext cx="5725160" cy="381635"/>
        </p:xfrm>
        <a:graphic>
          <a:graphicData uri="http://schemas.openxmlformats.org/drawingml/2006/table">
            <a:tbl>
              <a:tblPr firstRow="1" firstCol="1" bandRow="1">
                <a:tableStyleId>{5C22544A-7EE6-4342-B048-85BDC9FD1C3A}</a:tableStyleId>
              </a:tblPr>
              <a:tblGrid>
                <a:gridCol w="1431290"/>
                <a:gridCol w="1431290"/>
                <a:gridCol w="1431290"/>
                <a:gridCol w="1431290"/>
              </a:tblGrid>
              <a:tr h="0">
                <a:tc>
                  <a:txBody>
                    <a:bodyPr/>
                    <a:lstStyle/>
                    <a:p>
                      <a:pPr marL="457200" algn="ctr">
                        <a:lnSpc>
                          <a:spcPct val="107000"/>
                        </a:lnSpc>
                        <a:spcAft>
                          <a:spcPts val="0"/>
                        </a:spcAft>
                        <a:tabLst>
                          <a:tab pos="723900" algn="l"/>
                        </a:tabLst>
                      </a:pPr>
                      <a:r>
                        <a:rPr lang="en-IN" sz="1200" dirty="0" err="1">
                          <a:effectLst/>
                        </a:rPr>
                        <a:t>TopicID</a:t>
                      </a:r>
                      <a:r>
                        <a:rPr lang="en-IN" sz="1200" dirty="0">
                          <a:effectLst/>
                        </a:rPr>
                        <a:t> (string)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TopicName(string)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Message(string)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err="1">
                          <a:effectLst/>
                        </a:rPr>
                        <a:t>SubscriberPendingID</a:t>
                      </a:r>
                      <a:r>
                        <a:rPr lang="en-IN" sz="1200" dirty="0">
                          <a:effectLst/>
                        </a:rPr>
                        <a:t> (string)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8974629"/>
              </p:ext>
            </p:extLst>
          </p:nvPr>
        </p:nvGraphicFramePr>
        <p:xfrm>
          <a:off x="1910239" y="5517293"/>
          <a:ext cx="5725160" cy="185928"/>
        </p:xfrm>
        <a:graphic>
          <a:graphicData uri="http://schemas.openxmlformats.org/drawingml/2006/table">
            <a:tbl>
              <a:tblPr firstRow="1" firstCol="1" bandRow="1">
                <a:tableStyleId>{5C22544A-7EE6-4342-B048-85BDC9FD1C3A}</a:tableStyleId>
              </a:tblPr>
              <a:tblGrid>
                <a:gridCol w="2862580"/>
                <a:gridCol w="2862580"/>
              </a:tblGrid>
              <a:tr h="0">
                <a:tc>
                  <a:txBody>
                    <a:bodyPr/>
                    <a:lstStyle/>
                    <a:p>
                      <a:pPr algn="ctr">
                        <a:lnSpc>
                          <a:spcPct val="107000"/>
                        </a:lnSpc>
                        <a:spcAft>
                          <a:spcPts val="0"/>
                        </a:spcAft>
                        <a:tabLst>
                          <a:tab pos="1828800" algn="l"/>
                        </a:tabLst>
                      </a:pPr>
                      <a:r>
                        <a:rPr lang="en-IN" sz="1200">
                          <a:effectLst/>
                        </a:rPr>
                        <a:t>SubscriberID (string)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dirty="0" err="1">
                          <a:effectLst/>
                        </a:rPr>
                        <a:t>SubscriberTopicID</a:t>
                      </a:r>
                      <a:r>
                        <a:rPr lang="en-IN" sz="1200" dirty="0">
                          <a:effectLst/>
                        </a:rPr>
                        <a:t>(string)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71440154"/>
              </p:ext>
            </p:extLst>
          </p:nvPr>
        </p:nvGraphicFramePr>
        <p:xfrm>
          <a:off x="1767999" y="3502341"/>
          <a:ext cx="6136480" cy="391414"/>
        </p:xfrm>
        <a:graphic>
          <a:graphicData uri="http://schemas.openxmlformats.org/drawingml/2006/table">
            <a:tbl>
              <a:tblPr firstRow="1" firstCol="1" bandRow="1">
                <a:tableStyleId>{5C22544A-7EE6-4342-B048-85BDC9FD1C3A}</a:tableStyleId>
              </a:tblPr>
              <a:tblGrid>
                <a:gridCol w="1534120"/>
                <a:gridCol w="1534120"/>
                <a:gridCol w="1534120"/>
                <a:gridCol w="1534120"/>
              </a:tblGrid>
              <a:tr h="0">
                <a:tc>
                  <a:txBody>
                    <a:bodyPr/>
                    <a:lstStyle/>
                    <a:p>
                      <a:pPr marL="457200" algn="ctr">
                        <a:lnSpc>
                          <a:spcPct val="107000"/>
                        </a:lnSpc>
                        <a:spcAft>
                          <a:spcPts val="0"/>
                        </a:spcAft>
                        <a:tabLst>
                          <a:tab pos="723900" algn="l"/>
                        </a:tabLst>
                      </a:pPr>
                      <a:r>
                        <a:rPr lang="en-IN" sz="1200">
                          <a:effectLst/>
                        </a:rPr>
                        <a:t>Client_ID (string)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Status (bool)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KeepAlive (integer)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err="1">
                          <a:effectLst/>
                        </a:rPr>
                        <a:t>UpdateTime</a:t>
                      </a:r>
                      <a:r>
                        <a:rPr lang="en-IN" sz="1200" dirty="0">
                          <a:effectLst/>
                        </a:rPr>
                        <a:t>(</a:t>
                      </a:r>
                      <a:r>
                        <a:rPr lang="en-IN" sz="1200" dirty="0" err="1">
                          <a:effectLst/>
                        </a:rPr>
                        <a:t>DateTime</a:t>
                      </a:r>
                      <a:r>
                        <a:rPr lang="en-IN"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53325458"/>
              </p:ext>
            </p:extLst>
          </p:nvPr>
        </p:nvGraphicFramePr>
        <p:xfrm>
          <a:off x="1973659" y="4519596"/>
          <a:ext cx="5725160" cy="185928"/>
        </p:xfrm>
        <a:graphic>
          <a:graphicData uri="http://schemas.openxmlformats.org/drawingml/2006/table">
            <a:tbl>
              <a:tblPr firstRow="1" firstCol="1" bandRow="1">
                <a:tableStyleId>{5C22544A-7EE6-4342-B048-85BDC9FD1C3A}</a:tableStyleId>
              </a:tblPr>
              <a:tblGrid>
                <a:gridCol w="2862580"/>
                <a:gridCol w="2862580"/>
              </a:tblGrid>
              <a:tr h="0">
                <a:tc>
                  <a:txBody>
                    <a:bodyPr/>
                    <a:lstStyle/>
                    <a:p>
                      <a:pPr algn="ctr">
                        <a:lnSpc>
                          <a:spcPct val="107000"/>
                        </a:lnSpc>
                        <a:spcAft>
                          <a:spcPts val="0"/>
                        </a:spcAft>
                        <a:tabLst>
                          <a:tab pos="1828800" algn="l"/>
                        </a:tabLst>
                      </a:pPr>
                      <a:r>
                        <a:rPr lang="en-IN" sz="1200">
                          <a:effectLst/>
                        </a:rPr>
                        <a:t>TopicID(string)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dirty="0" err="1">
                          <a:effectLst/>
                        </a:rPr>
                        <a:t>TopicName</a:t>
                      </a:r>
                      <a:r>
                        <a:rPr lang="en-IN" sz="1200" dirty="0">
                          <a:effectLst/>
                        </a:rPr>
                        <a:t>(string)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2531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1360"/>
          </a:xfrm>
        </p:spPr>
        <p:txBody>
          <a:bodyPr/>
          <a:lstStyle/>
          <a:p>
            <a:r>
              <a:rPr lang="en-IN" dirty="0" smtClean="0">
                <a:latin typeface="Cambria" panose="02040503050406030204" pitchFamily="18" charset="0"/>
              </a:rPr>
              <a:t>Working Flow</a:t>
            </a:r>
            <a:r>
              <a:rPr lang="en-IN" dirty="0" smtClean="0"/>
              <a:t>: </a:t>
            </a:r>
            <a:endParaRPr lang="en-IN" dirty="0"/>
          </a:p>
        </p:txBody>
      </p:sp>
      <p:pic>
        <p:nvPicPr>
          <p:cNvPr id="4" name="Content Placeholder 3" descr="C:\Users\pavan kashyap\Downloads\Serverfc.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7120" y="1432560"/>
            <a:ext cx="7325360" cy="4937760"/>
          </a:xfrm>
          <a:prstGeom prst="rect">
            <a:avLst/>
          </a:prstGeom>
          <a:noFill/>
          <a:ln>
            <a:noFill/>
          </a:ln>
        </p:spPr>
      </p:pic>
    </p:spTree>
    <p:extLst>
      <p:ext uri="{BB962C8B-B14F-4D97-AF65-F5344CB8AC3E}">
        <p14:creationId xmlns:p14="http://schemas.microsoft.com/office/powerpoint/2010/main" val="138309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avan kashyap\Downloads\Server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4401" y="203200"/>
            <a:ext cx="4216400" cy="6451600"/>
          </a:xfrm>
          <a:prstGeom prst="rect">
            <a:avLst/>
          </a:prstGeom>
          <a:noFill/>
          <a:ln>
            <a:noFill/>
          </a:ln>
        </p:spPr>
      </p:pic>
    </p:spTree>
    <p:extLst>
      <p:ext uri="{BB962C8B-B14F-4D97-AF65-F5344CB8AC3E}">
        <p14:creationId xmlns:p14="http://schemas.microsoft.com/office/powerpoint/2010/main" val="62250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0589"/>
            <a:ext cx="8596668" cy="865517"/>
          </a:xfrm>
        </p:spPr>
        <p:txBody>
          <a:bodyPr/>
          <a:lstStyle/>
          <a:p>
            <a:r>
              <a:rPr lang="en-IN" dirty="0" smtClean="0">
                <a:latin typeface="Cambria" panose="02040503050406030204" pitchFamily="18" charset="0"/>
              </a:rPr>
              <a:t>AGENDA:</a:t>
            </a:r>
            <a:endParaRPr lang="en-IN" dirty="0">
              <a:latin typeface="Cambria" panose="02040503050406030204" pitchFamily="18" charset="0"/>
            </a:endParaRPr>
          </a:p>
        </p:txBody>
      </p:sp>
      <p:sp>
        <p:nvSpPr>
          <p:cNvPr id="3" name="Content Placeholder 2"/>
          <p:cNvSpPr>
            <a:spLocks noGrp="1"/>
          </p:cNvSpPr>
          <p:nvPr>
            <p:ph idx="1"/>
          </p:nvPr>
        </p:nvSpPr>
        <p:spPr>
          <a:xfrm>
            <a:off x="677334" y="1337095"/>
            <a:ext cx="8596668" cy="4704268"/>
          </a:xfrm>
        </p:spPr>
        <p:txBody>
          <a:bodyPr/>
          <a:lstStyle/>
          <a:p>
            <a:r>
              <a:rPr lang="en-IN" dirty="0" smtClean="0"/>
              <a:t>INTRODUCTION</a:t>
            </a:r>
          </a:p>
          <a:p>
            <a:r>
              <a:rPr lang="en-IN" dirty="0" smtClean="0"/>
              <a:t>MQTT-SN vs MQTT</a:t>
            </a:r>
          </a:p>
          <a:p>
            <a:r>
              <a:rPr lang="en-IN" dirty="0" smtClean="0"/>
              <a:t>MESSAGE INTERFACE</a:t>
            </a:r>
          </a:p>
          <a:p>
            <a:r>
              <a:rPr lang="en-IN" smtClean="0"/>
              <a:t>ABOUT </a:t>
            </a:r>
            <a:r>
              <a:rPr lang="en-IN" dirty="0" smtClean="0"/>
              <a:t>BROKER</a:t>
            </a:r>
          </a:p>
          <a:p>
            <a:r>
              <a:rPr lang="en-IN" dirty="0" smtClean="0"/>
              <a:t>TCP vs UDP</a:t>
            </a:r>
          </a:p>
          <a:p>
            <a:r>
              <a:rPr lang="en-IN" dirty="0" smtClean="0"/>
              <a:t>SQLite DATABASE</a:t>
            </a:r>
          </a:p>
          <a:p>
            <a:r>
              <a:rPr lang="en-IN" dirty="0" smtClean="0"/>
              <a:t>IMPLEMENTATION</a:t>
            </a:r>
          </a:p>
          <a:p>
            <a:r>
              <a:rPr lang="en-IN" dirty="0" smtClean="0"/>
              <a:t>CONCLUSION</a:t>
            </a:r>
          </a:p>
          <a:p>
            <a:r>
              <a:rPr lang="en-IN" dirty="0" smtClean="0"/>
              <a:t>REFERENCES</a:t>
            </a:r>
          </a:p>
          <a:p>
            <a:pPr marL="0" indent="0">
              <a:buNone/>
            </a:pPr>
            <a:endParaRPr lang="en-IN" dirty="0"/>
          </a:p>
        </p:txBody>
      </p:sp>
    </p:spTree>
    <p:extLst>
      <p:ext uri="{BB962C8B-B14F-4D97-AF65-F5344CB8AC3E}">
        <p14:creationId xmlns:p14="http://schemas.microsoft.com/office/powerpoint/2010/main" val="833838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4987" y="616374"/>
            <a:ext cx="7766936" cy="988906"/>
          </a:xfrm>
        </p:spPr>
        <p:txBody>
          <a:bodyPr/>
          <a:lstStyle/>
          <a:p>
            <a:pPr algn="ctr"/>
            <a:r>
              <a:rPr lang="en-IN" dirty="0" smtClean="0">
                <a:latin typeface="Cambria" panose="02040503050406030204" pitchFamily="18" charset="0"/>
              </a:rPr>
              <a:t>CONCLUSION</a:t>
            </a:r>
            <a:endParaRPr lang="en-IN" dirty="0">
              <a:latin typeface="Cambria" panose="02040503050406030204" pitchFamily="18" charset="0"/>
            </a:endParaRPr>
          </a:p>
        </p:txBody>
      </p:sp>
      <p:sp>
        <p:nvSpPr>
          <p:cNvPr id="3" name="Subtitle 2"/>
          <p:cNvSpPr>
            <a:spLocks noGrp="1"/>
          </p:cNvSpPr>
          <p:nvPr>
            <p:ph type="subTitle" idx="1"/>
          </p:nvPr>
        </p:nvSpPr>
        <p:spPr>
          <a:xfrm>
            <a:off x="1507066" y="1767840"/>
            <a:ext cx="8023013" cy="4307839"/>
          </a:xfrm>
        </p:spPr>
        <p:txBody>
          <a:bodyPr/>
          <a:lstStyle/>
          <a:p>
            <a:pPr marL="285750" lvl="0" indent="-285750" algn="l">
              <a:buFont typeface="Arial" panose="020B0604020202020204" pitchFamily="34" charset="0"/>
              <a:buChar char="•"/>
            </a:pPr>
            <a:r>
              <a:rPr lang="en-IN" dirty="0"/>
              <a:t>Avoids UTF-8 encoded string payloads to carry topic names in every publish message by using pre-defined topic IDs, short topic names and dynamic topic IDs. This reduces the size of publish messages considerably. </a:t>
            </a:r>
          </a:p>
          <a:p>
            <a:pPr marL="285750" lvl="0" indent="-285750" algn="l">
              <a:buFont typeface="Arial" panose="020B0604020202020204" pitchFamily="34" charset="0"/>
              <a:buChar char="•"/>
            </a:pPr>
            <a:r>
              <a:rPr lang="en-IN" dirty="0"/>
              <a:t>For low powered device adopting offline keep alive mechanism to buffer data to be delivered by the server/broker.</a:t>
            </a:r>
          </a:p>
          <a:p>
            <a:pPr marL="285750" lvl="0" indent="-285750" algn="l">
              <a:buFont typeface="Arial" panose="020B0604020202020204" pitchFamily="34" charset="0"/>
              <a:buChar char="•"/>
            </a:pPr>
            <a:r>
              <a:rPr lang="en-IN" dirty="0"/>
              <a:t>Apart from this the messages are received in order as the broker used is TCP. Packet loss is reduced.</a:t>
            </a:r>
          </a:p>
          <a:p>
            <a:pPr marL="285750" lvl="0" indent="-285750" algn="l">
              <a:buFont typeface="Arial" panose="020B0604020202020204" pitchFamily="34" charset="0"/>
              <a:buChar char="•"/>
            </a:pPr>
            <a:r>
              <a:rPr lang="en-IN" dirty="0"/>
              <a:t>Database is hosted along with the application and hence operating it is easy and fast process. </a:t>
            </a:r>
          </a:p>
          <a:p>
            <a:endParaRPr lang="en-IN" dirty="0"/>
          </a:p>
        </p:txBody>
      </p:sp>
    </p:spTree>
    <p:extLst>
      <p:ext uri="{BB962C8B-B14F-4D97-AF65-F5344CB8AC3E}">
        <p14:creationId xmlns:p14="http://schemas.microsoft.com/office/powerpoint/2010/main" val="3019120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294" y="3007360"/>
            <a:ext cx="6637866" cy="1320800"/>
          </a:xfrm>
        </p:spPr>
        <p:txBody>
          <a:bodyPr>
            <a:normAutofit/>
          </a:bodyPr>
          <a:lstStyle/>
          <a:p>
            <a:pPr algn="ctr"/>
            <a:r>
              <a:rPr lang="en-IN" sz="5400" dirty="0" smtClean="0">
                <a:latin typeface="Cambria" panose="02040503050406030204" pitchFamily="18" charset="0"/>
              </a:rPr>
              <a:t>THANK YOU</a:t>
            </a:r>
            <a:endParaRPr lang="en-IN" sz="5400" dirty="0">
              <a:latin typeface="Cambria" panose="02040503050406030204" pitchFamily="18" charset="0"/>
            </a:endParaRPr>
          </a:p>
        </p:txBody>
      </p:sp>
    </p:spTree>
    <p:extLst>
      <p:ext uri="{BB962C8B-B14F-4D97-AF65-F5344CB8AC3E}">
        <p14:creationId xmlns:p14="http://schemas.microsoft.com/office/powerpoint/2010/main" val="1735617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latin typeface="Cambria" panose="02040503050406030204" pitchFamily="18" charset="0"/>
              </a:rPr>
              <a:t>Q &amp; A? </a:t>
            </a:r>
            <a:endParaRPr lang="en-IN" dirty="0">
              <a:latin typeface="Cambria" panose="02040503050406030204" pitchFamily="18" charset="0"/>
            </a:endParaRPr>
          </a:p>
        </p:txBody>
      </p:sp>
    </p:spTree>
    <p:extLst>
      <p:ext uri="{BB962C8B-B14F-4D97-AF65-F5344CB8AC3E}">
        <p14:creationId xmlns:p14="http://schemas.microsoft.com/office/powerpoint/2010/main" val="98009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4747"/>
          </a:xfrm>
        </p:spPr>
        <p:txBody>
          <a:bodyPr/>
          <a:lstStyle/>
          <a:p>
            <a:pPr algn="ctr"/>
            <a:r>
              <a:rPr lang="en-IN" dirty="0" smtClean="0">
                <a:latin typeface="Cambria" panose="02040503050406030204" pitchFamily="18" charset="0"/>
              </a:rPr>
              <a:t>INTRODUCTION</a:t>
            </a:r>
            <a:endParaRPr lang="en-IN" dirty="0">
              <a:latin typeface="Cambria" panose="02040503050406030204" pitchFamily="18" charset="0"/>
            </a:endParaRPr>
          </a:p>
        </p:txBody>
      </p:sp>
      <p:sp>
        <p:nvSpPr>
          <p:cNvPr id="3" name="Content Placeholder 2"/>
          <p:cNvSpPr>
            <a:spLocks noGrp="1"/>
          </p:cNvSpPr>
          <p:nvPr>
            <p:ph idx="1"/>
          </p:nvPr>
        </p:nvSpPr>
        <p:spPr>
          <a:xfrm>
            <a:off x="677334" y="1293963"/>
            <a:ext cx="8915240" cy="4873924"/>
          </a:xfrm>
        </p:spPr>
        <p:txBody>
          <a:bodyPr>
            <a:noAutofit/>
          </a:bodyPr>
          <a:lstStyle/>
          <a:p>
            <a:pPr algn="just">
              <a:lnSpc>
                <a:spcPct val="170000"/>
              </a:lnSpc>
            </a:pPr>
            <a:r>
              <a:rPr lang="en-IN" dirty="0" smtClean="0"/>
              <a:t>MQTT-SN stands for </a:t>
            </a:r>
            <a:r>
              <a:rPr lang="en-IN" b="1" dirty="0"/>
              <a:t>Message Queue Telemetry </a:t>
            </a:r>
            <a:r>
              <a:rPr lang="en-IN" b="1" dirty="0" smtClean="0"/>
              <a:t>Transport</a:t>
            </a:r>
            <a:r>
              <a:rPr lang="en-IN" dirty="0" smtClean="0"/>
              <a:t> for </a:t>
            </a:r>
            <a:r>
              <a:rPr lang="en-IN" b="1" dirty="0" smtClean="0"/>
              <a:t>sensor networks</a:t>
            </a:r>
            <a:r>
              <a:rPr lang="en-IN" dirty="0" smtClean="0"/>
              <a:t>. </a:t>
            </a:r>
          </a:p>
          <a:p>
            <a:pPr>
              <a:lnSpc>
                <a:spcPct val="170000"/>
              </a:lnSpc>
            </a:pPr>
            <a:r>
              <a:rPr lang="en-IN" dirty="0" smtClean="0"/>
              <a:t>It is an open </a:t>
            </a:r>
            <a:r>
              <a:rPr lang="en-IN" dirty="0"/>
              <a:t>and </a:t>
            </a:r>
            <a:r>
              <a:rPr lang="en-IN" dirty="0" smtClean="0"/>
              <a:t>lightweight protocol </a:t>
            </a:r>
            <a:r>
              <a:rPr lang="en-IN" dirty="0"/>
              <a:t>designed specifically for machine-to-machine and mobile </a:t>
            </a:r>
            <a:r>
              <a:rPr lang="en-IN" dirty="0" smtClean="0"/>
              <a:t>applications. </a:t>
            </a:r>
          </a:p>
          <a:p>
            <a:pPr>
              <a:lnSpc>
                <a:spcPct val="170000"/>
              </a:lnSpc>
            </a:pPr>
            <a:r>
              <a:rPr lang="en-IN" dirty="0" smtClean="0"/>
              <a:t>Implements a well known data centric communication system – PUBLISH/SUBSCRIBE (Pub-Sub). </a:t>
            </a:r>
          </a:p>
          <a:p>
            <a:pPr>
              <a:lnSpc>
                <a:spcPct val="170000"/>
              </a:lnSpc>
            </a:pPr>
            <a:r>
              <a:rPr lang="en-IN" dirty="0" smtClean="0"/>
              <a:t>MQTT-SN is optimized </a:t>
            </a:r>
            <a:r>
              <a:rPr lang="en-IN" dirty="0"/>
              <a:t>for implementation on low-cost, battery-operated devices with limited processing and storage </a:t>
            </a:r>
            <a:r>
              <a:rPr lang="en-IN" dirty="0" smtClean="0"/>
              <a:t>resources. </a:t>
            </a:r>
          </a:p>
          <a:p>
            <a:pPr>
              <a:lnSpc>
                <a:spcPct val="170000"/>
              </a:lnSpc>
            </a:pPr>
            <a:r>
              <a:rPr lang="en-IN" dirty="0"/>
              <a:t>MQTT-SN allows to build up a network of constrained devices with a central broker connected to many clients. </a:t>
            </a:r>
            <a:r>
              <a:rPr lang="en-IN" dirty="0" smtClean="0"/>
              <a:t> </a:t>
            </a:r>
            <a:r>
              <a:rPr lang="en-IN" sz="800" dirty="0"/>
              <a:t/>
            </a:r>
            <a:br>
              <a:rPr lang="en-IN" sz="800" dirty="0"/>
            </a:br>
            <a:r>
              <a:rPr lang="en-IN" sz="800" dirty="0"/>
              <a:t/>
            </a:r>
            <a:br>
              <a:rPr lang="en-IN" sz="800" dirty="0"/>
            </a:br>
            <a:r>
              <a:rPr lang="en-IN" sz="800" dirty="0"/>
              <a:t/>
            </a:r>
            <a:br>
              <a:rPr lang="en-IN" sz="800" dirty="0"/>
            </a:br>
            <a:r>
              <a:rPr lang="en-IN" sz="800" dirty="0"/>
              <a:t/>
            </a:r>
            <a:br>
              <a:rPr lang="en-IN" sz="800" dirty="0"/>
            </a:br>
            <a:endParaRPr lang="en-IN" sz="800" dirty="0"/>
          </a:p>
        </p:txBody>
      </p:sp>
    </p:spTree>
    <p:extLst>
      <p:ext uri="{BB962C8B-B14F-4D97-AF65-F5344CB8AC3E}">
        <p14:creationId xmlns:p14="http://schemas.microsoft.com/office/powerpoint/2010/main" val="370468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8599" y="1473200"/>
            <a:ext cx="7973282" cy="4325177"/>
          </a:xfrm>
          <a:prstGeom prst="rect">
            <a:avLst/>
          </a:prstGeom>
        </p:spPr>
      </p:pic>
      <p:sp>
        <p:nvSpPr>
          <p:cNvPr id="3" name="TextBox 2"/>
          <p:cNvSpPr txBox="1"/>
          <p:nvPr/>
        </p:nvSpPr>
        <p:spPr>
          <a:xfrm>
            <a:off x="1076960" y="589280"/>
            <a:ext cx="6847840" cy="646331"/>
          </a:xfrm>
          <a:prstGeom prst="rect">
            <a:avLst/>
          </a:prstGeom>
          <a:noFill/>
        </p:spPr>
        <p:txBody>
          <a:bodyPr wrap="square" rtlCol="0">
            <a:spAutoFit/>
          </a:bodyPr>
          <a:lstStyle/>
          <a:p>
            <a:r>
              <a:rPr lang="en-IN" sz="3600" dirty="0" smtClean="0">
                <a:solidFill>
                  <a:schemeClr val="accent1"/>
                </a:solidFill>
                <a:latin typeface="Cambria" panose="02040503050406030204" pitchFamily="18" charset="0"/>
              </a:rPr>
              <a:t>PUB-SUB MECHANISM</a:t>
            </a:r>
            <a:r>
              <a:rPr lang="en-IN" sz="3600" dirty="0">
                <a:latin typeface="Cambria" panose="02040503050406030204" pitchFamily="18" charset="0"/>
              </a:rPr>
              <a:t>:</a:t>
            </a:r>
            <a:r>
              <a:rPr lang="en-IN" sz="3600" dirty="0" smtClean="0">
                <a:latin typeface="Cambria" panose="02040503050406030204" pitchFamily="18" charset="0"/>
              </a:rPr>
              <a:t> </a:t>
            </a:r>
            <a:endParaRPr lang="en-IN" sz="3600" dirty="0">
              <a:latin typeface="Cambria" panose="02040503050406030204" pitchFamily="18" charset="0"/>
            </a:endParaRPr>
          </a:p>
        </p:txBody>
      </p:sp>
    </p:spTree>
    <p:extLst>
      <p:ext uri="{BB962C8B-B14F-4D97-AF65-F5344CB8AC3E}">
        <p14:creationId xmlns:p14="http://schemas.microsoft.com/office/powerpoint/2010/main" val="346213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7494"/>
          </a:xfrm>
        </p:spPr>
        <p:txBody>
          <a:bodyPr/>
          <a:lstStyle/>
          <a:p>
            <a:r>
              <a:rPr lang="en-IN" dirty="0" smtClean="0">
                <a:latin typeface="Cambria" panose="02040503050406030204" pitchFamily="18" charset="0"/>
              </a:rPr>
              <a:t>ADVANTAGES OF MQTT-SN VS MQTT</a:t>
            </a:r>
            <a:endParaRPr lang="en-IN" dirty="0">
              <a:latin typeface="Cambria" panose="02040503050406030204" pitchFamily="18" charset="0"/>
            </a:endParaRPr>
          </a:p>
        </p:txBody>
      </p:sp>
      <p:sp>
        <p:nvSpPr>
          <p:cNvPr id="3" name="Content Placeholder 2"/>
          <p:cNvSpPr>
            <a:spLocks noGrp="1"/>
          </p:cNvSpPr>
          <p:nvPr>
            <p:ph idx="1"/>
          </p:nvPr>
        </p:nvSpPr>
        <p:spPr>
          <a:xfrm>
            <a:off x="677334" y="1337094"/>
            <a:ext cx="8781626" cy="5073865"/>
          </a:xfrm>
        </p:spPr>
        <p:txBody>
          <a:bodyPr>
            <a:normAutofit fontScale="25000" lnSpcReduction="20000"/>
          </a:bodyPr>
          <a:lstStyle/>
          <a:p>
            <a:pPr>
              <a:lnSpc>
                <a:spcPct val="120000"/>
              </a:lnSpc>
            </a:pPr>
            <a:r>
              <a:rPr lang="en-IN" sz="7200" dirty="0"/>
              <a:t>MQTT-SN supports </a:t>
            </a:r>
            <a:r>
              <a:rPr lang="en-IN" sz="7200" b="1" dirty="0"/>
              <a:t>topic ID </a:t>
            </a:r>
            <a:r>
              <a:rPr lang="en-IN" sz="7200" dirty="0"/>
              <a:t>instead of topic name</a:t>
            </a:r>
            <a:r>
              <a:rPr lang="en-IN" sz="7200" dirty="0" smtClean="0"/>
              <a:t>. </a:t>
            </a:r>
            <a:r>
              <a:rPr lang="en-IN" sz="7200" dirty="0"/>
              <a:t>C</a:t>
            </a:r>
            <a:r>
              <a:rPr lang="en-IN" sz="7200" dirty="0" smtClean="0"/>
              <a:t>lient </a:t>
            </a:r>
            <a:r>
              <a:rPr lang="en-IN" sz="7200" dirty="0"/>
              <a:t>sends a registration request with topic name and topic ID (2 octets) to a </a:t>
            </a:r>
            <a:r>
              <a:rPr lang="en-IN" sz="7200" dirty="0" smtClean="0"/>
              <a:t>broker. </a:t>
            </a:r>
            <a:r>
              <a:rPr lang="en-IN" sz="7200" dirty="0"/>
              <a:t>This saves media bandwidth and device </a:t>
            </a:r>
            <a:r>
              <a:rPr lang="en-IN" sz="7200" dirty="0" smtClean="0"/>
              <a:t>memory. </a:t>
            </a:r>
          </a:p>
          <a:p>
            <a:pPr>
              <a:lnSpc>
                <a:spcPct val="120000"/>
              </a:lnSpc>
            </a:pPr>
            <a:r>
              <a:rPr lang="en-IN" sz="7200" dirty="0"/>
              <a:t>The </a:t>
            </a:r>
            <a:r>
              <a:rPr lang="en-IN" sz="7200" b="1" dirty="0"/>
              <a:t>CONNECT </a:t>
            </a:r>
            <a:r>
              <a:rPr lang="en-IN" sz="7200" dirty="0"/>
              <a:t>message is split into three messages. The two additional ones are optional and used to transfer the Will topic and the Will message to the </a:t>
            </a:r>
            <a:r>
              <a:rPr lang="en-IN" sz="7200" dirty="0" smtClean="0"/>
              <a:t>server.</a:t>
            </a:r>
          </a:p>
          <a:p>
            <a:pPr>
              <a:lnSpc>
                <a:spcPct val="120000"/>
              </a:lnSpc>
            </a:pPr>
            <a:r>
              <a:rPr lang="en-IN" sz="7200" b="1" dirty="0"/>
              <a:t>“Pre-defined” topic ids and “short” topic names </a:t>
            </a:r>
            <a:r>
              <a:rPr lang="en-IN" sz="7200" dirty="0"/>
              <a:t>are introduced, for which no registration is </a:t>
            </a:r>
            <a:r>
              <a:rPr lang="en-IN" sz="7200" dirty="0" smtClean="0"/>
              <a:t>required. </a:t>
            </a:r>
            <a:r>
              <a:rPr lang="en-IN" sz="7200" dirty="0"/>
              <a:t>Predefined topic ids are also a two-byte long replacement of the topic </a:t>
            </a:r>
            <a:r>
              <a:rPr lang="en-IN" sz="7200" dirty="0" smtClean="0"/>
              <a:t>name.</a:t>
            </a:r>
          </a:p>
          <a:p>
            <a:pPr>
              <a:lnSpc>
                <a:spcPct val="120000"/>
              </a:lnSpc>
            </a:pPr>
            <a:r>
              <a:rPr lang="en-IN" sz="7200" dirty="0"/>
              <a:t>A discovery procedure helps clients without a </a:t>
            </a:r>
            <a:r>
              <a:rPr lang="en-IN" sz="7200" b="1" dirty="0"/>
              <a:t>pre-configured server/gateway’s</a:t>
            </a:r>
            <a:r>
              <a:rPr lang="en-IN" sz="7200" dirty="0"/>
              <a:t> address to discover the actual network address of an operating </a:t>
            </a:r>
            <a:r>
              <a:rPr lang="en-IN" sz="7200" dirty="0" smtClean="0"/>
              <a:t>server/gateway. </a:t>
            </a:r>
          </a:p>
          <a:p>
            <a:pPr>
              <a:lnSpc>
                <a:spcPct val="120000"/>
              </a:lnSpc>
            </a:pPr>
            <a:r>
              <a:rPr lang="en-IN" sz="7200" dirty="0" smtClean="0"/>
              <a:t>The </a:t>
            </a:r>
            <a:r>
              <a:rPr lang="en-IN" sz="7200" dirty="0"/>
              <a:t>semantic of a “</a:t>
            </a:r>
            <a:r>
              <a:rPr lang="en-IN" sz="7200" b="1" dirty="0"/>
              <a:t>clean session</a:t>
            </a:r>
            <a:r>
              <a:rPr lang="en-IN" sz="7200" dirty="0"/>
              <a:t>” is extended to the Will feature, i.e. not only client’s subscriptions are persistent, but also Will </a:t>
            </a:r>
            <a:r>
              <a:rPr lang="en-IN" sz="7200" dirty="0" smtClean="0"/>
              <a:t>topic and </a:t>
            </a:r>
            <a:r>
              <a:rPr lang="en-IN" sz="7200" dirty="0"/>
              <a:t>Will </a:t>
            </a:r>
            <a:r>
              <a:rPr lang="en-IN" sz="7200" dirty="0" smtClean="0"/>
              <a:t>message. </a:t>
            </a:r>
          </a:p>
          <a:p>
            <a:pPr>
              <a:lnSpc>
                <a:spcPct val="120000"/>
              </a:lnSpc>
            </a:pPr>
            <a:r>
              <a:rPr lang="en-IN" sz="7200" dirty="0"/>
              <a:t>A new offline keep-alive procedure is defined for the support </a:t>
            </a:r>
            <a:r>
              <a:rPr lang="en-IN" sz="7200" dirty="0" smtClean="0"/>
              <a:t>of sleeping </a:t>
            </a:r>
            <a:r>
              <a:rPr lang="en-IN" sz="7200" dirty="0"/>
              <a:t>clients. </a:t>
            </a: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89388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IN" dirty="0" smtClean="0">
                <a:latin typeface="Cambria" panose="02040503050406030204" pitchFamily="18" charset="0"/>
              </a:rPr>
              <a:t>DISADVANTAGES OF MQTT-SN vs MQTT</a:t>
            </a:r>
            <a:endParaRPr lang="en-IN" dirty="0">
              <a:latin typeface="Cambria" panose="02040503050406030204" pitchFamily="18" charset="0"/>
            </a:endParaRPr>
          </a:p>
        </p:txBody>
      </p:sp>
      <p:sp>
        <p:nvSpPr>
          <p:cNvPr id="3" name="Content Placeholder 2"/>
          <p:cNvSpPr>
            <a:spLocks noGrp="1"/>
          </p:cNvSpPr>
          <p:nvPr>
            <p:ph idx="1"/>
          </p:nvPr>
        </p:nvSpPr>
        <p:spPr>
          <a:xfrm>
            <a:off x="677334" y="1414733"/>
            <a:ext cx="8596668" cy="4626630"/>
          </a:xfrm>
        </p:spPr>
        <p:txBody>
          <a:bodyPr/>
          <a:lstStyle/>
          <a:p>
            <a:r>
              <a:rPr lang="en-IN" dirty="0"/>
              <a:t>Disadvantage is that you need some sort of gateway, which is nothing else than a </a:t>
            </a:r>
            <a:r>
              <a:rPr lang="en-IN" b="1" dirty="0" smtClean="0"/>
              <a:t>TCP</a:t>
            </a:r>
            <a:r>
              <a:rPr lang="en-IN" dirty="0"/>
              <a:t> </a:t>
            </a:r>
            <a:r>
              <a:rPr lang="en-IN" b="1" dirty="0" smtClean="0"/>
              <a:t>or </a:t>
            </a:r>
            <a:r>
              <a:rPr lang="en-IN" b="1" dirty="0"/>
              <a:t>UDP </a:t>
            </a:r>
            <a:r>
              <a:rPr lang="en-IN" dirty="0"/>
              <a:t>stack moved to a different device. This can also be a simple device (e.g.: Arduino Uno) just serving multiple MQTT-SN devices without doing other job</a:t>
            </a:r>
            <a:r>
              <a:rPr lang="en-IN" dirty="0" smtClean="0"/>
              <a:t>. </a:t>
            </a:r>
          </a:p>
          <a:p>
            <a:pPr marL="0" indent="0">
              <a:buNone/>
            </a:pPr>
            <a:endParaRPr lang="en-IN" dirty="0" smtClean="0"/>
          </a:p>
          <a:p>
            <a:r>
              <a:rPr lang="en-IN" dirty="0" smtClean="0"/>
              <a:t>MQTT-SN </a:t>
            </a:r>
            <a:r>
              <a:rPr lang="en-IN" dirty="0"/>
              <a:t>is not well supported. Doing datagrams directly to the cloud is inefficient and error prone, hence the gateway in the middle which basically collects these datagrams, and moves stuff to the cloud via reliable, TCP-based MQTT.</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42053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1360"/>
          </a:xfrm>
        </p:spPr>
        <p:txBody>
          <a:bodyPr/>
          <a:lstStyle/>
          <a:p>
            <a:pPr algn="ctr"/>
            <a:r>
              <a:rPr lang="en-IN" dirty="0" smtClean="0"/>
              <a:t>IMPLEMENTED ARCHITECTURE </a:t>
            </a:r>
            <a:endParaRPr lang="en-IN" dirty="0"/>
          </a:p>
        </p:txBody>
      </p:sp>
      <p:grpSp>
        <p:nvGrpSpPr>
          <p:cNvPr id="4" name="Group 3"/>
          <p:cNvGrpSpPr/>
          <p:nvPr/>
        </p:nvGrpSpPr>
        <p:grpSpPr>
          <a:xfrm>
            <a:off x="955040" y="1503680"/>
            <a:ext cx="8615680" cy="4450080"/>
            <a:chOff x="0" y="0"/>
            <a:chExt cx="6042660" cy="3406140"/>
          </a:xfrm>
        </p:grpSpPr>
        <p:grpSp>
          <p:nvGrpSpPr>
            <p:cNvPr id="5" name="Group 4"/>
            <p:cNvGrpSpPr/>
            <p:nvPr/>
          </p:nvGrpSpPr>
          <p:grpSpPr>
            <a:xfrm>
              <a:off x="7620" y="0"/>
              <a:ext cx="6035040" cy="3383280"/>
              <a:chOff x="0" y="0"/>
              <a:chExt cx="6035040" cy="3002280"/>
            </a:xfrm>
          </p:grpSpPr>
          <p:grpSp>
            <p:nvGrpSpPr>
              <p:cNvPr id="10" name="Group 9"/>
              <p:cNvGrpSpPr/>
              <p:nvPr/>
            </p:nvGrpSpPr>
            <p:grpSpPr>
              <a:xfrm>
                <a:off x="2705100" y="45720"/>
                <a:ext cx="3329940" cy="2956560"/>
                <a:chOff x="0" y="0"/>
                <a:chExt cx="3329940" cy="2956560"/>
              </a:xfrm>
            </p:grpSpPr>
            <p:sp>
              <p:nvSpPr>
                <p:cNvPr id="15" name="Cloud 14"/>
                <p:cNvSpPr/>
                <p:nvPr/>
              </p:nvSpPr>
              <p:spPr>
                <a:xfrm>
                  <a:off x="0" y="0"/>
                  <a:ext cx="3329940" cy="2956560"/>
                </a:xfrm>
                <a:prstGeom prst="cloud">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Text Box 3"/>
                <p:cNvSpPr txBox="1"/>
                <p:nvPr/>
              </p:nvSpPr>
              <p:spPr>
                <a:xfrm>
                  <a:off x="556260" y="1194212"/>
                  <a:ext cx="2567940" cy="487680"/>
                </a:xfrm>
                <a:prstGeom prst="rect">
                  <a:avLst/>
                </a:prstGeom>
                <a:solidFill>
                  <a:schemeClr val="bg2">
                    <a:lumMod val="75000"/>
                  </a:schemeClr>
                </a:solidFill>
                <a:ln w="6350">
                  <a:solidFill>
                    <a:schemeClr val="bg2">
                      <a:lumMod val="75000"/>
                    </a:schemeClr>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MQTT-SN BROKER</a:t>
                  </a:r>
                  <a:endParaRPr lang="en-IN" sz="1100" dirty="0">
                    <a:effectLst/>
                    <a:ea typeface="Calibri" panose="020F0502020204030204" pitchFamily="34" charset="0"/>
                    <a:cs typeface="Times New Roman" panose="02020603050405020304" pitchFamily="18" charset="0"/>
                  </a:endParaRPr>
                </a:p>
              </p:txBody>
            </p:sp>
          </p:grpSp>
          <p:grpSp>
            <p:nvGrpSpPr>
              <p:cNvPr id="11" name="Group 10"/>
              <p:cNvGrpSpPr/>
              <p:nvPr/>
            </p:nvGrpSpPr>
            <p:grpSpPr>
              <a:xfrm>
                <a:off x="0" y="0"/>
                <a:ext cx="1638300" cy="1066800"/>
                <a:chOff x="0" y="0"/>
                <a:chExt cx="1638300" cy="1066800"/>
              </a:xfrm>
            </p:grpSpPr>
            <p:sp>
              <p:nvSpPr>
                <p:cNvPr id="13" name="Oval 12"/>
                <p:cNvSpPr/>
                <p:nvPr/>
              </p:nvSpPr>
              <p:spPr>
                <a:xfrm>
                  <a:off x="0" y="0"/>
                  <a:ext cx="1638300" cy="10668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Text Box 6"/>
                <p:cNvSpPr txBox="1"/>
                <p:nvPr/>
              </p:nvSpPr>
              <p:spPr>
                <a:xfrm>
                  <a:off x="289560" y="289560"/>
                  <a:ext cx="1013460" cy="548640"/>
                </a:xfrm>
                <a:prstGeom prst="rect">
                  <a:avLst/>
                </a:prstGeom>
                <a:solidFill>
                  <a:schemeClr val="bg1">
                    <a:lumMod val="85000"/>
                  </a:schemeClr>
                </a:solidFill>
                <a:ln w="6350">
                  <a:solidFill>
                    <a:schemeClr val="bg1">
                      <a:lumMod val="85000"/>
                    </a:schemeClr>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MQTT-SN CLIENT</a:t>
                  </a:r>
                  <a:endParaRPr lang="en-IN" sz="1100">
                    <a:effectLst/>
                    <a:ea typeface="Calibri" panose="020F0502020204030204" pitchFamily="34" charset="0"/>
                    <a:cs typeface="Times New Roman" panose="02020603050405020304" pitchFamily="18" charset="0"/>
                  </a:endParaRPr>
                </a:p>
              </p:txBody>
            </p:sp>
          </p:grpSp>
          <p:cxnSp>
            <p:nvCxnSpPr>
              <p:cNvPr id="12" name="Curved Connector 11"/>
              <p:cNvCxnSpPr/>
              <p:nvPr/>
            </p:nvCxnSpPr>
            <p:spPr>
              <a:xfrm>
                <a:off x="1615440" y="388620"/>
                <a:ext cx="1363980" cy="563880"/>
              </a:xfrm>
              <a:prstGeom prst="curvedConnector3">
                <a:avLst>
                  <a:gd name="adj1" fmla="val 40506"/>
                </a:avLst>
              </a:prstGeom>
              <a:ln>
                <a:solidFill>
                  <a:schemeClr val="tx1"/>
                </a:solidFill>
                <a:headEnd type="triangle"/>
                <a:tailEnd type="triangle"/>
              </a:ln>
              <a:effectLst>
                <a:innerShdw blurRad="114300">
                  <a:prstClr val="black"/>
                </a:innerShdw>
              </a:effectLst>
            </p:spPr>
            <p:style>
              <a:lnRef idx="1">
                <a:schemeClr val="dk1"/>
              </a:lnRef>
              <a:fillRef idx="0">
                <a:schemeClr val="dk1"/>
              </a:fillRef>
              <a:effectRef idx="0">
                <a:schemeClr val="dk1"/>
              </a:effectRef>
              <a:fontRef idx="minor">
                <a:schemeClr val="tx1"/>
              </a:fontRef>
            </p:style>
          </p:cxnSp>
        </p:grpSp>
        <p:grpSp>
          <p:nvGrpSpPr>
            <p:cNvPr id="6" name="Group 5"/>
            <p:cNvGrpSpPr/>
            <p:nvPr/>
          </p:nvGrpSpPr>
          <p:grpSpPr>
            <a:xfrm>
              <a:off x="0" y="1828800"/>
              <a:ext cx="2705100" cy="1577340"/>
              <a:chOff x="0" y="0"/>
              <a:chExt cx="2705100" cy="1577340"/>
            </a:xfrm>
          </p:grpSpPr>
          <p:sp>
            <p:nvSpPr>
              <p:cNvPr id="7" name="Oval 6"/>
              <p:cNvSpPr/>
              <p:nvPr/>
            </p:nvSpPr>
            <p:spPr>
              <a:xfrm>
                <a:off x="0" y="487680"/>
                <a:ext cx="1805940" cy="108966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Text Box 7"/>
              <p:cNvSpPr txBox="1"/>
              <p:nvPr/>
            </p:nvSpPr>
            <p:spPr>
              <a:xfrm>
                <a:off x="358140" y="754380"/>
                <a:ext cx="1013460" cy="548640"/>
              </a:xfrm>
              <a:prstGeom prst="rect">
                <a:avLst/>
              </a:prstGeom>
              <a:solidFill>
                <a:schemeClr val="bg1">
                  <a:lumMod val="85000"/>
                </a:schemeClr>
              </a:solidFill>
              <a:ln w="6350">
                <a:solidFill>
                  <a:schemeClr val="bg1">
                    <a:lumMod val="85000"/>
                  </a:schemeClr>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MQTT-SN CLIENT</a:t>
                </a:r>
                <a:endParaRPr lang="en-IN" sz="1100">
                  <a:effectLst/>
                  <a:ea typeface="Calibri" panose="020F0502020204030204" pitchFamily="34" charset="0"/>
                  <a:cs typeface="Times New Roman" panose="02020603050405020304" pitchFamily="18" charset="0"/>
                </a:endParaRPr>
              </a:p>
            </p:txBody>
          </p:sp>
          <p:cxnSp>
            <p:nvCxnSpPr>
              <p:cNvPr id="9" name="Curved Connector 8"/>
              <p:cNvCxnSpPr/>
              <p:nvPr/>
            </p:nvCxnSpPr>
            <p:spPr>
              <a:xfrm flipV="1">
                <a:off x="1554480" y="0"/>
                <a:ext cx="1150620" cy="617220"/>
              </a:xfrm>
              <a:prstGeom prst="curvedConnector3">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32006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280" y="650241"/>
            <a:ext cx="8684722" cy="5391122"/>
          </a:xfrm>
        </p:spPr>
        <p:txBody>
          <a:bodyPr/>
          <a:lstStyle/>
          <a:p>
            <a:pPr algn="just"/>
            <a:r>
              <a:rPr lang="en-IN" dirty="0" smtClean="0"/>
              <a:t>We have centralized MQTT-SN Broker which serves to all the requests in an asynchronous way. This server also updates the key values to the database and data can be retrieved when required. </a:t>
            </a:r>
          </a:p>
          <a:p>
            <a:pPr algn="just"/>
            <a:endParaRPr lang="en-IN" dirty="0"/>
          </a:p>
          <a:p>
            <a:pPr algn="just"/>
            <a:r>
              <a:rPr lang="en-IN" dirty="0" smtClean="0"/>
              <a:t>We have multiple clients connected to the server and communication between them is through PUB-SUB mechanism but it is based on the </a:t>
            </a:r>
            <a:r>
              <a:rPr lang="en-IN" dirty="0" err="1" smtClean="0"/>
              <a:t>TopicID</a:t>
            </a:r>
            <a:r>
              <a:rPr lang="en-IN" dirty="0" smtClean="0"/>
              <a:t> and hence restricting the number of message bytes to as small as possible. </a:t>
            </a:r>
          </a:p>
          <a:p>
            <a:pPr algn="just"/>
            <a:endParaRPr lang="en-IN" dirty="0"/>
          </a:p>
          <a:p>
            <a:pPr algn="just"/>
            <a:r>
              <a:rPr lang="en-IN" dirty="0"/>
              <a:t>T</a:t>
            </a:r>
            <a:r>
              <a:rPr lang="en-IN" dirty="0" smtClean="0"/>
              <a:t>he </a:t>
            </a:r>
            <a:r>
              <a:rPr lang="en-IN" dirty="0"/>
              <a:t>client implements 4 major functionalities such as CONNECT, REGISTER, SUBSCRIBE &amp; PUBLISH</a:t>
            </a:r>
            <a:r>
              <a:rPr lang="en-IN" dirty="0" smtClean="0"/>
              <a:t>. </a:t>
            </a:r>
          </a:p>
          <a:p>
            <a:pPr algn="just"/>
            <a:endParaRPr lang="en-IN" dirty="0"/>
          </a:p>
          <a:p>
            <a:pPr algn="just"/>
            <a:r>
              <a:rPr lang="en-IN" dirty="0"/>
              <a:t>A</a:t>
            </a:r>
            <a:r>
              <a:rPr lang="en-IN" dirty="0" smtClean="0"/>
              <a:t>ppropriate </a:t>
            </a:r>
            <a:r>
              <a:rPr lang="en-IN" dirty="0"/>
              <a:t>responses from the server is sent as an Acknowledgment to requests obtained based on the response codes generated. The acknowledge messages are CONNACK, REGACK, SUBACK and </a:t>
            </a:r>
            <a:r>
              <a:rPr lang="en-IN" dirty="0" smtClean="0"/>
              <a:t>PUBACK. </a:t>
            </a:r>
            <a:endParaRPr lang="en-IN" dirty="0"/>
          </a:p>
        </p:txBody>
      </p:sp>
    </p:spTree>
    <p:extLst>
      <p:ext uri="{BB962C8B-B14F-4D97-AF65-F5344CB8AC3E}">
        <p14:creationId xmlns:p14="http://schemas.microsoft.com/office/powerpoint/2010/main" val="18891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pPr algn="ctr"/>
            <a:r>
              <a:rPr lang="en-IN" dirty="0" smtClean="0">
                <a:latin typeface="Cambria" panose="02040503050406030204" pitchFamily="18" charset="0"/>
              </a:rPr>
              <a:t>MESSAGE INTERFACE</a:t>
            </a:r>
            <a:endParaRPr lang="en-IN" dirty="0">
              <a:latin typeface="Cambria" panose="02040503050406030204" pitchFamily="18" charset="0"/>
            </a:endParaRPr>
          </a:p>
        </p:txBody>
      </p:sp>
      <p:sp>
        <p:nvSpPr>
          <p:cNvPr id="3" name="Content Placeholder 2"/>
          <p:cNvSpPr>
            <a:spLocks noGrp="1"/>
          </p:cNvSpPr>
          <p:nvPr>
            <p:ph idx="1"/>
          </p:nvPr>
        </p:nvSpPr>
        <p:spPr>
          <a:xfrm>
            <a:off x="677334" y="1341120"/>
            <a:ext cx="8596668" cy="5405119"/>
          </a:xfrm>
        </p:spPr>
        <p:txBody>
          <a:bodyPr/>
          <a:lstStyle/>
          <a:p>
            <a:r>
              <a:rPr lang="en-IN" dirty="0"/>
              <a:t>The general message format of all messages are given below</a:t>
            </a:r>
            <a:r>
              <a:rPr lang="en-IN" dirty="0" smtClean="0"/>
              <a:t>: </a:t>
            </a:r>
          </a:p>
          <a:p>
            <a:pPr marL="0" indent="0">
              <a:buNone/>
            </a:pPr>
            <a:endParaRPr lang="en-IN" dirty="0" smtClean="0"/>
          </a:p>
          <a:p>
            <a:pPr marL="0" indent="0">
              <a:buNone/>
            </a:pPr>
            <a:endParaRPr lang="en-IN" dirty="0"/>
          </a:p>
          <a:p>
            <a:pPr marL="0" indent="0">
              <a:buNone/>
            </a:pPr>
            <a:endParaRPr lang="en-IN" dirty="0"/>
          </a:p>
          <a:p>
            <a:r>
              <a:rPr lang="en-IN" dirty="0" smtClean="0"/>
              <a:t>Message header: </a:t>
            </a:r>
            <a:r>
              <a:rPr lang="en-IN" dirty="0"/>
              <a:t>The message headers contain the information about the length of the </a:t>
            </a:r>
            <a:r>
              <a:rPr lang="en-IN" dirty="0" smtClean="0"/>
              <a:t>total </a:t>
            </a:r>
            <a:r>
              <a:rPr lang="en-IN" dirty="0"/>
              <a:t>message and also the kind of message </a:t>
            </a:r>
            <a:r>
              <a:rPr lang="en-IN" dirty="0" smtClean="0"/>
              <a:t>received/sent. </a:t>
            </a:r>
          </a:p>
          <a:p>
            <a:pPr marL="0" indent="0">
              <a:buNone/>
            </a:pPr>
            <a:r>
              <a:rPr lang="en-IN" dirty="0" smtClean="0"/>
              <a:t> </a:t>
            </a:r>
          </a:p>
          <a:p>
            <a:pPr marL="0" indent="0">
              <a:buNone/>
            </a:pPr>
            <a:endParaRPr lang="en-IN" dirty="0"/>
          </a:p>
          <a:p>
            <a:r>
              <a:rPr lang="en-IN" dirty="0" smtClean="0"/>
              <a:t>Message Type field values are given in table below: </a:t>
            </a:r>
          </a:p>
        </p:txBody>
      </p:sp>
      <p:graphicFrame>
        <p:nvGraphicFramePr>
          <p:cNvPr id="4" name="Table 3"/>
          <p:cNvGraphicFramePr>
            <a:graphicFrameLocks noGrp="1"/>
          </p:cNvGraphicFramePr>
          <p:nvPr>
            <p:extLst>
              <p:ext uri="{D42A27DB-BD31-4B8C-83A1-F6EECF244321}">
                <p14:modId xmlns:p14="http://schemas.microsoft.com/office/powerpoint/2010/main" val="3210776110"/>
              </p:ext>
            </p:extLst>
          </p:nvPr>
        </p:nvGraphicFramePr>
        <p:xfrm>
          <a:off x="2621281" y="1861344"/>
          <a:ext cx="4988558" cy="729456"/>
        </p:xfrm>
        <a:graphic>
          <a:graphicData uri="http://schemas.openxmlformats.org/drawingml/2006/table">
            <a:tbl>
              <a:tblPr firstRow="1" firstCol="1" bandRow="1">
                <a:tableStyleId>{5C22544A-7EE6-4342-B048-85BDC9FD1C3A}</a:tableStyleId>
              </a:tblPr>
              <a:tblGrid>
                <a:gridCol w="2494279"/>
                <a:gridCol w="2494279"/>
              </a:tblGrid>
              <a:tr h="729456">
                <a:tc>
                  <a:txBody>
                    <a:bodyPr/>
                    <a:lstStyle/>
                    <a:p>
                      <a:pPr algn="ctr">
                        <a:lnSpc>
                          <a:spcPct val="107000"/>
                        </a:lnSpc>
                        <a:spcAft>
                          <a:spcPts val="0"/>
                        </a:spcAft>
                        <a:tabLst>
                          <a:tab pos="2438400" algn="l"/>
                        </a:tabLst>
                      </a:pPr>
                      <a:r>
                        <a:rPr lang="en-IN" sz="1600" dirty="0">
                          <a:effectLst/>
                        </a:rPr>
                        <a:t>MESSAGE HEADER</a:t>
                      </a:r>
                      <a:endParaRPr lang="en-IN" sz="1400" dirty="0">
                        <a:effectLst/>
                      </a:endParaRPr>
                    </a:p>
                    <a:p>
                      <a:pPr algn="ctr">
                        <a:lnSpc>
                          <a:spcPct val="107000"/>
                        </a:lnSpc>
                        <a:spcAft>
                          <a:spcPts val="0"/>
                        </a:spcAft>
                        <a:tabLst>
                          <a:tab pos="2438400" algn="l"/>
                        </a:tabLst>
                      </a:pPr>
                      <a:r>
                        <a:rPr lang="en-IN" sz="1600" dirty="0">
                          <a:effectLst/>
                        </a:rPr>
                        <a:t>(2 to 4 Octets)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2438400" algn="l"/>
                        </a:tabLst>
                      </a:pPr>
                      <a:r>
                        <a:rPr lang="en-IN" sz="1600" dirty="0">
                          <a:effectLst/>
                        </a:rPr>
                        <a:t>MESSAGE VARIABLE PART</a:t>
                      </a:r>
                      <a:endParaRPr lang="en-IN" sz="1400" dirty="0">
                        <a:effectLst/>
                      </a:endParaRPr>
                    </a:p>
                    <a:p>
                      <a:pPr algn="ctr">
                        <a:lnSpc>
                          <a:spcPct val="107000"/>
                        </a:lnSpc>
                        <a:spcAft>
                          <a:spcPts val="0"/>
                        </a:spcAft>
                        <a:tabLst>
                          <a:tab pos="2438400" algn="l"/>
                        </a:tabLst>
                      </a:pPr>
                      <a:r>
                        <a:rPr lang="en-IN" sz="1600" dirty="0">
                          <a:effectLst/>
                        </a:rPr>
                        <a:t>(n Octets)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73895598"/>
              </p:ext>
            </p:extLst>
          </p:nvPr>
        </p:nvGraphicFramePr>
        <p:xfrm>
          <a:off x="3061494" y="3791745"/>
          <a:ext cx="4152106" cy="577056"/>
        </p:xfrm>
        <a:graphic>
          <a:graphicData uri="http://schemas.openxmlformats.org/drawingml/2006/table">
            <a:tbl>
              <a:tblPr firstRow="1" firstCol="1" bandRow="1">
                <a:tableStyleId>{5C22544A-7EE6-4342-B048-85BDC9FD1C3A}</a:tableStyleId>
              </a:tblPr>
              <a:tblGrid>
                <a:gridCol w="2076053"/>
                <a:gridCol w="2076053"/>
              </a:tblGrid>
              <a:tr h="577056">
                <a:tc>
                  <a:txBody>
                    <a:bodyPr/>
                    <a:lstStyle/>
                    <a:p>
                      <a:pPr algn="ctr">
                        <a:lnSpc>
                          <a:spcPct val="107000"/>
                        </a:lnSpc>
                        <a:spcAft>
                          <a:spcPts val="0"/>
                        </a:spcAft>
                        <a:tabLst>
                          <a:tab pos="2438400" algn="l"/>
                        </a:tabLst>
                      </a:pPr>
                      <a:r>
                        <a:rPr lang="en-IN" sz="1600" dirty="0">
                          <a:effectLst/>
                        </a:rPr>
                        <a:t>LENGTH</a:t>
                      </a:r>
                      <a:endParaRPr lang="en-IN" sz="1400" dirty="0">
                        <a:effectLst/>
                      </a:endParaRPr>
                    </a:p>
                    <a:p>
                      <a:pPr algn="ctr">
                        <a:lnSpc>
                          <a:spcPct val="107000"/>
                        </a:lnSpc>
                        <a:spcAft>
                          <a:spcPts val="0"/>
                        </a:spcAft>
                        <a:tabLst>
                          <a:tab pos="2438400" algn="l"/>
                        </a:tabLst>
                      </a:pPr>
                      <a:r>
                        <a:rPr lang="en-IN" sz="1600" dirty="0">
                          <a:effectLst/>
                        </a:rPr>
                        <a:t>(1 to 3 Octets)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2438400" algn="l"/>
                        </a:tabLst>
                      </a:pPr>
                      <a:r>
                        <a:rPr lang="en-IN" sz="1600" dirty="0">
                          <a:effectLst/>
                        </a:rPr>
                        <a:t>MESSAGE TYPE</a:t>
                      </a:r>
                      <a:endParaRPr lang="en-IN" sz="1400" dirty="0">
                        <a:effectLst/>
                      </a:endParaRPr>
                    </a:p>
                    <a:p>
                      <a:pPr marL="0" lvl="0" indent="0" algn="ctr">
                        <a:lnSpc>
                          <a:spcPct val="107000"/>
                        </a:lnSpc>
                        <a:spcAft>
                          <a:spcPts val="0"/>
                        </a:spcAft>
                        <a:buFont typeface="+mj-lt"/>
                        <a:buNone/>
                        <a:tabLst>
                          <a:tab pos="2438400" algn="l"/>
                        </a:tabLst>
                      </a:pPr>
                      <a:r>
                        <a:rPr lang="en-IN" sz="1600" dirty="0" smtClean="0">
                          <a:effectLst/>
                        </a:rPr>
                        <a:t>(1 Octet)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1602347"/>
              </p:ext>
            </p:extLst>
          </p:nvPr>
        </p:nvGraphicFramePr>
        <p:xfrm>
          <a:off x="2325767" y="4860249"/>
          <a:ext cx="5623560" cy="1527810"/>
        </p:xfrm>
        <a:graphic>
          <a:graphicData uri="http://schemas.openxmlformats.org/drawingml/2006/table">
            <a:tbl>
              <a:tblPr firstRow="1" firstCol="1" bandRow="1">
                <a:tableStyleId>{5C22544A-7EE6-4342-B048-85BDC9FD1C3A}</a:tableStyleId>
              </a:tblPr>
              <a:tblGrid>
                <a:gridCol w="1405890"/>
                <a:gridCol w="1405890"/>
                <a:gridCol w="1405890"/>
                <a:gridCol w="1405890"/>
              </a:tblGrid>
              <a:tr h="431165">
                <a:tc>
                  <a:txBody>
                    <a:bodyPr/>
                    <a:lstStyle/>
                    <a:p>
                      <a:pPr algn="ctr">
                        <a:lnSpc>
                          <a:spcPct val="107000"/>
                        </a:lnSpc>
                        <a:spcAft>
                          <a:spcPts val="0"/>
                        </a:spcAft>
                        <a:tabLst>
                          <a:tab pos="2438400" algn="l"/>
                        </a:tabLst>
                      </a:pPr>
                      <a:r>
                        <a:rPr lang="en-IN" sz="1200" dirty="0" err="1">
                          <a:effectLst/>
                        </a:rPr>
                        <a:t>MsgType</a:t>
                      </a:r>
                      <a:r>
                        <a:rPr lang="en-IN" sz="1200" dirty="0">
                          <a:effectLst/>
                        </a:rPr>
                        <a:t> field 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2438400" algn="l"/>
                        </a:tabLst>
                      </a:pPr>
                      <a:r>
                        <a:rPr lang="en-IN" sz="1200">
                          <a:effectLst/>
                        </a:rPr>
                        <a:t>MsgType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2438400" algn="l"/>
                        </a:tabLst>
                      </a:pPr>
                      <a:r>
                        <a:rPr lang="en-IN" sz="1200">
                          <a:effectLst/>
                        </a:rPr>
                        <a:t>MsgType field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2438400" algn="l"/>
                        </a:tabLst>
                      </a:pPr>
                      <a:r>
                        <a:rPr lang="en-IN" sz="1200">
                          <a:effectLst/>
                        </a:rPr>
                        <a:t>MsgType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0985">
                <a:tc>
                  <a:txBody>
                    <a:bodyPr/>
                    <a:lstStyle/>
                    <a:p>
                      <a:pPr algn="ctr">
                        <a:lnSpc>
                          <a:spcPct val="107000"/>
                        </a:lnSpc>
                        <a:spcAft>
                          <a:spcPts val="0"/>
                        </a:spcAft>
                        <a:tabLst>
                          <a:tab pos="2438400" algn="l"/>
                        </a:tabLst>
                      </a:pPr>
                      <a:r>
                        <a:rPr lang="en-IN" sz="1200" dirty="0">
                          <a:effectLst/>
                        </a:rPr>
                        <a:t>0x04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CONNECT</a:t>
                      </a:r>
                    </a:p>
                  </a:txBody>
                  <a:tcPr marL="68580" marR="68580" marT="0" marB="0">
                    <a:solidFill>
                      <a:schemeClr val="accent1"/>
                    </a:solidFill>
                  </a:tcPr>
                </a:tc>
                <a:tc>
                  <a:txBody>
                    <a:bodyPr/>
                    <a:lstStyle/>
                    <a:p>
                      <a:pPr marL="0" algn="ctr" defTabSz="457200" rtl="0" eaLnBrk="1" latinLnBrk="0" hangingPunct="1">
                        <a:lnSpc>
                          <a:spcPct val="107000"/>
                        </a:lnSpc>
                        <a:spcAft>
                          <a:spcPts val="0"/>
                        </a:spcAft>
                        <a:tabLst>
                          <a:tab pos="2438400" algn="l"/>
                        </a:tabLst>
                      </a:pPr>
                      <a:r>
                        <a:rPr lang="en-IN" sz="1600" b="1" kern="1200">
                          <a:solidFill>
                            <a:schemeClr val="lt1"/>
                          </a:solidFill>
                          <a:effectLst/>
                          <a:latin typeface="+mn-lt"/>
                          <a:ea typeface="+mn-ea"/>
                          <a:cs typeface="+mn-cs"/>
                        </a:rPr>
                        <a:t>0x05</a:t>
                      </a:r>
                    </a:p>
                  </a:txBody>
                  <a:tcPr marL="68580" marR="68580" marT="0" marB="0">
                    <a:solidFill>
                      <a:schemeClr val="accent1"/>
                    </a:solidFill>
                  </a:tcPr>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CONNACK</a:t>
                      </a:r>
                    </a:p>
                  </a:txBody>
                  <a:tcPr marL="68580" marR="68580" marT="0" marB="0">
                    <a:solidFill>
                      <a:schemeClr val="accent1"/>
                    </a:solidFill>
                  </a:tcPr>
                </a:tc>
              </a:tr>
              <a:tr h="250190">
                <a:tc>
                  <a:txBody>
                    <a:bodyPr/>
                    <a:lstStyle/>
                    <a:p>
                      <a:pPr algn="ctr">
                        <a:lnSpc>
                          <a:spcPct val="107000"/>
                        </a:lnSpc>
                        <a:spcAft>
                          <a:spcPts val="0"/>
                        </a:spcAft>
                        <a:tabLst>
                          <a:tab pos="2438400" algn="l"/>
                        </a:tabLst>
                      </a:pPr>
                      <a:r>
                        <a:rPr lang="en-IN" sz="1200" dirty="0">
                          <a:effectLst/>
                        </a:rPr>
                        <a:t>0x0A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REGISTER</a:t>
                      </a:r>
                    </a:p>
                  </a:txBody>
                  <a:tcPr marL="68580" marR="68580" marT="0" marB="0">
                    <a:solidFill>
                      <a:schemeClr val="accent1"/>
                    </a:solidFill>
                  </a:tcPr>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0x0B</a:t>
                      </a:r>
                    </a:p>
                  </a:txBody>
                  <a:tcPr marL="68580" marR="68580" marT="0" marB="0">
                    <a:solidFill>
                      <a:schemeClr val="accent1"/>
                    </a:solidFill>
                  </a:tcPr>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REGACK</a:t>
                      </a:r>
                    </a:p>
                  </a:txBody>
                  <a:tcPr marL="68580" marR="68580" marT="0" marB="0">
                    <a:solidFill>
                      <a:schemeClr val="accent1"/>
                    </a:solidFill>
                  </a:tcPr>
                </a:tc>
              </a:tr>
              <a:tr h="260985">
                <a:tc>
                  <a:txBody>
                    <a:bodyPr/>
                    <a:lstStyle/>
                    <a:p>
                      <a:pPr algn="ctr">
                        <a:lnSpc>
                          <a:spcPct val="107000"/>
                        </a:lnSpc>
                        <a:spcAft>
                          <a:spcPts val="0"/>
                        </a:spcAft>
                        <a:tabLst>
                          <a:tab pos="2438400" algn="l"/>
                        </a:tabLst>
                      </a:pPr>
                      <a:r>
                        <a:rPr lang="en-IN" sz="1200" dirty="0">
                          <a:effectLst/>
                        </a:rPr>
                        <a:t>0x0C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PUBLISH</a:t>
                      </a:r>
                    </a:p>
                  </a:txBody>
                  <a:tcPr marL="68580" marR="68580" marT="0" marB="0">
                    <a:solidFill>
                      <a:schemeClr val="accent1"/>
                    </a:solidFill>
                  </a:tcPr>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0x0D</a:t>
                      </a:r>
                    </a:p>
                  </a:txBody>
                  <a:tcPr marL="68580" marR="68580" marT="0" marB="0">
                    <a:solidFill>
                      <a:schemeClr val="accent1"/>
                    </a:solidFill>
                  </a:tcPr>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PUBACK</a:t>
                      </a:r>
                    </a:p>
                  </a:txBody>
                  <a:tcPr marL="68580" marR="68580" marT="0" marB="0">
                    <a:solidFill>
                      <a:schemeClr val="accent1"/>
                    </a:solidFill>
                  </a:tcPr>
                </a:tc>
              </a:tr>
              <a:tr h="324485">
                <a:tc>
                  <a:txBody>
                    <a:bodyPr/>
                    <a:lstStyle/>
                    <a:p>
                      <a:pPr algn="ctr">
                        <a:lnSpc>
                          <a:spcPct val="107000"/>
                        </a:lnSpc>
                        <a:spcAft>
                          <a:spcPts val="0"/>
                        </a:spcAft>
                        <a:tabLst>
                          <a:tab pos="2438400" algn="l"/>
                        </a:tabLst>
                      </a:pPr>
                      <a:r>
                        <a:rPr lang="en-IN" sz="1200" dirty="0">
                          <a:effectLst/>
                        </a:rPr>
                        <a:t>0x12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SUBSCRIBE</a:t>
                      </a:r>
                    </a:p>
                  </a:txBody>
                  <a:tcPr marL="68580" marR="68580" marT="0" marB="0">
                    <a:solidFill>
                      <a:schemeClr val="accent1"/>
                    </a:solidFill>
                  </a:tcPr>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0x13</a:t>
                      </a:r>
                    </a:p>
                  </a:txBody>
                  <a:tcPr marL="68580" marR="68580" marT="0" marB="0">
                    <a:solidFill>
                      <a:schemeClr val="accent1"/>
                    </a:solidFill>
                  </a:tcPr>
                </a:tc>
                <a:tc>
                  <a:txBody>
                    <a:bodyPr/>
                    <a:lstStyle/>
                    <a:p>
                      <a:pPr marL="0" algn="ctr" defTabSz="457200" rtl="0" eaLnBrk="1" latinLnBrk="0" hangingPunct="1">
                        <a:lnSpc>
                          <a:spcPct val="107000"/>
                        </a:lnSpc>
                        <a:spcAft>
                          <a:spcPts val="0"/>
                        </a:spcAft>
                        <a:tabLst>
                          <a:tab pos="2438400" algn="l"/>
                        </a:tabLst>
                      </a:pPr>
                      <a:r>
                        <a:rPr lang="en-IN" sz="1600" b="1" kern="1200" dirty="0">
                          <a:solidFill>
                            <a:schemeClr val="lt1"/>
                          </a:solidFill>
                          <a:effectLst/>
                          <a:latin typeface="+mn-lt"/>
                          <a:ea typeface="+mn-ea"/>
                          <a:cs typeface="+mn-cs"/>
                        </a:rPr>
                        <a:t>SUBACK</a:t>
                      </a:r>
                    </a:p>
                  </a:txBody>
                  <a:tcPr marL="68580" marR="68580" marT="0" marB="0">
                    <a:solidFill>
                      <a:schemeClr val="accent1"/>
                    </a:solidFill>
                  </a:tcPr>
                </a:tc>
              </a:tr>
            </a:tbl>
          </a:graphicData>
        </a:graphic>
      </p:graphicFrame>
    </p:spTree>
    <p:extLst>
      <p:ext uri="{BB962C8B-B14F-4D97-AF65-F5344CB8AC3E}">
        <p14:creationId xmlns:p14="http://schemas.microsoft.com/office/powerpoint/2010/main" val="405907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249</TotalTime>
  <Words>1827</Words>
  <Application>Microsoft Office PowerPoint</Application>
  <PresentationFormat>Widescreen</PresentationFormat>
  <Paragraphs>251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vt:lpstr>
      <vt:lpstr>Times New Roman</vt:lpstr>
      <vt:lpstr>Trebuchet MS</vt:lpstr>
      <vt:lpstr>Wingdings 3</vt:lpstr>
      <vt:lpstr>Facet</vt:lpstr>
      <vt:lpstr>IMPLEMENTATION OF MQTT-SN BROKER</vt:lpstr>
      <vt:lpstr>AGENDA:</vt:lpstr>
      <vt:lpstr>INTRODUCTION</vt:lpstr>
      <vt:lpstr>PowerPoint Presentation</vt:lpstr>
      <vt:lpstr>ADVANTAGES OF MQTT-SN VS MQTT</vt:lpstr>
      <vt:lpstr>DISADVANTAGES OF MQTT-SN vs MQTT</vt:lpstr>
      <vt:lpstr>IMPLEMENTED ARCHITECTURE </vt:lpstr>
      <vt:lpstr>PowerPoint Presentation</vt:lpstr>
      <vt:lpstr>MESSAGE INTERFACE</vt:lpstr>
      <vt:lpstr>Message Variable Part</vt:lpstr>
      <vt:lpstr>PowerPoint Presentation</vt:lpstr>
      <vt:lpstr>MESSAGE STRUCTURE </vt:lpstr>
      <vt:lpstr>PowerPoint Presentation</vt:lpstr>
      <vt:lpstr>MQTT-SN BROKER: </vt:lpstr>
      <vt:lpstr>WHY TCP over UDP? </vt:lpstr>
      <vt:lpstr>SQLite DATABASE</vt:lpstr>
      <vt:lpstr>PowerPoint Presentation</vt:lpstr>
      <vt:lpstr>Working Flow: </vt:lpstr>
      <vt:lpstr>PowerPoint Presentation</vt:lpstr>
      <vt:lpstr>CONCLUSION</vt:lpstr>
      <vt:lpstr>THANK YOU</vt:lpstr>
      <vt:lpstr>Q &amp; A?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MQTT-SN BROKER</dc:title>
  <dc:creator>pavan kashyap</dc:creator>
  <cp:lastModifiedBy>pavan kashyap</cp:lastModifiedBy>
  <cp:revision>26</cp:revision>
  <dcterms:created xsi:type="dcterms:W3CDTF">2017-07-10T06:52:54Z</dcterms:created>
  <dcterms:modified xsi:type="dcterms:W3CDTF">2017-07-10T11:02:23Z</dcterms:modified>
</cp:coreProperties>
</file>