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59" r:id="rId5"/>
    <p:sldId id="265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4" autoAdjust="0"/>
    <p:restoredTop sz="94619"/>
  </p:normalViewPr>
  <p:slideViewPr>
    <p:cSldViewPr snapToGrid="0" snapToObjects="1">
      <p:cViewPr varScale="1">
        <p:scale>
          <a:sx n="119" d="100"/>
          <a:sy n="119" d="100"/>
        </p:scale>
        <p:origin x="21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07922-C004-4B0F-A373-89E19F5F6FA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F22A2-9A43-428D-9341-2084F0A1E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4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İp </a:t>
            </a:r>
            <a:r>
              <a:rPr lang="tr-TR" dirty="0" err="1"/>
              <a:t>whitelist</a:t>
            </a:r>
            <a:r>
              <a:rPr lang="tr-TR" dirty="0"/>
              <a:t> </a:t>
            </a:r>
            <a:r>
              <a:rPr lang="tr-TR" dirty="0" err="1"/>
              <a:t>protection</a:t>
            </a:r>
            <a:r>
              <a:rPr lang="tr-TR" dirty="0"/>
              <a:t> </a:t>
            </a:r>
          </a:p>
          <a:p>
            <a:r>
              <a:rPr lang="tr-TR" dirty="0"/>
              <a:t>Basic mevcutta var eğer </a:t>
            </a:r>
            <a:r>
              <a:rPr lang="tr-TR" dirty="0" err="1"/>
              <a:t>aouh</a:t>
            </a:r>
            <a:r>
              <a:rPr lang="tr-TR" dirty="0"/>
              <a:t> </a:t>
            </a:r>
            <a:r>
              <a:rPr lang="tr-TR" dirty="0" err="1"/>
              <a:t>istrseniz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signalling</a:t>
            </a:r>
            <a:r>
              <a:rPr lang="tr-TR" dirty="0"/>
              <a:t> </a:t>
            </a:r>
            <a:r>
              <a:rPr lang="tr-TR" dirty="0" err="1"/>
              <a:t>prototocol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can talk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techical</a:t>
            </a:r>
            <a:r>
              <a:rPr lang="tr-TR" dirty="0"/>
              <a:t> </a:t>
            </a:r>
            <a:r>
              <a:rPr lang="tr-TR" dirty="0" err="1"/>
              <a:t>aggrement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signalling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poc</a:t>
            </a:r>
            <a:r>
              <a:rPr lang="tr-TR" dirty="0"/>
              <a:t>. TCP ile haberleşiyoruz.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F22A2-9A43-428D-9341-2084F0A1EE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7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Topic</a:t>
            </a:r>
            <a:r>
              <a:rPr lang="tr-TR" dirty="0"/>
              <a:t> ile üzerinde </a:t>
            </a:r>
            <a:r>
              <a:rPr lang="tr-TR" dirty="0" err="1"/>
              <a:t>multi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ve </a:t>
            </a:r>
            <a:r>
              <a:rPr lang="tr-TR" dirty="0" err="1"/>
              <a:t>sigle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topiclere</a:t>
            </a:r>
            <a:r>
              <a:rPr lang="tr-TR" dirty="0"/>
              <a:t> </a:t>
            </a:r>
            <a:r>
              <a:rPr lang="tr-TR" dirty="0" err="1"/>
              <a:t>subscribe</a:t>
            </a:r>
            <a:r>
              <a:rPr lang="tr-TR" dirty="0"/>
              <a:t> olarak haberleşiyoruz.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F22A2-9A43-428D-9341-2084F0A1EE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2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3EED-568C-C344-B97A-95EA8152B1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4000" y="871896"/>
            <a:ext cx="9144000" cy="1235510"/>
          </a:xfrm>
        </p:spPr>
        <p:txBody>
          <a:bodyPr lIns="0" tIns="0" rIns="0" bIns="0" anchor="t" anchorCtr="0">
            <a:normAutofit/>
          </a:bodyPr>
          <a:lstStyle>
            <a:lvl1pPr algn="l">
              <a:defRPr sz="5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DDBD-4A45-4A43-89DB-0491AADD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2714256"/>
            <a:ext cx="9144000" cy="78827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48420D5-F061-754F-8CA0-A236395D67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622" y="5145997"/>
            <a:ext cx="7431087" cy="777765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Presenter,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80AE3-62F3-554F-96C8-24F85F1E91C2}"/>
              </a:ext>
            </a:extLst>
          </p:cNvPr>
          <p:cNvSpPr txBox="1"/>
          <p:nvPr userDrawn="1"/>
        </p:nvSpPr>
        <p:spPr>
          <a:xfrm>
            <a:off x="1366982" y="6469570"/>
            <a:ext cx="8612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This project has received funding from the European Union’s Horizon 2020 research and innovation programme under grant agreement No. 825496</a:t>
            </a:r>
          </a:p>
        </p:txBody>
      </p:sp>
      <p:pic>
        <p:nvPicPr>
          <p:cNvPr id="6" name="Image 20">
            <a:extLst>
              <a:ext uri="{FF2B5EF4-FFF2-40B4-BE49-F238E27FC236}">
                <a16:creationId xmlns:a16="http://schemas.microsoft.com/office/drawing/2014/main" id="{8D69B524-0847-1146-92F9-961468872C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6446584"/>
            <a:ext cx="449642" cy="2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B8FC-DFF1-6C41-B0C7-E91D997FA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800" y="360000"/>
            <a:ext cx="8947150" cy="1325563"/>
          </a:xfrm>
        </p:spPr>
        <p:txBody>
          <a:bodyPr lIns="0" tIns="0" rIns="0" bIns="0" anchor="t" anchorCtr="0"/>
          <a:lstStyle>
            <a:lvl1pPr>
              <a:lnSpc>
                <a:spcPct val="85000"/>
              </a:lnSpc>
              <a:defRPr b="1" i="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5F50-0723-4B49-80F7-8156AF20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00" y="1908000"/>
            <a:ext cx="10440000" cy="4320000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65000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0C3130-37A1-7943-B1F1-E2D060649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651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2CAD-B7D7-3046-89A9-B83FB9273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650" y="2704699"/>
            <a:ext cx="10440000" cy="142453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4400" b="1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49340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E69F-8576-5D4A-B806-00201284E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800" y="360000"/>
            <a:ext cx="8947150" cy="1106323"/>
          </a:xfrm>
        </p:spPr>
        <p:txBody>
          <a:bodyPr lIns="0" tIns="0" rIns="0" bIns="0" anchor="t" anchorCtr="0"/>
          <a:lstStyle>
            <a:lvl1pPr>
              <a:lnSpc>
                <a:spcPct val="85000"/>
              </a:lnSpc>
              <a:defRPr b="1" i="0" baseline="0"/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8692-4289-F049-913F-B15E51BF5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800" y="1908000"/>
            <a:ext cx="51816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5897-00EC-364D-B2AD-6BD8B6B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8000"/>
            <a:ext cx="5181600" cy="4351338"/>
          </a:xfrm>
        </p:spPr>
        <p:txBody>
          <a:bodyPr lIns="0" tIns="0" rIns="0" bIns="0"/>
          <a:lstStyle>
            <a:lvl1pPr>
              <a:buClr>
                <a:srgbClr val="17B9EC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256520B-D489-C24F-B78D-0F5C3534A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4857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2EA1-18CA-8A4B-A0BC-E8E191FC5A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800" y="360000"/>
            <a:ext cx="8760088" cy="1325563"/>
          </a:xfrm>
        </p:spPr>
        <p:txBody>
          <a:bodyPr lIns="0" tIns="0" rIns="0" bIns="0" anchor="t" anchorCtr="0"/>
          <a:lstStyle>
            <a:lvl1pPr>
              <a:defRPr b="1" i="0" baseline="0"/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B90C-CDCA-9249-8EDA-D17277C9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800" y="1908000"/>
            <a:ext cx="5157787" cy="351724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1BBCE-ACEB-2B4C-A8BE-AC51467D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800" y="2505075"/>
            <a:ext cx="5157787" cy="36845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0967-D30C-BB4D-B1D8-85BC9D69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8000"/>
            <a:ext cx="5183188" cy="351724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414D-F8C4-044C-879D-67BFDC98C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CAC901-E913-4846-8606-2A29F9083A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199599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9776EFD-C931-B449-97A4-A3D3DAFD0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61292"/>
            <a:ext cx="12192000" cy="5155779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side image/media/graph/table,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CA77A1-49A4-E544-AC2B-22636A7DC4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74800" y="6379200"/>
            <a:ext cx="10440000" cy="295200"/>
          </a:xfrm>
        </p:spPr>
        <p:txBody>
          <a:bodyPr lIns="0" tIns="0" rIns="0" bIns="0"/>
          <a:lstStyle>
            <a:lvl1pPr marL="0" indent="0" algn="ctr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Caption / reference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BF62DA-202B-B04E-A556-9FF75DDD0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950" y="6094413"/>
            <a:ext cx="1975104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8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19AD7D6-E974-1940-9DDA-703531144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28066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231FEA-6F98-CF4D-A8DE-972B94301E1C}"/>
              </a:ext>
            </a:extLst>
          </p:cNvPr>
          <p:cNvSpPr txBox="1"/>
          <p:nvPr userDrawn="1"/>
        </p:nvSpPr>
        <p:spPr>
          <a:xfrm>
            <a:off x="794149" y="5199493"/>
            <a:ext cx="262056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aseline="0" dirty="0">
                <a:solidFill>
                  <a:schemeClr val="accent1"/>
                </a:solidFill>
              </a:rPr>
              <a:t>www.5g-mobix.com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80AE3-62F3-554F-96C8-24F85F1E91C2}"/>
              </a:ext>
            </a:extLst>
          </p:cNvPr>
          <p:cNvSpPr txBox="1"/>
          <p:nvPr userDrawn="1"/>
        </p:nvSpPr>
        <p:spPr>
          <a:xfrm>
            <a:off x="1368000" y="6389895"/>
            <a:ext cx="9198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This project has received funding from the European Union’s Horizon 2020 research and innovation programme under grant agreement No. 825496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8D69B524-0847-1146-92F9-961468872C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" y="6321649"/>
            <a:ext cx="53977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C3F8A-56BA-2943-866C-27ABAAF7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47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A57A3-FF94-6A4B-BECF-44AFE301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06CD86-5686-CE4F-9E92-2A8E3A258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59950" y="6094413"/>
            <a:ext cx="1975104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65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401F-CDE6-434A-A56D-FC021A243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MQTT BROKER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0BE6-513A-B54E-B9B0-CBBD51F67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6442" y="5477175"/>
            <a:ext cx="7431087" cy="709094"/>
          </a:xfrm>
        </p:spPr>
        <p:txBody>
          <a:bodyPr/>
          <a:lstStyle/>
          <a:p>
            <a:r>
              <a:rPr lang="en-US" dirty="0"/>
              <a:t>KURSAT ARSLAN, ÖZER DURMAZ</a:t>
            </a:r>
            <a:br>
              <a:rPr lang="en-US" dirty="0"/>
            </a:br>
            <a:r>
              <a:rPr lang="en-US" b="0" dirty="0"/>
              <a:t>İstanbul, 21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93027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CC1-A0AA-E746-996D-2CFADE3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MQTT BROKER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5E2B-274A-164D-8E57-3FD022E93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55B8947-4A2F-7540-B812-6210C019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962897"/>
            <a:ext cx="5549900" cy="250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44CC1-A054-C147-A45C-1399E4A41EB7}"/>
              </a:ext>
            </a:extLst>
          </p:cNvPr>
          <p:cNvSpPr txBox="1"/>
          <p:nvPr/>
        </p:nvSpPr>
        <p:spPr>
          <a:xfrm>
            <a:off x="7315200" y="2501153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A0545-D668-0A43-B32E-E7F3A55B3F4D}"/>
              </a:ext>
            </a:extLst>
          </p:cNvPr>
          <p:cNvSpPr txBox="1"/>
          <p:nvPr/>
        </p:nvSpPr>
        <p:spPr>
          <a:xfrm>
            <a:off x="6212541" y="2501153"/>
            <a:ext cx="565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MQTT is an OASIS standard messaging protocol for the Internet of Things (IoT). It is designed as an extremely lightweight publish/subscribe messaging transport that is ideal for connecting remote devices with a small code footprint and minimal network bandwidth. MQTT today is used in a wide variety of industries, such as automotive, manufacturing, telecommunications, oil and gas, etc.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FE028-E431-B44B-9BE8-78B9E48FC7D9}"/>
              </a:ext>
            </a:extLst>
          </p:cNvPr>
          <p:cNvSpPr txBox="1"/>
          <p:nvPr/>
        </p:nvSpPr>
        <p:spPr>
          <a:xfrm>
            <a:off x="6320119" y="1944594"/>
            <a:ext cx="40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MQTT: The Standard for IoT Messaging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761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CC1-A0AA-E746-996D-2CFADE3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Mqtt</a:t>
            </a:r>
            <a:r>
              <a:rPr lang="tr-TR" dirty="0"/>
              <a:t> Broker -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AD5A-0D1B-144E-A021-8DA49697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The </a:t>
            </a:r>
            <a:r>
              <a:rPr lang="en" dirty="0" err="1"/>
              <a:t>Mqtt</a:t>
            </a:r>
            <a:r>
              <a:rPr lang="en" dirty="0"/>
              <a:t> broker protects itself with basic authentication in a secure network, it also communicates securely with the TLS certificate in order to encrypt the communications. </a:t>
            </a:r>
          </a:p>
          <a:p>
            <a:r>
              <a:rPr lang="en" dirty="0"/>
              <a:t>If requested, OAuth Access Tokens or JSON Web Tokens can be added.</a:t>
            </a:r>
          </a:p>
          <a:p>
            <a:r>
              <a:rPr lang="en" dirty="0"/>
              <a:t>Ex: </a:t>
            </a:r>
            <a:r>
              <a:rPr lang="en" sz="2000" dirty="0" err="1"/>
              <a:t>mosquitto_sub</a:t>
            </a:r>
            <a:r>
              <a:rPr lang="en" sz="2000" dirty="0"/>
              <a:t> </a:t>
            </a:r>
            <a:r>
              <a:rPr lang="tr-TR" sz="2000" dirty="0"/>
              <a:t>-h </a:t>
            </a:r>
            <a:r>
              <a:rPr lang="tr-TR" sz="2000" dirty="0" err="1"/>
              <a:t>localhost</a:t>
            </a:r>
            <a:r>
              <a:rPr lang="tr-TR" sz="2000" dirty="0"/>
              <a:t> –p 1883</a:t>
            </a:r>
            <a:r>
              <a:rPr lang="en" sz="2000" dirty="0"/>
              <a:t> </a:t>
            </a:r>
            <a:r>
              <a:rPr lang="tr-TR" sz="2000" dirty="0"/>
              <a:t>--</a:t>
            </a:r>
            <a:r>
              <a:rPr lang="tr-TR" sz="2000" dirty="0" err="1"/>
              <a:t>cafile</a:t>
            </a:r>
            <a:r>
              <a:rPr lang="tr-TR" sz="2000" dirty="0"/>
              <a:t> </a:t>
            </a:r>
            <a:r>
              <a:rPr lang="tr-TR" sz="2000" dirty="0" err="1"/>
              <a:t>ca.crt</a:t>
            </a:r>
            <a:r>
              <a:rPr lang="tr-TR" sz="2000" dirty="0"/>
              <a:t> </a:t>
            </a:r>
            <a:r>
              <a:rPr lang="en" sz="2000" dirty="0"/>
              <a:t>-t 'platooning/broadcast/</a:t>
            </a:r>
            <a:r>
              <a:rPr lang="en" sz="2000" dirty="0" err="1"/>
              <a:t>platooningId</a:t>
            </a:r>
            <a:r>
              <a:rPr lang="en" sz="2000" dirty="0"/>
              <a:t>' –</a:t>
            </a:r>
            <a:r>
              <a:rPr lang="tr-TR" sz="2000" dirty="0"/>
              <a:t>i</a:t>
            </a:r>
            <a:r>
              <a:rPr lang="en" sz="2000" dirty="0"/>
              <a:t> </a:t>
            </a:r>
            <a:r>
              <a:rPr lang="en" sz="2000" dirty="0" err="1"/>
              <a:t>leadvehicleId</a:t>
            </a:r>
            <a:r>
              <a:rPr lang="en" sz="2000" dirty="0"/>
              <a:t> -v -u test -P test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5E2B-274A-164D-8E57-3FD022E93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44CC1-A054-C147-A45C-1399E4A41EB7}"/>
              </a:ext>
            </a:extLst>
          </p:cNvPr>
          <p:cNvSpPr txBox="1"/>
          <p:nvPr/>
        </p:nvSpPr>
        <p:spPr>
          <a:xfrm>
            <a:off x="7315200" y="2501153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173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97E955-B440-684A-9474-969819B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Mqtt</a:t>
            </a:r>
            <a:r>
              <a:rPr lang="tr-TR" dirty="0"/>
              <a:t> Broker - </a:t>
            </a:r>
            <a:r>
              <a:rPr lang="tr-TR" dirty="0" err="1"/>
              <a:t>Topic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Wildcard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7D12C-9746-0A44-9682-80F3342A7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69739"/>
            <a:ext cx="5181600" cy="4351338"/>
          </a:xfrm>
        </p:spPr>
        <p:txBody>
          <a:bodyPr/>
          <a:lstStyle/>
          <a:p>
            <a:r>
              <a:rPr lang="tr-TR" sz="2400" dirty="0" err="1"/>
              <a:t>Topic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Wildcards</a:t>
            </a:r>
            <a:endParaRPr lang="tr-TR" sz="2400" dirty="0"/>
          </a:p>
          <a:p>
            <a:r>
              <a:rPr lang="tr-TR" sz="2400" dirty="0" err="1"/>
              <a:t>Messages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addressed</a:t>
            </a:r>
            <a:r>
              <a:rPr lang="tr-TR" sz="2400" dirty="0"/>
              <a:t> </a:t>
            </a:r>
            <a:r>
              <a:rPr lang="tr-TR" sz="2400" dirty="0" err="1"/>
              <a:t>through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of </a:t>
            </a:r>
            <a:r>
              <a:rPr lang="tr-TR" sz="2400" dirty="0" err="1"/>
              <a:t>topics</a:t>
            </a:r>
            <a:endParaRPr lang="tr-TR" sz="2400" dirty="0"/>
          </a:p>
          <a:p>
            <a:r>
              <a:rPr lang="tr-TR" sz="2400" dirty="0" err="1"/>
              <a:t>Topics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separated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a «/» </a:t>
            </a:r>
            <a:r>
              <a:rPr lang="tr-TR" sz="2400" dirty="0" err="1"/>
              <a:t>allowing</a:t>
            </a:r>
            <a:r>
              <a:rPr lang="tr-TR" sz="2400" dirty="0"/>
              <a:t> </a:t>
            </a:r>
            <a:r>
              <a:rPr lang="tr-TR" sz="2400" dirty="0" err="1"/>
              <a:t>topics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grouped</a:t>
            </a:r>
            <a:r>
              <a:rPr lang="tr-TR" sz="2400" dirty="0"/>
              <a:t> in a </a:t>
            </a:r>
            <a:r>
              <a:rPr lang="tr-TR" sz="2400" dirty="0" err="1"/>
              <a:t>tree</a:t>
            </a:r>
            <a:r>
              <a:rPr lang="tr-TR" sz="2400" dirty="0"/>
              <a:t> </a:t>
            </a:r>
            <a:r>
              <a:rPr lang="tr-TR" sz="2400" dirty="0" err="1"/>
              <a:t>structure</a:t>
            </a:r>
            <a:endParaRPr lang="tr-TR" sz="2400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5BA17-6E16-3645-AA22-3AD60C0E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6973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How </a:t>
            </a:r>
            <a:r>
              <a:rPr lang="tr-TR" dirty="0" err="1"/>
              <a:t>Mqtt</a:t>
            </a:r>
            <a:r>
              <a:rPr lang="tr-TR" dirty="0"/>
              <a:t> Broker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topics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700" dirty="0"/>
              <a:t>How </a:t>
            </a:r>
            <a:r>
              <a:rPr lang="tr-TR" sz="1700" dirty="0" err="1"/>
              <a:t>Mqtt</a:t>
            </a:r>
            <a:r>
              <a:rPr lang="tr-TR" sz="1700" dirty="0"/>
              <a:t> Broker </a:t>
            </a:r>
            <a:r>
              <a:rPr lang="tr-TR" sz="1700" dirty="0" err="1"/>
              <a:t>design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topics</a:t>
            </a:r>
            <a:r>
              <a:rPr lang="tr-TR" sz="1700" dirty="0"/>
              <a:t> is </a:t>
            </a:r>
            <a:r>
              <a:rPr lang="tr-TR" sz="1700" dirty="0" err="1"/>
              <a:t>important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allow</a:t>
            </a:r>
            <a:r>
              <a:rPr lang="tr-TR" sz="1700" dirty="0"/>
              <a:t> </a:t>
            </a:r>
            <a:r>
              <a:rPr lang="tr-TR" sz="1700" dirty="0" err="1"/>
              <a:t>efficient</a:t>
            </a:r>
            <a:r>
              <a:rPr lang="tr-TR" sz="1700" dirty="0"/>
              <a:t> </a:t>
            </a:r>
            <a:r>
              <a:rPr lang="tr-TR" sz="1700" dirty="0" err="1"/>
              <a:t>use</a:t>
            </a:r>
            <a:r>
              <a:rPr lang="tr-TR" sz="1700" dirty="0"/>
              <a:t> of </a:t>
            </a:r>
            <a:r>
              <a:rPr lang="tr-TR" sz="1700" dirty="0" err="1"/>
              <a:t>wildcard</a:t>
            </a:r>
            <a:r>
              <a:rPr lang="tr-TR" sz="1700" dirty="0"/>
              <a:t> </a:t>
            </a:r>
            <a:r>
              <a:rPr lang="tr-TR" sz="1700" dirty="0" err="1"/>
              <a:t>matching</a:t>
            </a:r>
            <a:r>
              <a:rPr lang="tr-TR" sz="17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700" dirty="0" err="1"/>
              <a:t>There</a:t>
            </a:r>
            <a:r>
              <a:rPr lang="tr-TR" sz="1700" dirty="0"/>
              <a:t> </a:t>
            </a:r>
            <a:r>
              <a:rPr lang="tr-TR" sz="1700" dirty="0" err="1"/>
              <a:t>are</a:t>
            </a:r>
            <a:r>
              <a:rPr lang="tr-TR" sz="1700" dirty="0"/>
              <a:t> </a:t>
            </a:r>
            <a:r>
              <a:rPr lang="tr-TR" sz="1700" dirty="0" err="1"/>
              <a:t>two</a:t>
            </a:r>
            <a:r>
              <a:rPr lang="tr-TR" sz="1700" dirty="0"/>
              <a:t> </a:t>
            </a:r>
            <a:r>
              <a:rPr lang="tr-TR" sz="1700" dirty="0" err="1"/>
              <a:t>wildcard</a:t>
            </a:r>
            <a:r>
              <a:rPr lang="tr-TR" sz="1700" dirty="0"/>
              <a:t> </a:t>
            </a:r>
            <a:r>
              <a:rPr lang="tr-TR" sz="1700" dirty="0" err="1"/>
              <a:t>characters</a:t>
            </a:r>
            <a:r>
              <a:rPr lang="tr-TR" sz="1700" dirty="0"/>
              <a:t> «#» , «+»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level</a:t>
            </a:r>
            <a:r>
              <a:rPr lang="tr-TR" sz="1700" dirty="0"/>
              <a:t> </a:t>
            </a:r>
            <a:r>
              <a:rPr lang="tr-TR" sz="1700" dirty="0" err="1"/>
              <a:t>separated</a:t>
            </a:r>
            <a:r>
              <a:rPr lang="tr-TR" sz="1700" dirty="0"/>
              <a:t> «/»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tr-TR" sz="1700" dirty="0"/>
              <a:t>«#» is </a:t>
            </a:r>
            <a:r>
              <a:rPr lang="tr-TR" sz="1700" dirty="0" err="1"/>
              <a:t>multi-level</a:t>
            </a:r>
            <a:r>
              <a:rPr lang="tr-TR" sz="1700" dirty="0"/>
              <a:t> </a:t>
            </a:r>
            <a:r>
              <a:rPr lang="tr-TR" sz="1700" dirty="0" err="1"/>
              <a:t>covers</a:t>
            </a:r>
            <a:r>
              <a:rPr lang="tr-TR" sz="1700" dirty="0"/>
              <a:t> an </a:t>
            </a:r>
            <a:r>
              <a:rPr lang="tr-TR" sz="1700" dirty="0" err="1"/>
              <a:t>arbitrary</a:t>
            </a:r>
            <a:r>
              <a:rPr lang="tr-TR" sz="1700" dirty="0"/>
              <a:t> </a:t>
            </a:r>
            <a:r>
              <a:rPr lang="tr-TR" sz="1700" dirty="0" err="1"/>
              <a:t>number</a:t>
            </a:r>
            <a:r>
              <a:rPr lang="tr-TR" sz="1700" dirty="0"/>
              <a:t> of </a:t>
            </a:r>
            <a:r>
              <a:rPr lang="tr-TR" sz="1700" dirty="0" err="1"/>
              <a:t>topic</a:t>
            </a:r>
            <a:r>
              <a:rPr lang="tr-TR" sz="1700" dirty="0"/>
              <a:t> </a:t>
            </a:r>
            <a:r>
              <a:rPr lang="tr-TR" sz="1700" dirty="0" err="1"/>
              <a:t>levels</a:t>
            </a:r>
            <a:r>
              <a:rPr lang="tr-TR" sz="1700" dirty="0"/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tr-TR" sz="17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tr-TR" sz="1700" dirty="0"/>
              <a:t>«+» is </a:t>
            </a:r>
            <a:r>
              <a:rPr lang="tr-TR" sz="1700" dirty="0" err="1"/>
              <a:t>single</a:t>
            </a:r>
            <a:r>
              <a:rPr lang="tr-TR" sz="1700" dirty="0"/>
              <a:t> </a:t>
            </a:r>
            <a:r>
              <a:rPr lang="tr-TR" sz="1700" dirty="0" err="1"/>
              <a:t>level</a:t>
            </a:r>
            <a:r>
              <a:rPr lang="tr-TR" sz="1700" dirty="0"/>
              <a:t> </a:t>
            </a:r>
            <a:r>
              <a:rPr lang="tr-TR" sz="1700" dirty="0" err="1"/>
              <a:t>replaces</a:t>
            </a:r>
            <a:r>
              <a:rPr lang="tr-TR" sz="1700" dirty="0"/>
              <a:t> </a:t>
            </a:r>
            <a:r>
              <a:rPr lang="tr-TR" sz="1700" dirty="0" err="1"/>
              <a:t>one</a:t>
            </a:r>
            <a:r>
              <a:rPr lang="tr-TR" sz="1700" dirty="0"/>
              <a:t> </a:t>
            </a:r>
            <a:r>
              <a:rPr lang="tr-TR" sz="1700" dirty="0" err="1"/>
              <a:t>topic</a:t>
            </a:r>
            <a:r>
              <a:rPr lang="tr-TR" sz="1700" dirty="0"/>
              <a:t> </a:t>
            </a:r>
            <a:r>
              <a:rPr lang="tr-TR" sz="1700" dirty="0" err="1"/>
              <a:t>level</a:t>
            </a:r>
            <a:endParaRPr lang="tr-TR" sz="1700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250832-8E17-4446-AA06-AC03D971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0834E-D3A0-D34C-ACB3-172D286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" y="4681578"/>
            <a:ext cx="5676900" cy="153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3F6E2-15B5-3041-88EC-2FD4CF7B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30" y="4681578"/>
            <a:ext cx="3505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CC1-A0AA-E746-996D-2CFADE3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Joining</a:t>
            </a:r>
            <a:r>
              <a:rPr lang="tr-TR" dirty="0"/>
              <a:t> New </a:t>
            </a:r>
            <a:r>
              <a:rPr lang="tr-TR" dirty="0" err="1"/>
              <a:t>Platoon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AD5A-0D1B-144E-A021-8DA49697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Connected all vehicles in the platoon, lead and followings can be communicated each other using specific topics </a:t>
            </a:r>
          </a:p>
          <a:p>
            <a:r>
              <a:rPr lang="en-GB" dirty="0"/>
              <a:t>Lead vehicle can create new platoon and publish its </a:t>
            </a:r>
            <a:r>
              <a:rPr lang="en-GB" dirty="0" err="1"/>
              <a:t>maneuvers</a:t>
            </a:r>
            <a:r>
              <a:rPr lang="en-GB" dirty="0"/>
              <a:t> to other following vehicles using </a:t>
            </a:r>
            <a:r>
              <a:rPr lang="en-GB" dirty="0" err="1"/>
              <a:t>mqtt</a:t>
            </a:r>
            <a:r>
              <a:rPr lang="en-GB" dirty="0"/>
              <a:t> broker</a:t>
            </a:r>
          </a:p>
          <a:p>
            <a:r>
              <a:rPr lang="en-GB" dirty="0"/>
              <a:t>Following vehicle can be subscribed as its specific topic for to join communicating the </a:t>
            </a:r>
            <a:r>
              <a:rPr lang="en-GB" dirty="0" err="1"/>
              <a:t>mqtt</a:t>
            </a:r>
            <a:r>
              <a:rPr lang="en-GB" dirty="0"/>
              <a:t> broker </a:t>
            </a:r>
          </a:p>
          <a:p>
            <a:r>
              <a:rPr lang="en-GB" dirty="0"/>
              <a:t>Following vehicle has to send the request for joining the platoon</a:t>
            </a:r>
          </a:p>
          <a:p>
            <a:r>
              <a:rPr lang="en-GB" dirty="0"/>
              <a:t>Lead vehicle can accept/reject the joining the platoon request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5E2B-274A-164D-8E57-3FD022E93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44CC1-A054-C147-A45C-1399E4A41EB7}"/>
              </a:ext>
            </a:extLst>
          </p:cNvPr>
          <p:cNvSpPr txBox="1"/>
          <p:nvPr/>
        </p:nvSpPr>
        <p:spPr>
          <a:xfrm>
            <a:off x="7315200" y="2501153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6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BC1846-721D-6A45-B148-03D290E81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0637" y="1071421"/>
            <a:ext cx="4774130" cy="351724"/>
          </a:xfrm>
        </p:spPr>
        <p:txBody>
          <a:bodyPr/>
          <a:lstStyle/>
          <a:p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6218A-0CAF-DF4E-83F0-75B1DA11E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0677" y="1775501"/>
            <a:ext cx="5002247" cy="368458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Topic platooning/message/#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Just </a:t>
            </a:r>
            <a:r>
              <a:rPr lang="en-GB" dirty="0" err="1"/>
              <a:t>Mqtt</a:t>
            </a:r>
            <a:r>
              <a:rPr lang="en-GB" dirty="0"/>
              <a:t> Broker listen and response</a:t>
            </a:r>
          </a:p>
          <a:p>
            <a:r>
              <a:rPr lang="en-GB" dirty="0"/>
              <a:t>Topic platooning/&lt;</a:t>
            </a:r>
            <a:r>
              <a:rPr lang="en-GB" dirty="0" err="1"/>
              <a:t>leadVehicleId</a:t>
            </a:r>
            <a:r>
              <a:rPr lang="en-GB" dirty="0"/>
              <a:t>&gt;/#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Lead vehicle subscribe with the topic</a:t>
            </a:r>
          </a:p>
          <a:p>
            <a:r>
              <a:rPr lang="en-GB" dirty="0"/>
              <a:t>Topic platooning/&lt;</a:t>
            </a:r>
            <a:r>
              <a:rPr lang="en-GB" dirty="0" err="1"/>
              <a:t>followingVehicleId</a:t>
            </a:r>
            <a:r>
              <a:rPr lang="en-GB" dirty="0"/>
              <a:t>&gt;/#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Following vehicle subscribe with the topic</a:t>
            </a:r>
          </a:p>
          <a:p>
            <a:r>
              <a:rPr lang="en-GB" dirty="0"/>
              <a:t>Topic platooning/broadcast/&lt;</a:t>
            </a:r>
            <a:r>
              <a:rPr lang="en-GB" dirty="0" err="1"/>
              <a:t>platoonId</a:t>
            </a:r>
            <a:r>
              <a:rPr lang="en-GB" dirty="0"/>
              <a:t>&gt;/#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Lead vehicle publishes  its coordinate and its </a:t>
            </a:r>
            <a:r>
              <a:rPr lang="en-GB" dirty="0" err="1"/>
              <a:t>maneuvers</a:t>
            </a:r>
            <a:r>
              <a:rPr lang="en-GB" dirty="0"/>
              <a:t> and all following vehicle in the platoon listen this topic they subscribe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F89484-9200-F941-BC72-58472FB33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EAE-0A1D-594F-A355-75A3B19A8A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C490D-EEB1-984A-8D0A-C0549A52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4" y="607332"/>
            <a:ext cx="6555073" cy="56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240" y="1927860"/>
            <a:ext cx="323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1085135"/>
      </p:ext>
    </p:extLst>
  </p:cSld>
  <p:clrMapOvr>
    <a:masterClrMapping/>
  </p:clrMapOvr>
</p:sld>
</file>

<file path=ppt/theme/theme1.xml><?xml version="1.0" encoding="utf-8"?>
<a:theme xmlns:a="http://schemas.openxmlformats.org/drawingml/2006/main" name="ERT 035-18 PPT 5G MOBIX template_v3">
  <a:themeElements>
    <a:clrScheme name="Custom 3">
      <a:dk1>
        <a:srgbClr val="000000"/>
      </a:dk1>
      <a:lt1>
        <a:srgbClr val="FFFFFF"/>
      </a:lt1>
      <a:dk2>
        <a:srgbClr val="5C8E93"/>
      </a:dk2>
      <a:lt2>
        <a:srgbClr val="E7E6E6"/>
      </a:lt2>
      <a:accent1>
        <a:srgbClr val="5C8E93"/>
      </a:accent1>
      <a:accent2>
        <a:srgbClr val="BFD12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RT 035-18 PPT 5G MOBIX template" id="{D3B95214-0171-464D-A437-4B4A0B2505C0}" vid="{860A041F-29A4-3648-848E-4CAA97262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4A82FAC-1049-D648-ACFA-A171E3022F32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ERT 035-18 PPT 5G MOBIX template_v3</Template>
  <TotalTime>67</TotalTime>
  <Words>443</Words>
  <Application>Microsoft Macintosh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ERT 035-18 PPT 5G MOBIX template_v3</vt:lpstr>
      <vt:lpstr>MQTT BROKER</vt:lpstr>
      <vt:lpstr>MQTT BROKER</vt:lpstr>
      <vt:lpstr>Mqtt Broker - Security</vt:lpstr>
      <vt:lpstr>Mqtt Broker - Topic and Wildcard</vt:lpstr>
      <vt:lpstr>Creating and Joining New Platoon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template of a Power Point presentation</dc:title>
  <dc:subject/>
  <dc:creator>Microsoft Office User</dc:creator>
  <cp:keywords/>
  <dc:description/>
  <cp:lastModifiedBy>Microsoft Office User</cp:lastModifiedBy>
  <cp:revision>13</cp:revision>
  <dcterms:created xsi:type="dcterms:W3CDTF">2020-09-22T07:49:20Z</dcterms:created>
  <dcterms:modified xsi:type="dcterms:W3CDTF">2020-09-22T09:11:41Z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DENTIFIER">
    <vt:lpwstr>8E920625-8D10-4D17-9027-783DC145C481</vt:lpwstr>
  </property>
  <property fmtid="{D5CDD505-2E9C-101B-9397-08002B2CF9AE}" pid="3" name="TURKCELLCLASSIFICATION">
    <vt:lpwstr>KİŞİSEL</vt:lpwstr>
  </property>
</Properties>
</file>