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9DB44-29DD-43DF-9A2C-1AA20B6DE8AE}" v="191" dt="2022-11-09T18:11:30.034"/>
    <p1510:client id="{7EF1D40D-A661-4BD1-B485-CA6B29DE2EA4}" v="105" dt="2022-11-09T17:26:30.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37BA7A-2C67-47A8-A854-979E588EE3F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21442B-87E7-4CBD-B4EB-7239A5DB8B90}">
      <dgm:prSet/>
      <dgm:spPr/>
      <dgm:t>
        <a:bodyPr/>
        <a:lstStyle/>
        <a:p>
          <a:r>
            <a:rPr lang="tr-TR" dirty="0"/>
            <a:t>Ekmek, içerisine konulan maddelerin miktarı ve cinsine bağlı </a:t>
          </a:r>
          <a:r>
            <a:rPr lang="tr-TR" dirty="0" err="1"/>
            <a:t>oalrak</a:t>
          </a:r>
          <a:r>
            <a:rPr lang="tr-TR" dirty="0"/>
            <a:t> farklı kalitede üretilebilmektedir.</a:t>
          </a:r>
          <a:endParaRPr lang="en-US" dirty="0"/>
        </a:p>
      </dgm:t>
    </dgm:pt>
    <dgm:pt modelId="{E605479D-7E60-459B-9539-A687E2A27E65}" type="parTrans" cxnId="{A91D47D3-4403-48F8-A039-CE59A34FBAFF}">
      <dgm:prSet/>
      <dgm:spPr/>
      <dgm:t>
        <a:bodyPr/>
        <a:lstStyle/>
        <a:p>
          <a:endParaRPr lang="en-US"/>
        </a:p>
      </dgm:t>
    </dgm:pt>
    <dgm:pt modelId="{C0D51A6E-34CC-4D8F-9D30-CD91E4A14998}" type="sibTrans" cxnId="{A91D47D3-4403-48F8-A039-CE59A34FBAFF}">
      <dgm:prSet/>
      <dgm:spPr/>
      <dgm:t>
        <a:bodyPr/>
        <a:lstStyle/>
        <a:p>
          <a:endParaRPr lang="en-US"/>
        </a:p>
      </dgm:t>
    </dgm:pt>
    <dgm:pt modelId="{E0270285-DF3A-44C2-98B0-3E117B1D1FD5}">
      <dgm:prSet/>
      <dgm:spPr/>
      <dgm:t>
        <a:bodyPr/>
        <a:lstStyle/>
        <a:p>
          <a:r>
            <a:rPr lang="tr-TR" dirty="0"/>
            <a:t>Bu çalışmada DATEM (</a:t>
          </a:r>
          <a:r>
            <a:rPr lang="tr-TR" dirty="0" err="1"/>
            <a:t>Diacetil</a:t>
          </a:r>
          <a:r>
            <a:rPr lang="tr-TR" dirty="0"/>
            <a:t> </a:t>
          </a:r>
          <a:r>
            <a:rPr lang="tr-TR" dirty="0" err="1"/>
            <a:t>tartaric</a:t>
          </a:r>
          <a:r>
            <a:rPr lang="tr-TR" dirty="0"/>
            <a:t> </a:t>
          </a:r>
          <a:r>
            <a:rPr lang="tr-TR" dirty="0" err="1"/>
            <a:t>esters</a:t>
          </a:r>
          <a:r>
            <a:rPr lang="tr-TR" dirty="0"/>
            <a:t> of </a:t>
          </a:r>
          <a:r>
            <a:rPr lang="tr-TR" dirty="0" err="1"/>
            <a:t>monogliserid</a:t>
          </a:r>
          <a:r>
            <a:rPr lang="tr-TR" dirty="0"/>
            <a:t>) katkı maddesinin, fosfolipaz (FL) enziminin ve </a:t>
          </a:r>
          <a:r>
            <a:rPr lang="tr-TR" dirty="0" err="1"/>
            <a:t>glikolipaz</a:t>
          </a:r>
          <a:r>
            <a:rPr lang="tr-TR" dirty="0"/>
            <a:t> (GL) enziminin doğrudan </a:t>
          </a:r>
          <a:r>
            <a:rPr lang="tr-TR" dirty="0" err="1"/>
            <a:t>ekmejk</a:t>
          </a:r>
          <a:r>
            <a:rPr lang="tr-TR" dirty="0"/>
            <a:t> yapım yöntemiyle üretilmiş ekmeklerdeki kaliteye olan etkisi belirlenmiştir.</a:t>
          </a:r>
          <a:endParaRPr lang="en-US" dirty="0"/>
        </a:p>
      </dgm:t>
    </dgm:pt>
    <dgm:pt modelId="{35EF1472-F7AC-4542-854B-268F01944029}" type="parTrans" cxnId="{E37DF148-750A-4552-89E5-6B082B801E8E}">
      <dgm:prSet/>
      <dgm:spPr/>
      <dgm:t>
        <a:bodyPr/>
        <a:lstStyle/>
        <a:p>
          <a:endParaRPr lang="en-US"/>
        </a:p>
      </dgm:t>
    </dgm:pt>
    <dgm:pt modelId="{4E968592-1F4B-4CEF-A2FB-F7C703E7A1FE}" type="sibTrans" cxnId="{E37DF148-750A-4552-89E5-6B082B801E8E}">
      <dgm:prSet/>
      <dgm:spPr/>
      <dgm:t>
        <a:bodyPr/>
        <a:lstStyle/>
        <a:p>
          <a:endParaRPr lang="en-US"/>
        </a:p>
      </dgm:t>
    </dgm:pt>
    <dgm:pt modelId="{4B6B1736-CAFD-45C1-9140-C01779D7C2B6}">
      <dgm:prSet/>
      <dgm:spPr/>
      <dgm:t>
        <a:bodyPr/>
        <a:lstStyle/>
        <a:p>
          <a:pPr rtl="0"/>
          <a:r>
            <a:rPr lang="tr-TR" dirty="0"/>
            <a:t>Elde edilen sonuçlar </a:t>
          </a:r>
          <a:r>
            <a:rPr lang="tr-TR" dirty="0" err="1"/>
            <a:t>DATEM'in</a:t>
          </a:r>
          <a:r>
            <a:rPr lang="tr-TR" dirty="0"/>
            <a:t> ekmeğin </a:t>
          </a:r>
          <a:r>
            <a:rPr lang="tr-TR" dirty="0" err="1"/>
            <a:t>göznek</a:t>
          </a:r>
          <a:r>
            <a:rPr lang="tr-TR" dirty="0"/>
            <a:t> yapısını iyileştirerek, konsantrasyonuyla doğru orantılı olarak ekmek </a:t>
          </a:r>
          <a:r>
            <a:rPr lang="tr-TR" dirty="0">
              <a:latin typeface="Gill Sans Nova"/>
            </a:rPr>
            <a:t>hacmini arttırdığını göstermiştir</a:t>
          </a:r>
          <a:endParaRPr lang="en-US" dirty="0">
            <a:latin typeface="Gill Sans Nova"/>
          </a:endParaRPr>
        </a:p>
      </dgm:t>
    </dgm:pt>
    <dgm:pt modelId="{46036BF8-1FC5-40CD-B488-14198DCBAF21}" type="parTrans" cxnId="{C1063E65-D286-49A6-B83B-4379D2AC56BC}">
      <dgm:prSet/>
      <dgm:spPr/>
      <dgm:t>
        <a:bodyPr/>
        <a:lstStyle/>
        <a:p>
          <a:endParaRPr lang="en-US"/>
        </a:p>
      </dgm:t>
    </dgm:pt>
    <dgm:pt modelId="{DB828D52-3B84-4577-8861-B75AF148CEDE}" type="sibTrans" cxnId="{C1063E65-D286-49A6-B83B-4379D2AC56BC}">
      <dgm:prSet/>
      <dgm:spPr/>
      <dgm:t>
        <a:bodyPr/>
        <a:lstStyle/>
        <a:p>
          <a:endParaRPr lang="en-US"/>
        </a:p>
      </dgm:t>
    </dgm:pt>
    <dgm:pt modelId="{8C378215-CCB3-456A-9C7B-D856520488CF}">
      <dgm:prSet phldr="0"/>
      <dgm:spPr/>
      <dgm:t>
        <a:bodyPr/>
        <a:lstStyle/>
        <a:p>
          <a:pPr rtl="0"/>
          <a:r>
            <a:rPr lang="tr-TR" dirty="0">
              <a:latin typeface="Gill Sans Nova"/>
            </a:rPr>
            <a:t>Çalışmanın başarımının belirlenmesinde ZSI indeksi kullanılmıştır. </a:t>
          </a:r>
          <a:r>
            <a:rPr lang="tr-TR" dirty="0"/>
            <a:t>Elde edilen başarım indeks değerleri 0,87 ile 0,93 arasında değişmekte olup literatürde 0,7’den büyük değerler başarılı olarak kabul edilmektedir. Elde edilen sonuçlar, önerilen metodolojinin ekmek gözeneklerinin bölütlenmesine dayanan ekmek kalitesi analizinde kullanılabileceğini göstermiştir. </a:t>
          </a:r>
        </a:p>
      </dgm:t>
    </dgm:pt>
    <dgm:pt modelId="{80614FEA-6CED-432B-AABF-4A5FCA9B3DDB}" type="parTrans" cxnId="{ABF5A4E7-DAEC-4E26-8D77-653B3208EE38}">
      <dgm:prSet/>
      <dgm:spPr/>
    </dgm:pt>
    <dgm:pt modelId="{8B703954-19B1-4DDB-86B5-982F9994B6D9}" type="sibTrans" cxnId="{ABF5A4E7-DAEC-4E26-8D77-653B3208EE38}">
      <dgm:prSet/>
      <dgm:spPr/>
    </dgm:pt>
    <dgm:pt modelId="{E92F3EE0-3532-47C8-BC52-B4008541112E}" type="pres">
      <dgm:prSet presAssocID="{7B37BA7A-2C67-47A8-A854-979E588EE3F3}" presName="Name0" presStyleCnt="0">
        <dgm:presLayoutVars>
          <dgm:dir/>
          <dgm:animLvl val="lvl"/>
          <dgm:resizeHandles val="exact"/>
        </dgm:presLayoutVars>
      </dgm:prSet>
      <dgm:spPr/>
    </dgm:pt>
    <dgm:pt modelId="{5BA50628-532A-4351-8394-B0F9CB1AF9F2}" type="pres">
      <dgm:prSet presAssocID="{8C378215-CCB3-456A-9C7B-D856520488CF}" presName="boxAndChildren" presStyleCnt="0"/>
      <dgm:spPr/>
    </dgm:pt>
    <dgm:pt modelId="{779C9936-6B86-40EB-9A6B-0E3A2A291B34}" type="pres">
      <dgm:prSet presAssocID="{8C378215-CCB3-456A-9C7B-D856520488CF}" presName="parentTextBox" presStyleLbl="node1" presStyleIdx="0" presStyleCnt="4"/>
      <dgm:spPr/>
    </dgm:pt>
    <dgm:pt modelId="{D446EE11-E52A-4C42-884A-A00B588FCC4C}" type="pres">
      <dgm:prSet presAssocID="{DB828D52-3B84-4577-8861-B75AF148CEDE}" presName="sp" presStyleCnt="0"/>
      <dgm:spPr/>
    </dgm:pt>
    <dgm:pt modelId="{0FE4FA76-6E60-49C0-94C3-03F6359E27C6}" type="pres">
      <dgm:prSet presAssocID="{4B6B1736-CAFD-45C1-9140-C01779D7C2B6}" presName="arrowAndChildren" presStyleCnt="0"/>
      <dgm:spPr/>
    </dgm:pt>
    <dgm:pt modelId="{254E5DC1-AB85-4E55-9BEB-E0E2F88B2A4F}" type="pres">
      <dgm:prSet presAssocID="{4B6B1736-CAFD-45C1-9140-C01779D7C2B6}" presName="parentTextArrow" presStyleLbl="node1" presStyleIdx="1" presStyleCnt="4"/>
      <dgm:spPr/>
    </dgm:pt>
    <dgm:pt modelId="{70D03363-4BBD-4408-8E86-B1BC9EA01224}" type="pres">
      <dgm:prSet presAssocID="{4E968592-1F4B-4CEF-A2FB-F7C703E7A1FE}" presName="sp" presStyleCnt="0"/>
      <dgm:spPr/>
    </dgm:pt>
    <dgm:pt modelId="{F1184F0F-1BD2-416D-B3C3-7C309B8E1BB4}" type="pres">
      <dgm:prSet presAssocID="{E0270285-DF3A-44C2-98B0-3E117B1D1FD5}" presName="arrowAndChildren" presStyleCnt="0"/>
      <dgm:spPr/>
    </dgm:pt>
    <dgm:pt modelId="{DCE43006-3BA4-4920-A6DE-35A597FD7DC0}" type="pres">
      <dgm:prSet presAssocID="{E0270285-DF3A-44C2-98B0-3E117B1D1FD5}" presName="parentTextArrow" presStyleLbl="node1" presStyleIdx="2" presStyleCnt="4"/>
      <dgm:spPr/>
    </dgm:pt>
    <dgm:pt modelId="{C3C6506E-D589-4145-8B41-32A30FAD0B0A}" type="pres">
      <dgm:prSet presAssocID="{C0D51A6E-34CC-4D8F-9D30-CD91E4A14998}" presName="sp" presStyleCnt="0"/>
      <dgm:spPr/>
    </dgm:pt>
    <dgm:pt modelId="{1F18E9B5-03F0-4567-B29C-91A8080318D7}" type="pres">
      <dgm:prSet presAssocID="{8121442B-87E7-4CBD-B4EB-7239A5DB8B90}" presName="arrowAndChildren" presStyleCnt="0"/>
      <dgm:spPr/>
    </dgm:pt>
    <dgm:pt modelId="{5C84AA4B-ED64-42A1-8DFC-B4B95447A990}" type="pres">
      <dgm:prSet presAssocID="{8121442B-87E7-4CBD-B4EB-7239A5DB8B90}" presName="parentTextArrow" presStyleLbl="node1" presStyleIdx="3" presStyleCnt="4"/>
      <dgm:spPr/>
    </dgm:pt>
  </dgm:ptLst>
  <dgm:cxnLst>
    <dgm:cxn modelId="{557A9C01-D8D7-491D-8D20-554D579D920F}" type="presOf" srcId="{8121442B-87E7-4CBD-B4EB-7239A5DB8B90}" destId="{5C84AA4B-ED64-42A1-8DFC-B4B95447A990}" srcOrd="0" destOrd="0" presId="urn:microsoft.com/office/officeart/2005/8/layout/process4"/>
    <dgm:cxn modelId="{A0E12C06-8296-4A04-A5D9-1C54766D02F8}" type="presOf" srcId="{8C378215-CCB3-456A-9C7B-D856520488CF}" destId="{779C9936-6B86-40EB-9A6B-0E3A2A291B34}" srcOrd="0" destOrd="0" presId="urn:microsoft.com/office/officeart/2005/8/layout/process4"/>
    <dgm:cxn modelId="{E43D8B19-F3A6-4F2A-8164-A259A34AC68E}" type="presOf" srcId="{4B6B1736-CAFD-45C1-9140-C01779D7C2B6}" destId="{254E5DC1-AB85-4E55-9BEB-E0E2F88B2A4F}" srcOrd="0" destOrd="0" presId="urn:microsoft.com/office/officeart/2005/8/layout/process4"/>
    <dgm:cxn modelId="{99454C1B-5249-4579-84AD-ABAA9388DB6E}" type="presOf" srcId="{7B37BA7A-2C67-47A8-A854-979E588EE3F3}" destId="{E92F3EE0-3532-47C8-BC52-B4008541112E}" srcOrd="0" destOrd="0" presId="urn:microsoft.com/office/officeart/2005/8/layout/process4"/>
    <dgm:cxn modelId="{C1063E65-D286-49A6-B83B-4379D2AC56BC}" srcId="{7B37BA7A-2C67-47A8-A854-979E588EE3F3}" destId="{4B6B1736-CAFD-45C1-9140-C01779D7C2B6}" srcOrd="2" destOrd="0" parTransId="{46036BF8-1FC5-40CD-B488-14198DCBAF21}" sibTransId="{DB828D52-3B84-4577-8861-B75AF148CEDE}"/>
    <dgm:cxn modelId="{E37DF148-750A-4552-89E5-6B082B801E8E}" srcId="{7B37BA7A-2C67-47A8-A854-979E588EE3F3}" destId="{E0270285-DF3A-44C2-98B0-3E117B1D1FD5}" srcOrd="1" destOrd="0" parTransId="{35EF1472-F7AC-4542-854B-268F01944029}" sibTransId="{4E968592-1F4B-4CEF-A2FB-F7C703E7A1FE}"/>
    <dgm:cxn modelId="{A91D47D3-4403-48F8-A039-CE59A34FBAFF}" srcId="{7B37BA7A-2C67-47A8-A854-979E588EE3F3}" destId="{8121442B-87E7-4CBD-B4EB-7239A5DB8B90}" srcOrd="0" destOrd="0" parTransId="{E605479D-7E60-459B-9539-A687E2A27E65}" sibTransId="{C0D51A6E-34CC-4D8F-9D30-CD91E4A14998}"/>
    <dgm:cxn modelId="{ABF5A4E7-DAEC-4E26-8D77-653B3208EE38}" srcId="{7B37BA7A-2C67-47A8-A854-979E588EE3F3}" destId="{8C378215-CCB3-456A-9C7B-D856520488CF}" srcOrd="3" destOrd="0" parTransId="{80614FEA-6CED-432B-AABF-4A5FCA9B3DDB}" sibTransId="{8B703954-19B1-4DDB-86B5-982F9994B6D9}"/>
    <dgm:cxn modelId="{CF5B30F9-D581-4B24-82EC-88E66C0743C2}" type="presOf" srcId="{E0270285-DF3A-44C2-98B0-3E117B1D1FD5}" destId="{DCE43006-3BA4-4920-A6DE-35A597FD7DC0}" srcOrd="0" destOrd="0" presId="urn:microsoft.com/office/officeart/2005/8/layout/process4"/>
    <dgm:cxn modelId="{271549B3-0F6F-40FC-9322-9D346A7025E4}" type="presParOf" srcId="{E92F3EE0-3532-47C8-BC52-B4008541112E}" destId="{5BA50628-532A-4351-8394-B0F9CB1AF9F2}" srcOrd="0" destOrd="0" presId="urn:microsoft.com/office/officeart/2005/8/layout/process4"/>
    <dgm:cxn modelId="{1706466B-A7A4-46E3-B3F9-A71391B264B0}" type="presParOf" srcId="{5BA50628-532A-4351-8394-B0F9CB1AF9F2}" destId="{779C9936-6B86-40EB-9A6B-0E3A2A291B34}" srcOrd="0" destOrd="0" presId="urn:microsoft.com/office/officeart/2005/8/layout/process4"/>
    <dgm:cxn modelId="{6BDA22A9-BCD2-4713-B5E2-336713A74425}" type="presParOf" srcId="{E92F3EE0-3532-47C8-BC52-B4008541112E}" destId="{D446EE11-E52A-4C42-884A-A00B588FCC4C}" srcOrd="1" destOrd="0" presId="urn:microsoft.com/office/officeart/2005/8/layout/process4"/>
    <dgm:cxn modelId="{AD4FCE35-FDC9-4852-AECE-9527277062AE}" type="presParOf" srcId="{E92F3EE0-3532-47C8-BC52-B4008541112E}" destId="{0FE4FA76-6E60-49C0-94C3-03F6359E27C6}" srcOrd="2" destOrd="0" presId="urn:microsoft.com/office/officeart/2005/8/layout/process4"/>
    <dgm:cxn modelId="{DC838E0F-237C-41D3-857E-2B3D6F973EBF}" type="presParOf" srcId="{0FE4FA76-6E60-49C0-94C3-03F6359E27C6}" destId="{254E5DC1-AB85-4E55-9BEB-E0E2F88B2A4F}" srcOrd="0" destOrd="0" presId="urn:microsoft.com/office/officeart/2005/8/layout/process4"/>
    <dgm:cxn modelId="{55E3D05F-274B-474A-BB61-E7179479F581}" type="presParOf" srcId="{E92F3EE0-3532-47C8-BC52-B4008541112E}" destId="{70D03363-4BBD-4408-8E86-B1BC9EA01224}" srcOrd="3" destOrd="0" presId="urn:microsoft.com/office/officeart/2005/8/layout/process4"/>
    <dgm:cxn modelId="{B628C69B-A525-4574-B473-620EEE9A08AF}" type="presParOf" srcId="{E92F3EE0-3532-47C8-BC52-B4008541112E}" destId="{F1184F0F-1BD2-416D-B3C3-7C309B8E1BB4}" srcOrd="4" destOrd="0" presId="urn:microsoft.com/office/officeart/2005/8/layout/process4"/>
    <dgm:cxn modelId="{304A78F4-9073-4449-8543-000C983883BB}" type="presParOf" srcId="{F1184F0F-1BD2-416D-B3C3-7C309B8E1BB4}" destId="{DCE43006-3BA4-4920-A6DE-35A597FD7DC0}" srcOrd="0" destOrd="0" presId="urn:microsoft.com/office/officeart/2005/8/layout/process4"/>
    <dgm:cxn modelId="{683C9D19-EC99-42CD-9F1B-E661456379E2}" type="presParOf" srcId="{E92F3EE0-3532-47C8-BC52-B4008541112E}" destId="{C3C6506E-D589-4145-8B41-32A30FAD0B0A}" srcOrd="5" destOrd="0" presId="urn:microsoft.com/office/officeart/2005/8/layout/process4"/>
    <dgm:cxn modelId="{57E5E98D-CEFD-41EE-AD44-9B5F973B2E62}" type="presParOf" srcId="{E92F3EE0-3532-47C8-BC52-B4008541112E}" destId="{1F18E9B5-03F0-4567-B29C-91A8080318D7}" srcOrd="6" destOrd="0" presId="urn:microsoft.com/office/officeart/2005/8/layout/process4"/>
    <dgm:cxn modelId="{0A998C57-BE7F-4CCB-8642-7F37513C38AC}" type="presParOf" srcId="{1F18E9B5-03F0-4567-B29C-91A8080318D7}" destId="{5C84AA4B-ED64-42A1-8DFC-B4B95447A99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D34070-6157-417C-AB6D-38154B624DC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F676D68F-9026-4EBA-BF05-03D3E5BAAAEE}">
      <dgm:prSet/>
      <dgm:spPr/>
      <dgm:t>
        <a:bodyPr/>
        <a:lstStyle/>
        <a:p>
          <a:r>
            <a:rPr lang="tr-T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endParaRPr lang="en-US"/>
        </a:p>
      </dgm:t>
    </dgm:pt>
    <dgm:pt modelId="{F55BB025-7F34-4125-8704-D325F51114B8}" type="parTrans" cxnId="{71168A26-0B6E-4C04-8645-FD0B4F4DAF91}">
      <dgm:prSet/>
      <dgm:spPr/>
      <dgm:t>
        <a:bodyPr/>
        <a:lstStyle/>
        <a:p>
          <a:endParaRPr lang="en-US"/>
        </a:p>
      </dgm:t>
    </dgm:pt>
    <dgm:pt modelId="{70B5BB7D-DB9A-4ACA-81F7-3BE628A66A50}" type="sibTrans" cxnId="{71168A26-0B6E-4C04-8645-FD0B4F4DAF91}">
      <dgm:prSet/>
      <dgm:spPr/>
      <dgm:t>
        <a:bodyPr/>
        <a:lstStyle/>
        <a:p>
          <a:endParaRPr lang="en-US"/>
        </a:p>
      </dgm:t>
    </dgm:pt>
    <dgm:pt modelId="{466BC822-4871-4A2C-808D-B885109D6B6C}">
      <dgm:prSet/>
      <dgm:spPr/>
      <dgm:t>
        <a:bodyPr/>
        <a:lstStyle/>
        <a:p>
          <a:r>
            <a:rPr lang="tr-TR"/>
            <a:t>Ancak öz miktarı yetersiz olan unlara uygun miktarda katkı maddesi ilavesi yapılarak üretilen ekmeklerin raf ömrü uzar, hacmi artar, ekmek içlerinin gözenek yapıları iyileşir, dokuları ve yumuşaklıkları daha iyi olur. Örneğin DATEM (Diacetyl tartaric esters of monoglycerides) maddesi de yapısında yağ bulunduran bir katkı maddesi olup, beyaz ekmek, galeta gibi mayalı hamurlar başta olmak üzere birçok un karışımlarında kullanılmaktadır.</a:t>
          </a:r>
          <a:endParaRPr lang="en-US"/>
        </a:p>
      </dgm:t>
    </dgm:pt>
    <dgm:pt modelId="{066D9198-B996-42B0-95C2-8EFD75050D85}" type="parTrans" cxnId="{5B624B08-7BA5-4CD4-8639-34C919331C07}">
      <dgm:prSet/>
      <dgm:spPr/>
      <dgm:t>
        <a:bodyPr/>
        <a:lstStyle/>
        <a:p>
          <a:endParaRPr lang="en-US"/>
        </a:p>
      </dgm:t>
    </dgm:pt>
    <dgm:pt modelId="{510B6944-4FBD-409E-98CD-12E73EDA5012}" type="sibTrans" cxnId="{5B624B08-7BA5-4CD4-8639-34C919331C07}">
      <dgm:prSet/>
      <dgm:spPr/>
      <dgm:t>
        <a:bodyPr/>
        <a:lstStyle/>
        <a:p>
          <a:endParaRPr lang="en-US"/>
        </a:p>
      </dgm:t>
    </dgm:pt>
    <dgm:pt modelId="{AD006568-D4BD-4382-83E9-50D04559B9B9}">
      <dgm:prSet/>
      <dgm:spPr/>
      <dgm:t>
        <a:bodyPr/>
        <a:lstStyle/>
        <a:p>
          <a:r>
            <a:rPr lang="tr-TR"/>
            <a:t>Gelişen görüntü işleme teknikleriyle birlikte ekmek kalite analizlerinin daha ucuz, hızlı ve güvenilir şekilde yapılabilmesi sağlanmaya çalışılmaktadır. Türk Gıda Kodeksinin ürünler tebliğinde de ifade edildiği üzere her gıdada olduğu gibi ekmeğinde kendine has görünümü olması gerekmektedir. 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endParaRPr lang="en-US"/>
        </a:p>
      </dgm:t>
    </dgm:pt>
    <dgm:pt modelId="{2275C835-044F-48A4-ADBF-80FB8E7D136C}" type="parTrans" cxnId="{FEE60219-B741-4569-97F4-2B0C1364177D}">
      <dgm:prSet/>
      <dgm:spPr/>
      <dgm:t>
        <a:bodyPr/>
        <a:lstStyle/>
        <a:p>
          <a:endParaRPr lang="en-US"/>
        </a:p>
      </dgm:t>
    </dgm:pt>
    <dgm:pt modelId="{B5E13F2A-5A97-4ECA-BF55-804E37B67077}" type="sibTrans" cxnId="{FEE60219-B741-4569-97F4-2B0C1364177D}">
      <dgm:prSet/>
      <dgm:spPr/>
      <dgm:t>
        <a:bodyPr/>
        <a:lstStyle/>
        <a:p>
          <a:endParaRPr lang="en-US"/>
        </a:p>
      </dgm:t>
    </dgm:pt>
    <dgm:pt modelId="{F1526C69-56D9-461F-A1B9-DE727A26BB08}" type="pres">
      <dgm:prSet presAssocID="{F2D34070-6157-417C-AB6D-38154B624DC8}" presName="Name0" presStyleCnt="0">
        <dgm:presLayoutVars>
          <dgm:dir/>
          <dgm:resizeHandles val="exact"/>
        </dgm:presLayoutVars>
      </dgm:prSet>
      <dgm:spPr/>
    </dgm:pt>
    <dgm:pt modelId="{F4210A58-E798-47DA-B8B2-6B3B7E241607}" type="pres">
      <dgm:prSet presAssocID="{F676D68F-9026-4EBA-BF05-03D3E5BAAAEE}" presName="node" presStyleLbl="node1" presStyleIdx="0" presStyleCnt="3">
        <dgm:presLayoutVars>
          <dgm:bulletEnabled val="1"/>
        </dgm:presLayoutVars>
      </dgm:prSet>
      <dgm:spPr/>
    </dgm:pt>
    <dgm:pt modelId="{246A8156-6DDF-4A19-B460-D5D857A2B77E}" type="pres">
      <dgm:prSet presAssocID="{70B5BB7D-DB9A-4ACA-81F7-3BE628A66A50}" presName="sibTrans" presStyleLbl="sibTrans2D1" presStyleIdx="0" presStyleCnt="2"/>
      <dgm:spPr/>
    </dgm:pt>
    <dgm:pt modelId="{5BC8A35D-50A8-4E7E-817D-F5CDA5A9502D}" type="pres">
      <dgm:prSet presAssocID="{70B5BB7D-DB9A-4ACA-81F7-3BE628A66A50}" presName="connectorText" presStyleLbl="sibTrans2D1" presStyleIdx="0" presStyleCnt="2"/>
      <dgm:spPr/>
    </dgm:pt>
    <dgm:pt modelId="{0697798F-2582-4798-8309-E26CBDA1DA4A}" type="pres">
      <dgm:prSet presAssocID="{466BC822-4871-4A2C-808D-B885109D6B6C}" presName="node" presStyleLbl="node1" presStyleIdx="1" presStyleCnt="3">
        <dgm:presLayoutVars>
          <dgm:bulletEnabled val="1"/>
        </dgm:presLayoutVars>
      </dgm:prSet>
      <dgm:spPr/>
    </dgm:pt>
    <dgm:pt modelId="{CC93D9FD-EAF7-414E-84C5-8056136B5842}" type="pres">
      <dgm:prSet presAssocID="{510B6944-4FBD-409E-98CD-12E73EDA5012}" presName="sibTrans" presStyleLbl="sibTrans2D1" presStyleIdx="1" presStyleCnt="2"/>
      <dgm:spPr/>
    </dgm:pt>
    <dgm:pt modelId="{B1D11A73-CCA2-4E54-B9CA-52D8C59B9129}" type="pres">
      <dgm:prSet presAssocID="{510B6944-4FBD-409E-98CD-12E73EDA5012}" presName="connectorText" presStyleLbl="sibTrans2D1" presStyleIdx="1" presStyleCnt="2"/>
      <dgm:spPr/>
    </dgm:pt>
    <dgm:pt modelId="{432D2139-3141-44D2-850F-0C8B37AC0DB8}" type="pres">
      <dgm:prSet presAssocID="{AD006568-D4BD-4382-83E9-50D04559B9B9}" presName="node" presStyleLbl="node1" presStyleIdx="2" presStyleCnt="3">
        <dgm:presLayoutVars>
          <dgm:bulletEnabled val="1"/>
        </dgm:presLayoutVars>
      </dgm:prSet>
      <dgm:spPr/>
    </dgm:pt>
  </dgm:ptLst>
  <dgm:cxnLst>
    <dgm:cxn modelId="{37045002-4E5C-413A-8065-AAE3D637F180}" type="presOf" srcId="{70B5BB7D-DB9A-4ACA-81F7-3BE628A66A50}" destId="{5BC8A35D-50A8-4E7E-817D-F5CDA5A9502D}" srcOrd="1" destOrd="0" presId="urn:microsoft.com/office/officeart/2005/8/layout/process1"/>
    <dgm:cxn modelId="{5B624B08-7BA5-4CD4-8639-34C919331C07}" srcId="{F2D34070-6157-417C-AB6D-38154B624DC8}" destId="{466BC822-4871-4A2C-808D-B885109D6B6C}" srcOrd="1" destOrd="0" parTransId="{066D9198-B996-42B0-95C2-8EFD75050D85}" sibTransId="{510B6944-4FBD-409E-98CD-12E73EDA5012}"/>
    <dgm:cxn modelId="{FEE60219-B741-4569-97F4-2B0C1364177D}" srcId="{F2D34070-6157-417C-AB6D-38154B624DC8}" destId="{AD006568-D4BD-4382-83E9-50D04559B9B9}" srcOrd="2" destOrd="0" parTransId="{2275C835-044F-48A4-ADBF-80FB8E7D136C}" sibTransId="{B5E13F2A-5A97-4ECA-BF55-804E37B67077}"/>
    <dgm:cxn modelId="{8F096719-B96B-4B5C-BC72-84CB7FF037F8}" type="presOf" srcId="{466BC822-4871-4A2C-808D-B885109D6B6C}" destId="{0697798F-2582-4798-8309-E26CBDA1DA4A}" srcOrd="0" destOrd="0" presId="urn:microsoft.com/office/officeart/2005/8/layout/process1"/>
    <dgm:cxn modelId="{71168A26-0B6E-4C04-8645-FD0B4F4DAF91}" srcId="{F2D34070-6157-417C-AB6D-38154B624DC8}" destId="{F676D68F-9026-4EBA-BF05-03D3E5BAAAEE}" srcOrd="0" destOrd="0" parTransId="{F55BB025-7F34-4125-8704-D325F51114B8}" sibTransId="{70B5BB7D-DB9A-4ACA-81F7-3BE628A66A50}"/>
    <dgm:cxn modelId="{7BEC943E-E9CE-4384-97D6-83EB3B4359C4}" type="presOf" srcId="{F2D34070-6157-417C-AB6D-38154B624DC8}" destId="{F1526C69-56D9-461F-A1B9-DE727A26BB08}" srcOrd="0" destOrd="0" presId="urn:microsoft.com/office/officeart/2005/8/layout/process1"/>
    <dgm:cxn modelId="{D5776E97-81A0-406A-B584-FED50E2711BB}" type="presOf" srcId="{AD006568-D4BD-4382-83E9-50D04559B9B9}" destId="{432D2139-3141-44D2-850F-0C8B37AC0DB8}" srcOrd="0" destOrd="0" presId="urn:microsoft.com/office/officeart/2005/8/layout/process1"/>
    <dgm:cxn modelId="{856B109D-0481-4694-AF6D-9227C4785318}" type="presOf" srcId="{F676D68F-9026-4EBA-BF05-03D3E5BAAAEE}" destId="{F4210A58-E798-47DA-B8B2-6B3B7E241607}" srcOrd="0" destOrd="0" presId="urn:microsoft.com/office/officeart/2005/8/layout/process1"/>
    <dgm:cxn modelId="{855B2CBF-A57C-41BE-9390-DB2B7C018A1F}" type="presOf" srcId="{70B5BB7D-DB9A-4ACA-81F7-3BE628A66A50}" destId="{246A8156-6DDF-4A19-B460-D5D857A2B77E}" srcOrd="0" destOrd="0" presId="urn:microsoft.com/office/officeart/2005/8/layout/process1"/>
    <dgm:cxn modelId="{1B9626D8-C5E3-4D91-8E7C-E34791DB43FA}" type="presOf" srcId="{510B6944-4FBD-409E-98CD-12E73EDA5012}" destId="{CC93D9FD-EAF7-414E-84C5-8056136B5842}" srcOrd="0" destOrd="0" presId="urn:microsoft.com/office/officeart/2005/8/layout/process1"/>
    <dgm:cxn modelId="{F16A30D8-09D0-4551-97C4-C0CE473C5F71}" type="presOf" srcId="{510B6944-4FBD-409E-98CD-12E73EDA5012}" destId="{B1D11A73-CCA2-4E54-B9CA-52D8C59B9129}" srcOrd="1" destOrd="0" presId="urn:microsoft.com/office/officeart/2005/8/layout/process1"/>
    <dgm:cxn modelId="{9DB8D2F8-FEBE-4100-BA0F-13038D393F4B}" type="presParOf" srcId="{F1526C69-56D9-461F-A1B9-DE727A26BB08}" destId="{F4210A58-E798-47DA-B8B2-6B3B7E241607}" srcOrd="0" destOrd="0" presId="urn:microsoft.com/office/officeart/2005/8/layout/process1"/>
    <dgm:cxn modelId="{3E7E1492-7E2C-46AB-851C-516CDD636616}" type="presParOf" srcId="{F1526C69-56D9-461F-A1B9-DE727A26BB08}" destId="{246A8156-6DDF-4A19-B460-D5D857A2B77E}" srcOrd="1" destOrd="0" presId="urn:microsoft.com/office/officeart/2005/8/layout/process1"/>
    <dgm:cxn modelId="{2AF3B8CF-E8C4-47F1-BA6E-D51458E5740E}" type="presParOf" srcId="{246A8156-6DDF-4A19-B460-D5D857A2B77E}" destId="{5BC8A35D-50A8-4E7E-817D-F5CDA5A9502D}" srcOrd="0" destOrd="0" presId="urn:microsoft.com/office/officeart/2005/8/layout/process1"/>
    <dgm:cxn modelId="{18726E97-8B57-48D1-A992-C917A608D44D}" type="presParOf" srcId="{F1526C69-56D9-461F-A1B9-DE727A26BB08}" destId="{0697798F-2582-4798-8309-E26CBDA1DA4A}" srcOrd="2" destOrd="0" presId="urn:microsoft.com/office/officeart/2005/8/layout/process1"/>
    <dgm:cxn modelId="{72CCAD42-A200-4643-988A-29F4E95EAA08}" type="presParOf" srcId="{F1526C69-56D9-461F-A1B9-DE727A26BB08}" destId="{CC93D9FD-EAF7-414E-84C5-8056136B5842}" srcOrd="3" destOrd="0" presId="urn:microsoft.com/office/officeart/2005/8/layout/process1"/>
    <dgm:cxn modelId="{D9A9A447-EF53-4F37-9084-2385DE73B2A1}" type="presParOf" srcId="{CC93D9FD-EAF7-414E-84C5-8056136B5842}" destId="{B1D11A73-CCA2-4E54-B9CA-52D8C59B9129}" srcOrd="0" destOrd="0" presId="urn:microsoft.com/office/officeart/2005/8/layout/process1"/>
    <dgm:cxn modelId="{58E994DA-4748-4CB2-9823-991D249DD1C8}" type="presParOf" srcId="{F1526C69-56D9-461F-A1B9-DE727A26BB08}" destId="{432D2139-3141-44D2-850F-0C8B37AC0DB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8B737C-8009-40C1-84CB-28874C14CBB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2594FE-C833-481D-B65D-AA3DF2794B7C}">
      <dgm:prSet/>
      <dgm:spPr/>
      <dgm:t>
        <a:bodyPr/>
        <a:lstStyle/>
        <a:p>
          <a:r>
            <a:rPr lang="tr-TR"/>
            <a:t>Çalışmada kullanılan ekmek kesit alan görüntüleri doğrudan ekmek yapım yöntemiyle (AACC 10-10B, AACC, 2000) elde edilmiştir.</a:t>
          </a:r>
          <a:endParaRPr lang="en-US"/>
        </a:p>
      </dgm:t>
    </dgm:pt>
    <dgm:pt modelId="{3AA05623-0088-4791-84D4-D4044776EA17}" type="parTrans" cxnId="{CEDD151C-4151-46C1-ACB1-A4FAE44F1E82}">
      <dgm:prSet/>
      <dgm:spPr/>
      <dgm:t>
        <a:bodyPr/>
        <a:lstStyle/>
        <a:p>
          <a:endParaRPr lang="en-US"/>
        </a:p>
      </dgm:t>
    </dgm:pt>
    <dgm:pt modelId="{E6DBFBAA-2D47-434B-927C-CF9D435A4EA9}" type="sibTrans" cxnId="{CEDD151C-4151-46C1-ACB1-A4FAE44F1E82}">
      <dgm:prSet/>
      <dgm:spPr/>
      <dgm:t>
        <a:bodyPr/>
        <a:lstStyle/>
        <a:p>
          <a:endParaRPr lang="en-US"/>
        </a:p>
      </dgm:t>
    </dgm:pt>
    <dgm:pt modelId="{A2307628-B571-4C55-84D4-4A13ACAD5A1E}">
      <dgm:prSet/>
      <dgm:spPr/>
      <dgm:t>
        <a:bodyPr/>
        <a:lstStyle/>
        <a:p>
          <a:r>
            <a:rPr lang="tr-TR"/>
            <a:t>Ekmek hazırlama içeriğine 1 kg un (%14 rutubetli) üzerinden, %3 maya, %1,5 tuz, 10 mg/kg alfaamilaz ve 75 mg/kg askorbik asit eklenerek başlanmıştır.</a:t>
          </a:r>
          <a:endParaRPr lang="en-US"/>
        </a:p>
      </dgm:t>
    </dgm:pt>
    <dgm:pt modelId="{EDF06120-72DC-4C9E-AD94-39A168D6C615}" type="parTrans" cxnId="{7C2614BF-2F9D-4D7A-B827-AA28E64FE1B7}">
      <dgm:prSet/>
      <dgm:spPr/>
      <dgm:t>
        <a:bodyPr/>
        <a:lstStyle/>
        <a:p>
          <a:endParaRPr lang="en-US"/>
        </a:p>
      </dgm:t>
    </dgm:pt>
    <dgm:pt modelId="{9E669E9C-39E5-4DCC-BF3D-BE0827AC8BBE}" type="sibTrans" cxnId="{7C2614BF-2F9D-4D7A-B827-AA28E64FE1B7}">
      <dgm:prSet/>
      <dgm:spPr/>
      <dgm:t>
        <a:bodyPr/>
        <a:lstStyle/>
        <a:p>
          <a:endParaRPr lang="en-US"/>
        </a:p>
      </dgm:t>
    </dgm:pt>
    <dgm:pt modelId="{B0C1844F-D5A8-4263-A9BC-DFAA4A98960D}">
      <dgm:prSet/>
      <dgm:spPr/>
      <dgm:t>
        <a:bodyPr/>
        <a:lstStyle/>
        <a:p>
          <a:r>
            <a:rPr lang="tr-TR"/>
            <a:t>Tüm bileşenler bir yoğurucuda uygun kıvamda hamur oluşturuncaya kadar yoğrulmuş ve daha sonra 30°C’de %85 nispi nemde 30 dakika fermantasyona bırakılmıştır.</a:t>
          </a:r>
          <a:endParaRPr lang="en-US"/>
        </a:p>
      </dgm:t>
    </dgm:pt>
    <dgm:pt modelId="{6B55D510-02F3-4498-9F03-048D03DBD449}" type="parTrans" cxnId="{733F76C6-5B8D-4CED-B544-E569AA91AACD}">
      <dgm:prSet/>
      <dgm:spPr/>
      <dgm:t>
        <a:bodyPr/>
        <a:lstStyle/>
        <a:p>
          <a:endParaRPr lang="en-US"/>
        </a:p>
      </dgm:t>
    </dgm:pt>
    <dgm:pt modelId="{A8ECF63F-23C4-4E97-830E-BF36FFA966CB}" type="sibTrans" cxnId="{733F76C6-5B8D-4CED-B544-E569AA91AACD}">
      <dgm:prSet/>
      <dgm:spPr/>
      <dgm:t>
        <a:bodyPr/>
        <a:lstStyle/>
        <a:p>
          <a:endParaRPr lang="en-US"/>
        </a:p>
      </dgm:t>
    </dgm:pt>
    <dgm:pt modelId="{76117337-06E9-436B-B6AF-C6739B5BAA3B}">
      <dgm:prSet/>
      <dgm:spPr/>
      <dgm:t>
        <a:bodyPr/>
        <a:lstStyle/>
        <a:p>
          <a:r>
            <a:rPr lang="tr-TR"/>
            <a:t>Fermantasyon sonunda, silindir şekline getirilmiş hamur parçaları teflon pişirme kaplarında 60 dakika gelişmeye bırakılmış ve 220 °C’de 25 dakika döner tipte bir fırında pişirilmiştir.</a:t>
          </a:r>
          <a:endParaRPr lang="en-US"/>
        </a:p>
      </dgm:t>
    </dgm:pt>
    <dgm:pt modelId="{FC245C50-CF0C-450A-828E-57D97FF3FF90}" type="parTrans" cxnId="{D5CBE90E-C678-4609-91A2-A869DFB9FAFC}">
      <dgm:prSet/>
      <dgm:spPr/>
      <dgm:t>
        <a:bodyPr/>
        <a:lstStyle/>
        <a:p>
          <a:endParaRPr lang="en-US"/>
        </a:p>
      </dgm:t>
    </dgm:pt>
    <dgm:pt modelId="{F6E13184-20E7-4F3F-9654-CEC8778A292A}" type="sibTrans" cxnId="{D5CBE90E-C678-4609-91A2-A869DFB9FAFC}">
      <dgm:prSet/>
      <dgm:spPr/>
      <dgm:t>
        <a:bodyPr/>
        <a:lstStyle/>
        <a:p>
          <a:endParaRPr lang="en-US"/>
        </a:p>
      </dgm:t>
    </dgm:pt>
    <dgm:pt modelId="{7DBF3A6C-7850-4D64-AE24-526F1C6D1ECA}">
      <dgm:prSet/>
      <dgm:spPr/>
      <dgm:t>
        <a:bodyPr/>
        <a:lstStyle/>
        <a:p>
          <a:r>
            <a:rPr lang="tr-TR"/>
            <a:t>Analiz edilecek ekmekler önce, dilimleme makinesinde 25 mm kalınlıkta kesilmiş ve her bir ekmeğin ortasındaki/merkezindeki iki dilim analizlerde kullanılmak üzere ayrılmıştır.</a:t>
          </a:r>
          <a:endParaRPr lang="en-US"/>
        </a:p>
      </dgm:t>
    </dgm:pt>
    <dgm:pt modelId="{B303C61D-D5F9-42A9-B00E-B0045C6CD616}" type="parTrans" cxnId="{7287BD7C-0A3B-4253-BC62-16DBE0DBB7DC}">
      <dgm:prSet/>
      <dgm:spPr/>
      <dgm:t>
        <a:bodyPr/>
        <a:lstStyle/>
        <a:p>
          <a:endParaRPr lang="en-US"/>
        </a:p>
      </dgm:t>
    </dgm:pt>
    <dgm:pt modelId="{F16BCE04-D2A2-41A1-BD01-1B1A67B6A7F2}" type="sibTrans" cxnId="{7287BD7C-0A3B-4253-BC62-16DBE0DBB7DC}">
      <dgm:prSet/>
      <dgm:spPr/>
      <dgm:t>
        <a:bodyPr/>
        <a:lstStyle/>
        <a:p>
          <a:endParaRPr lang="en-US"/>
        </a:p>
      </dgm:t>
    </dgm:pt>
    <dgm:pt modelId="{B5A6F254-E7F6-45C7-9FED-272C4A8B8BDB}" type="pres">
      <dgm:prSet presAssocID="{2B8B737C-8009-40C1-84CB-28874C14CBBD}" presName="linear" presStyleCnt="0">
        <dgm:presLayoutVars>
          <dgm:animLvl val="lvl"/>
          <dgm:resizeHandles val="exact"/>
        </dgm:presLayoutVars>
      </dgm:prSet>
      <dgm:spPr/>
    </dgm:pt>
    <dgm:pt modelId="{B57C4CF1-183E-4B84-B6E8-26D8FB671FDC}" type="pres">
      <dgm:prSet presAssocID="{1D2594FE-C833-481D-B65D-AA3DF2794B7C}" presName="parentText" presStyleLbl="node1" presStyleIdx="0" presStyleCnt="5">
        <dgm:presLayoutVars>
          <dgm:chMax val="0"/>
          <dgm:bulletEnabled val="1"/>
        </dgm:presLayoutVars>
      </dgm:prSet>
      <dgm:spPr/>
    </dgm:pt>
    <dgm:pt modelId="{84E29060-96B4-43B1-97A8-EA7AEBA0463C}" type="pres">
      <dgm:prSet presAssocID="{E6DBFBAA-2D47-434B-927C-CF9D435A4EA9}" presName="spacer" presStyleCnt="0"/>
      <dgm:spPr/>
    </dgm:pt>
    <dgm:pt modelId="{CAB3E32A-2F86-44DE-A4E9-DFF0B2A2FB11}" type="pres">
      <dgm:prSet presAssocID="{A2307628-B571-4C55-84D4-4A13ACAD5A1E}" presName="parentText" presStyleLbl="node1" presStyleIdx="1" presStyleCnt="5">
        <dgm:presLayoutVars>
          <dgm:chMax val="0"/>
          <dgm:bulletEnabled val="1"/>
        </dgm:presLayoutVars>
      </dgm:prSet>
      <dgm:spPr/>
    </dgm:pt>
    <dgm:pt modelId="{908B2789-5C67-4D05-A8BD-D020AC411F66}" type="pres">
      <dgm:prSet presAssocID="{9E669E9C-39E5-4DCC-BF3D-BE0827AC8BBE}" presName="spacer" presStyleCnt="0"/>
      <dgm:spPr/>
    </dgm:pt>
    <dgm:pt modelId="{59EA7D70-2D4E-4750-AF62-746564FA0235}" type="pres">
      <dgm:prSet presAssocID="{B0C1844F-D5A8-4263-A9BC-DFAA4A98960D}" presName="parentText" presStyleLbl="node1" presStyleIdx="2" presStyleCnt="5">
        <dgm:presLayoutVars>
          <dgm:chMax val="0"/>
          <dgm:bulletEnabled val="1"/>
        </dgm:presLayoutVars>
      </dgm:prSet>
      <dgm:spPr/>
    </dgm:pt>
    <dgm:pt modelId="{FB90B7FE-ECE2-499D-AE33-1BD1193EC86F}" type="pres">
      <dgm:prSet presAssocID="{A8ECF63F-23C4-4E97-830E-BF36FFA966CB}" presName="spacer" presStyleCnt="0"/>
      <dgm:spPr/>
    </dgm:pt>
    <dgm:pt modelId="{8D672175-0D7A-408E-A884-C1A8E3528EB3}" type="pres">
      <dgm:prSet presAssocID="{76117337-06E9-436B-B6AF-C6739B5BAA3B}" presName="parentText" presStyleLbl="node1" presStyleIdx="3" presStyleCnt="5">
        <dgm:presLayoutVars>
          <dgm:chMax val="0"/>
          <dgm:bulletEnabled val="1"/>
        </dgm:presLayoutVars>
      </dgm:prSet>
      <dgm:spPr/>
    </dgm:pt>
    <dgm:pt modelId="{CFF11588-2211-4541-B794-DEAAE574EE0D}" type="pres">
      <dgm:prSet presAssocID="{F6E13184-20E7-4F3F-9654-CEC8778A292A}" presName="spacer" presStyleCnt="0"/>
      <dgm:spPr/>
    </dgm:pt>
    <dgm:pt modelId="{851A4804-689C-4C12-86A6-7B07976A2A02}" type="pres">
      <dgm:prSet presAssocID="{7DBF3A6C-7850-4D64-AE24-526F1C6D1ECA}" presName="parentText" presStyleLbl="node1" presStyleIdx="4" presStyleCnt="5">
        <dgm:presLayoutVars>
          <dgm:chMax val="0"/>
          <dgm:bulletEnabled val="1"/>
        </dgm:presLayoutVars>
      </dgm:prSet>
      <dgm:spPr/>
    </dgm:pt>
  </dgm:ptLst>
  <dgm:cxnLst>
    <dgm:cxn modelId="{D5CBE90E-C678-4609-91A2-A869DFB9FAFC}" srcId="{2B8B737C-8009-40C1-84CB-28874C14CBBD}" destId="{76117337-06E9-436B-B6AF-C6739B5BAA3B}" srcOrd="3" destOrd="0" parTransId="{FC245C50-CF0C-450A-828E-57D97FF3FF90}" sibTransId="{F6E13184-20E7-4F3F-9654-CEC8778A292A}"/>
    <dgm:cxn modelId="{CEDD151C-4151-46C1-ACB1-A4FAE44F1E82}" srcId="{2B8B737C-8009-40C1-84CB-28874C14CBBD}" destId="{1D2594FE-C833-481D-B65D-AA3DF2794B7C}" srcOrd="0" destOrd="0" parTransId="{3AA05623-0088-4791-84D4-D4044776EA17}" sibTransId="{E6DBFBAA-2D47-434B-927C-CF9D435A4EA9}"/>
    <dgm:cxn modelId="{7287BD7C-0A3B-4253-BC62-16DBE0DBB7DC}" srcId="{2B8B737C-8009-40C1-84CB-28874C14CBBD}" destId="{7DBF3A6C-7850-4D64-AE24-526F1C6D1ECA}" srcOrd="4" destOrd="0" parTransId="{B303C61D-D5F9-42A9-B00E-B0045C6CD616}" sibTransId="{F16BCE04-D2A2-41A1-BD01-1B1A67B6A7F2}"/>
    <dgm:cxn modelId="{9E69B9A5-DA92-48E9-93FE-2CACA8F76E08}" type="presOf" srcId="{1D2594FE-C833-481D-B65D-AA3DF2794B7C}" destId="{B57C4CF1-183E-4B84-B6E8-26D8FB671FDC}" srcOrd="0" destOrd="0" presId="urn:microsoft.com/office/officeart/2005/8/layout/vList2"/>
    <dgm:cxn modelId="{1525BBB5-57B5-4C5C-9CA9-D1A9C29C1C5D}" type="presOf" srcId="{B0C1844F-D5A8-4263-A9BC-DFAA4A98960D}" destId="{59EA7D70-2D4E-4750-AF62-746564FA0235}" srcOrd="0" destOrd="0" presId="urn:microsoft.com/office/officeart/2005/8/layout/vList2"/>
    <dgm:cxn modelId="{7C2614BF-2F9D-4D7A-B827-AA28E64FE1B7}" srcId="{2B8B737C-8009-40C1-84CB-28874C14CBBD}" destId="{A2307628-B571-4C55-84D4-4A13ACAD5A1E}" srcOrd="1" destOrd="0" parTransId="{EDF06120-72DC-4C9E-AD94-39A168D6C615}" sibTransId="{9E669E9C-39E5-4DCC-BF3D-BE0827AC8BBE}"/>
    <dgm:cxn modelId="{9CF3F2C3-E989-4AA8-AF1E-4F8294CEE58D}" type="presOf" srcId="{A2307628-B571-4C55-84D4-4A13ACAD5A1E}" destId="{CAB3E32A-2F86-44DE-A4E9-DFF0B2A2FB11}" srcOrd="0" destOrd="0" presId="urn:microsoft.com/office/officeart/2005/8/layout/vList2"/>
    <dgm:cxn modelId="{733F76C6-5B8D-4CED-B544-E569AA91AACD}" srcId="{2B8B737C-8009-40C1-84CB-28874C14CBBD}" destId="{B0C1844F-D5A8-4263-A9BC-DFAA4A98960D}" srcOrd="2" destOrd="0" parTransId="{6B55D510-02F3-4498-9F03-048D03DBD449}" sibTransId="{A8ECF63F-23C4-4E97-830E-BF36FFA966CB}"/>
    <dgm:cxn modelId="{E4D500D0-5F3A-45C8-AAAA-9D4C9270C6EA}" type="presOf" srcId="{2B8B737C-8009-40C1-84CB-28874C14CBBD}" destId="{B5A6F254-E7F6-45C7-9FED-272C4A8B8BDB}" srcOrd="0" destOrd="0" presId="urn:microsoft.com/office/officeart/2005/8/layout/vList2"/>
    <dgm:cxn modelId="{C1AE64F0-C5A5-47AF-8FF0-AFAF0EF7B700}" type="presOf" srcId="{7DBF3A6C-7850-4D64-AE24-526F1C6D1ECA}" destId="{851A4804-689C-4C12-86A6-7B07976A2A02}" srcOrd="0" destOrd="0" presId="urn:microsoft.com/office/officeart/2005/8/layout/vList2"/>
    <dgm:cxn modelId="{53DC30FF-6116-4F9C-8143-33B0E1F252E7}" type="presOf" srcId="{76117337-06E9-436B-B6AF-C6739B5BAA3B}" destId="{8D672175-0D7A-408E-A884-C1A8E3528EB3}" srcOrd="0" destOrd="0" presId="urn:microsoft.com/office/officeart/2005/8/layout/vList2"/>
    <dgm:cxn modelId="{5AD68803-C366-49DF-8C1D-61BC0F125819}" type="presParOf" srcId="{B5A6F254-E7F6-45C7-9FED-272C4A8B8BDB}" destId="{B57C4CF1-183E-4B84-B6E8-26D8FB671FDC}" srcOrd="0" destOrd="0" presId="urn:microsoft.com/office/officeart/2005/8/layout/vList2"/>
    <dgm:cxn modelId="{AA6991C7-CD89-48F8-B4E3-FB38E0F6AC1A}" type="presParOf" srcId="{B5A6F254-E7F6-45C7-9FED-272C4A8B8BDB}" destId="{84E29060-96B4-43B1-97A8-EA7AEBA0463C}" srcOrd="1" destOrd="0" presId="urn:microsoft.com/office/officeart/2005/8/layout/vList2"/>
    <dgm:cxn modelId="{11046EC2-421F-4527-A514-6D9874C058FE}" type="presParOf" srcId="{B5A6F254-E7F6-45C7-9FED-272C4A8B8BDB}" destId="{CAB3E32A-2F86-44DE-A4E9-DFF0B2A2FB11}" srcOrd="2" destOrd="0" presId="urn:microsoft.com/office/officeart/2005/8/layout/vList2"/>
    <dgm:cxn modelId="{F8F337E4-FBB5-4EFB-9321-88FEE65878FD}" type="presParOf" srcId="{B5A6F254-E7F6-45C7-9FED-272C4A8B8BDB}" destId="{908B2789-5C67-4D05-A8BD-D020AC411F66}" srcOrd="3" destOrd="0" presId="urn:microsoft.com/office/officeart/2005/8/layout/vList2"/>
    <dgm:cxn modelId="{76628DB5-DA88-4C74-AC00-4E8531E3BA33}" type="presParOf" srcId="{B5A6F254-E7F6-45C7-9FED-272C4A8B8BDB}" destId="{59EA7D70-2D4E-4750-AF62-746564FA0235}" srcOrd="4" destOrd="0" presId="urn:microsoft.com/office/officeart/2005/8/layout/vList2"/>
    <dgm:cxn modelId="{69E793CB-8DCA-453E-B989-20ECDC332017}" type="presParOf" srcId="{B5A6F254-E7F6-45C7-9FED-272C4A8B8BDB}" destId="{FB90B7FE-ECE2-499D-AE33-1BD1193EC86F}" srcOrd="5" destOrd="0" presId="urn:microsoft.com/office/officeart/2005/8/layout/vList2"/>
    <dgm:cxn modelId="{4D40CBA7-FAB8-4DC5-A169-C7B95A520D66}" type="presParOf" srcId="{B5A6F254-E7F6-45C7-9FED-272C4A8B8BDB}" destId="{8D672175-0D7A-408E-A884-C1A8E3528EB3}" srcOrd="6" destOrd="0" presId="urn:microsoft.com/office/officeart/2005/8/layout/vList2"/>
    <dgm:cxn modelId="{C1F58781-3AC3-43BF-8B60-949F526E3DDB}" type="presParOf" srcId="{B5A6F254-E7F6-45C7-9FED-272C4A8B8BDB}" destId="{CFF11588-2211-4541-B794-DEAAE574EE0D}" srcOrd="7" destOrd="0" presId="urn:microsoft.com/office/officeart/2005/8/layout/vList2"/>
    <dgm:cxn modelId="{9499E884-9F5B-4A05-A01B-E8C7ADED6270}" type="presParOf" srcId="{B5A6F254-E7F6-45C7-9FED-272C4A8B8BDB}" destId="{851A4804-689C-4C12-86A6-7B07976A2A0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C9936-6B86-40EB-9A6B-0E3A2A291B34}">
      <dsp:nvSpPr>
        <dsp:cNvPr id="0" name=""/>
        <dsp:cNvSpPr/>
      </dsp:nvSpPr>
      <dsp:spPr>
        <a:xfrm>
          <a:off x="0" y="4622342"/>
          <a:ext cx="7135638" cy="10112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tr-TR" sz="1400" kern="1200" dirty="0">
              <a:latin typeface="Gill Sans Nova"/>
            </a:rPr>
            <a:t>Çalışmanın başarımının belirlenmesinde ZSI indeksi kullanılmıştır. </a:t>
          </a:r>
          <a:r>
            <a:rPr lang="tr-TR" sz="1400" kern="1200" dirty="0"/>
            <a:t>Elde edilen başarım indeks değerleri 0,87 ile 0,93 arasında değişmekte olup literatürde 0,7’den büyük değerler başarılı olarak kabul edilmektedir. Elde edilen sonuçlar, önerilen metodolojinin ekmek gözeneklerinin bölütlenmesine dayanan ekmek kalitesi analizinde kullanılabileceğini göstermiştir. </a:t>
          </a:r>
        </a:p>
      </dsp:txBody>
      <dsp:txXfrm>
        <a:off x="0" y="4622342"/>
        <a:ext cx="7135638" cy="1011255"/>
      </dsp:txXfrm>
    </dsp:sp>
    <dsp:sp modelId="{254E5DC1-AB85-4E55-9BEB-E0E2F88B2A4F}">
      <dsp:nvSpPr>
        <dsp:cNvPr id="0" name=""/>
        <dsp:cNvSpPr/>
      </dsp:nvSpPr>
      <dsp:spPr>
        <a:xfrm rot="10800000">
          <a:off x="0" y="3082200"/>
          <a:ext cx="7135638" cy="1555311"/>
        </a:xfrm>
        <a:prstGeom prst="upArrowCallout">
          <a:avLst/>
        </a:prstGeom>
        <a:solidFill>
          <a:schemeClr val="accent2">
            <a:hueOff val="-495717"/>
            <a:satOff val="-10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tr-TR" sz="1400" kern="1200" dirty="0"/>
            <a:t>Elde edilen sonuçlar </a:t>
          </a:r>
          <a:r>
            <a:rPr lang="tr-TR" sz="1400" kern="1200" dirty="0" err="1"/>
            <a:t>DATEM'in</a:t>
          </a:r>
          <a:r>
            <a:rPr lang="tr-TR" sz="1400" kern="1200" dirty="0"/>
            <a:t> ekmeğin </a:t>
          </a:r>
          <a:r>
            <a:rPr lang="tr-TR" sz="1400" kern="1200" dirty="0" err="1"/>
            <a:t>göznek</a:t>
          </a:r>
          <a:r>
            <a:rPr lang="tr-TR" sz="1400" kern="1200" dirty="0"/>
            <a:t> yapısını iyileştirerek, konsantrasyonuyla doğru orantılı olarak ekmek </a:t>
          </a:r>
          <a:r>
            <a:rPr lang="tr-TR" sz="1400" kern="1200" dirty="0">
              <a:latin typeface="Gill Sans Nova"/>
            </a:rPr>
            <a:t>hacmini arttırdığını göstermiştir</a:t>
          </a:r>
          <a:endParaRPr lang="en-US" sz="1400" kern="1200" dirty="0">
            <a:latin typeface="Gill Sans Nova"/>
          </a:endParaRPr>
        </a:p>
      </dsp:txBody>
      <dsp:txXfrm rot="10800000">
        <a:off x="0" y="3082200"/>
        <a:ext cx="7135638" cy="1010594"/>
      </dsp:txXfrm>
    </dsp:sp>
    <dsp:sp modelId="{DCE43006-3BA4-4920-A6DE-35A597FD7DC0}">
      <dsp:nvSpPr>
        <dsp:cNvPr id="0" name=""/>
        <dsp:cNvSpPr/>
      </dsp:nvSpPr>
      <dsp:spPr>
        <a:xfrm rot="10800000">
          <a:off x="0" y="1542058"/>
          <a:ext cx="7135638" cy="1555311"/>
        </a:xfrm>
        <a:prstGeom prst="upArrowCallout">
          <a:avLst/>
        </a:prstGeom>
        <a:solidFill>
          <a:schemeClr val="accent2">
            <a:hueOff val="-991434"/>
            <a:satOff val="-213"/>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tr-TR" sz="1400" kern="1200" dirty="0"/>
            <a:t>Bu çalışmada DATEM (</a:t>
          </a:r>
          <a:r>
            <a:rPr lang="tr-TR" sz="1400" kern="1200" dirty="0" err="1"/>
            <a:t>Diacetil</a:t>
          </a:r>
          <a:r>
            <a:rPr lang="tr-TR" sz="1400" kern="1200" dirty="0"/>
            <a:t> </a:t>
          </a:r>
          <a:r>
            <a:rPr lang="tr-TR" sz="1400" kern="1200" dirty="0" err="1"/>
            <a:t>tartaric</a:t>
          </a:r>
          <a:r>
            <a:rPr lang="tr-TR" sz="1400" kern="1200" dirty="0"/>
            <a:t> </a:t>
          </a:r>
          <a:r>
            <a:rPr lang="tr-TR" sz="1400" kern="1200" dirty="0" err="1"/>
            <a:t>esters</a:t>
          </a:r>
          <a:r>
            <a:rPr lang="tr-TR" sz="1400" kern="1200" dirty="0"/>
            <a:t> of </a:t>
          </a:r>
          <a:r>
            <a:rPr lang="tr-TR" sz="1400" kern="1200" dirty="0" err="1"/>
            <a:t>monogliserid</a:t>
          </a:r>
          <a:r>
            <a:rPr lang="tr-TR" sz="1400" kern="1200" dirty="0"/>
            <a:t>) katkı maddesinin, fosfolipaz (FL) enziminin ve </a:t>
          </a:r>
          <a:r>
            <a:rPr lang="tr-TR" sz="1400" kern="1200" dirty="0" err="1"/>
            <a:t>glikolipaz</a:t>
          </a:r>
          <a:r>
            <a:rPr lang="tr-TR" sz="1400" kern="1200" dirty="0"/>
            <a:t> (GL) enziminin doğrudan </a:t>
          </a:r>
          <a:r>
            <a:rPr lang="tr-TR" sz="1400" kern="1200" dirty="0" err="1"/>
            <a:t>ekmejk</a:t>
          </a:r>
          <a:r>
            <a:rPr lang="tr-TR" sz="1400" kern="1200" dirty="0"/>
            <a:t> yapım yöntemiyle üretilmiş ekmeklerdeki kaliteye olan etkisi belirlenmiştir.</a:t>
          </a:r>
          <a:endParaRPr lang="en-US" sz="1400" kern="1200" dirty="0"/>
        </a:p>
      </dsp:txBody>
      <dsp:txXfrm rot="10800000">
        <a:off x="0" y="1542058"/>
        <a:ext cx="7135638" cy="1010594"/>
      </dsp:txXfrm>
    </dsp:sp>
    <dsp:sp modelId="{5C84AA4B-ED64-42A1-8DFC-B4B95447A990}">
      <dsp:nvSpPr>
        <dsp:cNvPr id="0" name=""/>
        <dsp:cNvSpPr/>
      </dsp:nvSpPr>
      <dsp:spPr>
        <a:xfrm rot="10800000">
          <a:off x="0" y="1915"/>
          <a:ext cx="7135638" cy="1555311"/>
        </a:xfrm>
        <a:prstGeom prst="upArrowCallout">
          <a:avLst/>
        </a:prstGeom>
        <a:solidFill>
          <a:schemeClr val="accent2">
            <a:hueOff val="-1487151"/>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tr-TR" sz="1400" kern="1200" dirty="0"/>
            <a:t>Ekmek, içerisine konulan maddelerin miktarı ve cinsine bağlı </a:t>
          </a:r>
          <a:r>
            <a:rPr lang="tr-TR" sz="1400" kern="1200" dirty="0" err="1"/>
            <a:t>oalrak</a:t>
          </a:r>
          <a:r>
            <a:rPr lang="tr-TR" sz="1400" kern="1200" dirty="0"/>
            <a:t> farklı kalitede üretilebilmektedir.</a:t>
          </a:r>
          <a:endParaRPr lang="en-US" sz="1400" kern="1200" dirty="0"/>
        </a:p>
      </dsp:txBody>
      <dsp:txXfrm rot="10800000">
        <a:off x="0" y="1915"/>
        <a:ext cx="7135638" cy="1010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10A58-E798-47DA-B8B2-6B3B7E241607}">
      <dsp:nvSpPr>
        <dsp:cNvPr id="0" name=""/>
        <dsp:cNvSpPr/>
      </dsp:nvSpPr>
      <dsp:spPr>
        <a:xfrm>
          <a:off x="9367" y="80736"/>
          <a:ext cx="2799931" cy="3129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endParaRPr lang="en-US" sz="1200" kern="1200"/>
        </a:p>
      </dsp:txBody>
      <dsp:txXfrm>
        <a:off x="91374" y="162743"/>
        <a:ext cx="2635917" cy="2965401"/>
      </dsp:txXfrm>
    </dsp:sp>
    <dsp:sp modelId="{246A8156-6DDF-4A19-B460-D5D857A2B77E}">
      <dsp:nvSpPr>
        <dsp:cNvPr id="0" name=""/>
        <dsp:cNvSpPr/>
      </dsp:nvSpPr>
      <dsp:spPr>
        <a:xfrm>
          <a:off x="3089292" y="1298252"/>
          <a:ext cx="593585" cy="6943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089292" y="1437128"/>
        <a:ext cx="415510" cy="416630"/>
      </dsp:txXfrm>
    </dsp:sp>
    <dsp:sp modelId="{0697798F-2582-4798-8309-E26CBDA1DA4A}">
      <dsp:nvSpPr>
        <dsp:cNvPr id="0" name=""/>
        <dsp:cNvSpPr/>
      </dsp:nvSpPr>
      <dsp:spPr>
        <a:xfrm>
          <a:off x="3929271" y="80736"/>
          <a:ext cx="2799931" cy="3129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Ancak öz miktarı yetersiz olan unlara uygun miktarda katkı maddesi ilavesi yapılarak üretilen ekmeklerin raf ömrü uzar, hacmi artar, ekmek içlerinin gözenek yapıları iyileşir, dokuları ve yumuşaklıkları daha iyi olur. Örneğin DATEM (Diacetyl tartaric esters of monoglycerides) maddesi de yapısında yağ bulunduran bir katkı maddesi olup, beyaz ekmek, galeta gibi mayalı hamurlar başta olmak üzere birçok un karışımlarında kullanılmaktadır.</a:t>
          </a:r>
          <a:endParaRPr lang="en-US" sz="1200" kern="1200"/>
        </a:p>
      </dsp:txBody>
      <dsp:txXfrm>
        <a:off x="4011278" y="162743"/>
        <a:ext cx="2635917" cy="2965401"/>
      </dsp:txXfrm>
    </dsp:sp>
    <dsp:sp modelId="{CC93D9FD-EAF7-414E-84C5-8056136B5842}">
      <dsp:nvSpPr>
        <dsp:cNvPr id="0" name=""/>
        <dsp:cNvSpPr/>
      </dsp:nvSpPr>
      <dsp:spPr>
        <a:xfrm>
          <a:off x="7009196" y="1298252"/>
          <a:ext cx="593585" cy="6943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009196" y="1437128"/>
        <a:ext cx="415510" cy="416630"/>
      </dsp:txXfrm>
    </dsp:sp>
    <dsp:sp modelId="{432D2139-3141-44D2-850F-0C8B37AC0DB8}">
      <dsp:nvSpPr>
        <dsp:cNvPr id="0" name=""/>
        <dsp:cNvSpPr/>
      </dsp:nvSpPr>
      <dsp:spPr>
        <a:xfrm>
          <a:off x="7849175" y="80736"/>
          <a:ext cx="2799931" cy="31294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Gelişen görüntü işleme teknikleriyle birlikte ekmek kalite analizlerinin daha ucuz, hızlı ve güvenilir şekilde yapılabilmesi sağlanmaya çalışılmaktadır. Türk Gıda Kodeksinin ürünler tebliğinde de ifade edildiği üzere her gıdada olduğu gibi ekmeğinde kendine has görünümü olması gerekmektedir. 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endParaRPr lang="en-US" sz="1200" kern="1200"/>
        </a:p>
      </dsp:txBody>
      <dsp:txXfrm>
        <a:off x="7931182" y="162743"/>
        <a:ext cx="2635917" cy="296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C4CF1-183E-4B84-B6E8-26D8FB671FDC}">
      <dsp:nvSpPr>
        <dsp:cNvPr id="0" name=""/>
        <dsp:cNvSpPr/>
      </dsp:nvSpPr>
      <dsp:spPr>
        <a:xfrm>
          <a:off x="0" y="248739"/>
          <a:ext cx="5891471" cy="8950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Çalışmada kullanılan ekmek kesit alan görüntüleri doğrudan ekmek yapım yöntemiyle (AACC 10-10B, AACC, 2000) elde edilmiştir.</a:t>
          </a:r>
          <a:endParaRPr lang="en-US" sz="1600" kern="1200"/>
        </a:p>
      </dsp:txBody>
      <dsp:txXfrm>
        <a:off x="43693" y="292432"/>
        <a:ext cx="5804085" cy="807664"/>
      </dsp:txXfrm>
    </dsp:sp>
    <dsp:sp modelId="{CAB3E32A-2F86-44DE-A4E9-DFF0B2A2FB11}">
      <dsp:nvSpPr>
        <dsp:cNvPr id="0" name=""/>
        <dsp:cNvSpPr/>
      </dsp:nvSpPr>
      <dsp:spPr>
        <a:xfrm>
          <a:off x="0" y="1189869"/>
          <a:ext cx="5891471" cy="895050"/>
        </a:xfrm>
        <a:prstGeom prst="roundRect">
          <a:avLst/>
        </a:prstGeom>
        <a:solidFill>
          <a:schemeClr val="accent5">
            <a:hueOff val="-388354"/>
            <a:satOff val="80"/>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Ekmek hazırlama içeriğine 1 kg un (%14 rutubetli) üzerinden, %3 maya, %1,5 tuz, 10 mg/kg alfaamilaz ve 75 mg/kg askorbik asit eklenerek başlanmıştır.</a:t>
          </a:r>
          <a:endParaRPr lang="en-US" sz="1600" kern="1200"/>
        </a:p>
      </dsp:txBody>
      <dsp:txXfrm>
        <a:off x="43693" y="1233562"/>
        <a:ext cx="5804085" cy="807664"/>
      </dsp:txXfrm>
    </dsp:sp>
    <dsp:sp modelId="{59EA7D70-2D4E-4750-AF62-746564FA0235}">
      <dsp:nvSpPr>
        <dsp:cNvPr id="0" name=""/>
        <dsp:cNvSpPr/>
      </dsp:nvSpPr>
      <dsp:spPr>
        <a:xfrm>
          <a:off x="0" y="2130999"/>
          <a:ext cx="5891471" cy="895050"/>
        </a:xfrm>
        <a:prstGeom prst="roundRect">
          <a:avLst/>
        </a:prstGeom>
        <a:solidFill>
          <a:schemeClr val="accent5">
            <a:hueOff val="-776709"/>
            <a:satOff val="160"/>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Tüm bileşenler bir yoğurucuda uygun kıvamda hamur oluşturuncaya kadar yoğrulmuş ve daha sonra 30°C’de %85 nispi nemde 30 dakika fermantasyona bırakılmıştır.</a:t>
          </a:r>
          <a:endParaRPr lang="en-US" sz="1600" kern="1200"/>
        </a:p>
      </dsp:txBody>
      <dsp:txXfrm>
        <a:off x="43693" y="2174692"/>
        <a:ext cx="5804085" cy="807664"/>
      </dsp:txXfrm>
    </dsp:sp>
    <dsp:sp modelId="{8D672175-0D7A-408E-A884-C1A8E3528EB3}">
      <dsp:nvSpPr>
        <dsp:cNvPr id="0" name=""/>
        <dsp:cNvSpPr/>
      </dsp:nvSpPr>
      <dsp:spPr>
        <a:xfrm>
          <a:off x="0" y="3072129"/>
          <a:ext cx="5891471" cy="895050"/>
        </a:xfrm>
        <a:prstGeom prst="roundRect">
          <a:avLst/>
        </a:prstGeom>
        <a:solidFill>
          <a:schemeClr val="accent5">
            <a:hueOff val="-1165063"/>
            <a:satOff val="240"/>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Fermantasyon sonunda, silindir şekline getirilmiş hamur parçaları teflon pişirme kaplarında 60 dakika gelişmeye bırakılmış ve 220 °C’de 25 dakika döner tipte bir fırında pişirilmiştir.</a:t>
          </a:r>
          <a:endParaRPr lang="en-US" sz="1600" kern="1200"/>
        </a:p>
      </dsp:txBody>
      <dsp:txXfrm>
        <a:off x="43693" y="3115822"/>
        <a:ext cx="5804085" cy="807664"/>
      </dsp:txXfrm>
    </dsp:sp>
    <dsp:sp modelId="{851A4804-689C-4C12-86A6-7B07976A2A02}">
      <dsp:nvSpPr>
        <dsp:cNvPr id="0" name=""/>
        <dsp:cNvSpPr/>
      </dsp:nvSpPr>
      <dsp:spPr>
        <a:xfrm>
          <a:off x="0" y="4013259"/>
          <a:ext cx="5891471" cy="895050"/>
        </a:xfrm>
        <a:prstGeom prst="roundRect">
          <a:avLst/>
        </a:prstGeom>
        <a:solidFill>
          <a:schemeClr val="accent5">
            <a:hueOff val="-1553417"/>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Analiz edilecek ekmekler önce, dilimleme makinesinde 25 mm kalınlıkta kesilmiş ve her bir ekmeğin ortasındaki/merkezindeki iki dilim analizlerde kullanılmak üzere ayrılmıştır.</a:t>
          </a:r>
          <a:endParaRPr lang="en-US" sz="1600" kern="1200"/>
        </a:p>
      </dsp:txBody>
      <dsp:txXfrm>
        <a:off x="43693" y="4056952"/>
        <a:ext cx="5804085"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11/9/2022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41772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11/9/2022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8014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11/9/2022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07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11/9/2022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036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11/9/2022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2386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11/9/2022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875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11/9/2022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9012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11/9/2022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4514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11/9/2022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8837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11/9/2022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1809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11/9/2022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1735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11/9/2022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65782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Degrade yüzeyi tasarımında pastel renkleri">
            <a:extLst>
              <a:ext uri="{FF2B5EF4-FFF2-40B4-BE49-F238E27FC236}">
                <a16:creationId xmlns:a16="http://schemas.microsoft.com/office/drawing/2014/main" id="{D442B1DC-58C6-BD5A-2A67-1EF9AB344709}"/>
              </a:ext>
            </a:extLst>
          </p:cNvPr>
          <p:cNvPicPr>
            <a:picLocks noChangeAspect="1"/>
          </p:cNvPicPr>
          <p:nvPr/>
        </p:nvPicPr>
        <p:blipFill rotWithShape="1">
          <a:blip r:embed="rId2">
            <a:alphaModFix amt="40000"/>
          </a:blip>
          <a:srcRect t="7055" r="6" b="8534"/>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p:cNvSpPr>
            <a:spLocks noGrp="1"/>
          </p:cNvSpPr>
          <p:nvPr>
            <p:ph type="ctrTitle"/>
          </p:nvPr>
        </p:nvSpPr>
        <p:spPr>
          <a:xfrm>
            <a:off x="2562606" y="1508067"/>
            <a:ext cx="7063739" cy="2387600"/>
          </a:xfrm>
        </p:spPr>
        <p:txBody>
          <a:bodyPr>
            <a:normAutofit fontScale="90000"/>
          </a:bodyPr>
          <a:lstStyle/>
          <a:p>
            <a:r>
              <a:rPr lang="tr-TR" dirty="0">
                <a:solidFill>
                  <a:srgbClr val="FFFFFF"/>
                </a:solidFill>
              </a:rPr>
              <a:t>Görüntü İşleme Teknikleri Kullanılarak Ekmek Doku Analizi ve Arayüz Programının Geliştirilmesi</a:t>
            </a:r>
            <a:endParaRPr lang="tr-TR" dirty="0"/>
          </a:p>
        </p:txBody>
      </p:sp>
      <p:sp>
        <p:nvSpPr>
          <p:cNvPr id="3" name="Alt Başlık 2"/>
          <p:cNvSpPr>
            <a:spLocks noGrp="1"/>
          </p:cNvSpPr>
          <p:nvPr>
            <p:ph type="subTitle" idx="1"/>
          </p:nvPr>
        </p:nvSpPr>
        <p:spPr>
          <a:xfrm>
            <a:off x="2562606" y="4392260"/>
            <a:ext cx="7063739" cy="1655762"/>
          </a:xfrm>
        </p:spPr>
        <p:txBody>
          <a:bodyPr vert="horz" lIns="91440" tIns="45720" rIns="91440" bIns="45720" rtlCol="0" anchor="t">
            <a:normAutofit/>
          </a:bodyPr>
          <a:lstStyle/>
          <a:p>
            <a:r>
              <a:rPr lang="tr-TR" dirty="0">
                <a:solidFill>
                  <a:srgbClr val="FFFFFF"/>
                </a:solidFill>
                <a:cs typeface="Calibri"/>
              </a:rPr>
              <a:t>Kürşat Batuhan Aslan</a:t>
            </a:r>
          </a:p>
          <a:p>
            <a:r>
              <a:rPr lang="tr-TR" dirty="0">
                <a:solidFill>
                  <a:srgbClr val="FFFFFF"/>
                </a:solidFill>
                <a:cs typeface="Calibri"/>
              </a:rPr>
              <a:t>50160076102</a:t>
            </a:r>
          </a:p>
          <a:p>
            <a:endParaRPr lang="tr-TR" dirty="0">
              <a:solidFill>
                <a:srgbClr val="FFFFFF"/>
              </a:solidFill>
              <a:cs typeface="Calibri"/>
            </a:endParaRP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7"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8"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CDC02169-04D1-7209-4F5D-230CDCCDF1F7}"/>
              </a:ext>
            </a:extLst>
          </p:cNvPr>
          <p:cNvSpPr>
            <a:spLocks noGrp="1"/>
          </p:cNvSpPr>
          <p:nvPr>
            <p:ph type="title"/>
          </p:nvPr>
        </p:nvSpPr>
        <p:spPr>
          <a:xfrm>
            <a:off x="770878" y="952022"/>
            <a:ext cx="2862591" cy="5157049"/>
          </a:xfrm>
        </p:spPr>
        <p:txBody>
          <a:bodyPr anchor="ctr">
            <a:normAutofit/>
          </a:bodyPr>
          <a:lstStyle/>
          <a:p>
            <a:r>
              <a:rPr lang="tr-TR" sz="4400"/>
              <a:t>Projenin Amacı</a:t>
            </a:r>
          </a:p>
        </p:txBody>
      </p:sp>
      <p:graphicFrame>
        <p:nvGraphicFramePr>
          <p:cNvPr id="29" name="İçerik Yer Tutucusu 2">
            <a:extLst>
              <a:ext uri="{FF2B5EF4-FFF2-40B4-BE49-F238E27FC236}">
                <a16:creationId xmlns:a16="http://schemas.microsoft.com/office/drawing/2014/main" id="{7B7E7DCE-3C02-7548-6249-0FB1AA0863E3}"/>
              </a:ext>
            </a:extLst>
          </p:cNvPr>
          <p:cNvGraphicFramePr>
            <a:graphicFrameLocks noGrp="1"/>
          </p:cNvGraphicFramePr>
          <p:nvPr>
            <p:ph idx="1"/>
            <p:extLst>
              <p:ext uri="{D42A27DB-BD31-4B8C-83A1-F6EECF244321}">
                <p14:modId xmlns:p14="http://schemas.microsoft.com/office/powerpoint/2010/main" val="362035075"/>
              </p:ext>
            </p:extLst>
          </p:nvPr>
        </p:nvGraphicFramePr>
        <p:xfrm>
          <a:off x="4083521" y="302911"/>
          <a:ext cx="7135638" cy="5635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0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14" name="Oval 13">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39C7ED60-F949-D290-FBA0-D568AA9DBE8E}"/>
              </a:ext>
            </a:extLst>
          </p:cNvPr>
          <p:cNvSpPr>
            <a:spLocks noGrp="1"/>
          </p:cNvSpPr>
          <p:nvPr>
            <p:ph type="title"/>
          </p:nvPr>
        </p:nvSpPr>
        <p:spPr>
          <a:xfrm>
            <a:off x="770878" y="952023"/>
            <a:ext cx="10773422" cy="1797530"/>
          </a:xfrm>
        </p:spPr>
        <p:txBody>
          <a:bodyPr anchor="t">
            <a:normAutofit/>
          </a:bodyPr>
          <a:lstStyle/>
          <a:p>
            <a:r>
              <a:rPr lang="tr-TR" sz="4400"/>
              <a:t>Temel Bilgiler</a:t>
            </a:r>
          </a:p>
        </p:txBody>
      </p:sp>
      <p:graphicFrame>
        <p:nvGraphicFramePr>
          <p:cNvPr id="5" name="İçerik Yer Tutucusu 2">
            <a:extLst>
              <a:ext uri="{FF2B5EF4-FFF2-40B4-BE49-F238E27FC236}">
                <a16:creationId xmlns:a16="http://schemas.microsoft.com/office/drawing/2014/main" id="{CDFF5BD9-D728-EF93-5AE5-8F82DF7FAE8E}"/>
              </a:ext>
            </a:extLst>
          </p:cNvPr>
          <p:cNvGraphicFramePr>
            <a:graphicFrameLocks noGrp="1"/>
          </p:cNvGraphicFramePr>
          <p:nvPr>
            <p:ph idx="1"/>
            <p:extLst>
              <p:ext uri="{D42A27DB-BD31-4B8C-83A1-F6EECF244321}">
                <p14:modId xmlns:p14="http://schemas.microsoft.com/office/powerpoint/2010/main" val="927226516"/>
              </p:ext>
            </p:extLst>
          </p:nvPr>
        </p:nvGraphicFramePr>
        <p:xfrm>
          <a:off x="777875" y="2886075"/>
          <a:ext cx="10658475" cy="329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85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a:extLst>
              <a:ext uri="{FF2B5EF4-FFF2-40B4-BE49-F238E27FC236}">
                <a16:creationId xmlns:a16="http://schemas.microsoft.com/office/drawing/2014/main" id="{04F4DE08-A47E-7D94-5E97-A4A1210C043E}"/>
              </a:ext>
            </a:extLst>
          </p:cNvPr>
          <p:cNvSpPr>
            <a:spLocks noGrp="1"/>
          </p:cNvSpPr>
          <p:nvPr>
            <p:ph type="title"/>
          </p:nvPr>
        </p:nvSpPr>
        <p:spPr>
          <a:xfrm>
            <a:off x="770878" y="952022"/>
            <a:ext cx="4606280" cy="5157049"/>
          </a:xfrm>
        </p:spPr>
        <p:txBody>
          <a:bodyPr anchor="ctr">
            <a:normAutofit/>
          </a:bodyPr>
          <a:lstStyle/>
          <a:p>
            <a:r>
              <a:rPr lang="tr-TR" sz="4400" dirty="0"/>
              <a:t>Deneysel Metot(</a:t>
            </a:r>
            <a:r>
              <a:rPr lang="tr-TR" sz="4400" dirty="0" err="1"/>
              <a:t>Dataset</a:t>
            </a:r>
            <a:r>
              <a:rPr lang="tr-TR" sz="4400" dirty="0"/>
              <a:t>)</a:t>
            </a:r>
          </a:p>
        </p:txBody>
      </p:sp>
      <p:sp>
        <p:nvSpPr>
          <p:cNvPr id="13" name="Freeform: Shape 12">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İçerik Yer Tutucusu 2">
            <a:extLst>
              <a:ext uri="{FF2B5EF4-FFF2-40B4-BE49-F238E27FC236}">
                <a16:creationId xmlns:a16="http://schemas.microsoft.com/office/drawing/2014/main" id="{1571DCDB-C030-79A6-7D83-E61E36448F33}"/>
              </a:ext>
            </a:extLst>
          </p:cNvPr>
          <p:cNvGraphicFramePr>
            <a:graphicFrameLocks noGrp="1"/>
          </p:cNvGraphicFramePr>
          <p:nvPr>
            <p:ph idx="1"/>
            <p:extLst>
              <p:ext uri="{D42A27DB-BD31-4B8C-83A1-F6EECF244321}">
                <p14:modId xmlns:p14="http://schemas.microsoft.com/office/powerpoint/2010/main" val="2609361183"/>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80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AAE733-5830-4749-BF05-48553257C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850350-D759-47A0-A2FA-8B445C6D9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Başlık 1">
            <a:extLst>
              <a:ext uri="{FF2B5EF4-FFF2-40B4-BE49-F238E27FC236}">
                <a16:creationId xmlns:a16="http://schemas.microsoft.com/office/drawing/2014/main" id="{894E0E05-CDA4-D2BB-0D0E-B570DD07C3E2}"/>
              </a:ext>
            </a:extLst>
          </p:cNvPr>
          <p:cNvSpPr>
            <a:spLocks noGrp="1"/>
          </p:cNvSpPr>
          <p:nvPr>
            <p:ph type="title"/>
          </p:nvPr>
        </p:nvSpPr>
        <p:spPr>
          <a:xfrm>
            <a:off x="777240" y="777240"/>
            <a:ext cx="4882061" cy="2493876"/>
          </a:xfrm>
        </p:spPr>
        <p:txBody>
          <a:bodyPr anchor="b">
            <a:normAutofit/>
          </a:bodyPr>
          <a:lstStyle/>
          <a:p>
            <a:r>
              <a:rPr lang="tr-TR" sz="4400" dirty="0"/>
              <a:t>Deneysel Metot</a:t>
            </a:r>
            <a:r>
              <a:rPr lang="tr-TR" sz="4400"/>
              <a:t>(Methods)</a:t>
            </a:r>
            <a:endParaRPr lang="tr-TR" sz="4400" dirty="0"/>
          </a:p>
        </p:txBody>
      </p:sp>
      <p:sp>
        <p:nvSpPr>
          <p:cNvPr id="3" name="İçerik Yer Tutucusu 2">
            <a:extLst>
              <a:ext uri="{FF2B5EF4-FFF2-40B4-BE49-F238E27FC236}">
                <a16:creationId xmlns:a16="http://schemas.microsoft.com/office/drawing/2014/main" id="{F6CFAF0E-FA9F-777C-1C58-78F236C8CAFB}"/>
              </a:ext>
            </a:extLst>
          </p:cNvPr>
          <p:cNvSpPr>
            <a:spLocks noGrp="1"/>
          </p:cNvSpPr>
          <p:nvPr>
            <p:ph idx="1"/>
          </p:nvPr>
        </p:nvSpPr>
        <p:spPr>
          <a:xfrm>
            <a:off x="777240" y="3428999"/>
            <a:ext cx="4882061" cy="2747963"/>
          </a:xfrm>
        </p:spPr>
        <p:txBody>
          <a:bodyPr vert="horz" lIns="91440" tIns="45720" rIns="91440" bIns="45720" rtlCol="0" anchor="t">
            <a:normAutofit/>
          </a:bodyPr>
          <a:lstStyle/>
          <a:p>
            <a:r>
              <a:rPr lang="tr-TR" sz="1800">
                <a:ea typeface="+mn-lt"/>
                <a:cs typeface="+mn-lt"/>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endParaRPr lang="tr-TR" sz="1800"/>
          </a:p>
        </p:txBody>
      </p:sp>
      <p:grpSp>
        <p:nvGrpSpPr>
          <p:cNvPr id="13" name="Decorative circles">
            <a:extLst>
              <a:ext uri="{FF2B5EF4-FFF2-40B4-BE49-F238E27FC236}">
                <a16:creationId xmlns:a16="http://schemas.microsoft.com/office/drawing/2014/main" id="{E001E6B1-E6EC-4718-9B43-2BF6443E10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126" y="1898042"/>
            <a:ext cx="3331224" cy="4377301"/>
            <a:chOff x="8105126" y="1898042"/>
            <a:chExt cx="3331224" cy="4377301"/>
          </a:xfrm>
        </p:grpSpPr>
        <p:sp>
          <p:nvSpPr>
            <p:cNvPr id="14" name="Oval 13">
              <a:extLst>
                <a:ext uri="{FF2B5EF4-FFF2-40B4-BE49-F238E27FC236}">
                  <a16:creationId xmlns:a16="http://schemas.microsoft.com/office/drawing/2014/main" id="{0FBE738A-E5E6-41D9-86E1-9FAA96A1B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4834" y="5969563"/>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140461-E9E0-4755-8702-4787ADA45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05126" y="573568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9A8EAB-7E97-400A-9B16-BE7C8686E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9615" y="189804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D352AD3-928B-4A44-B836-3E0900F5A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4480" y="2661415"/>
              <a:ext cx="466441" cy="46644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Oval 3">
            <a:extLst>
              <a:ext uri="{FF2B5EF4-FFF2-40B4-BE49-F238E27FC236}">
                <a16:creationId xmlns:a16="http://schemas.microsoft.com/office/drawing/2014/main" id="{A419A7E2-0698-4FEF-A4DB-E3378760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12412" y="4258198"/>
            <a:ext cx="2132258" cy="213225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4" name="Resim 4" descr="yiyecek, iç mekan, ekmek içeren bir resim&#10;&#10;Açıklama otomatik olarak oluşturuldu">
            <a:extLst>
              <a:ext uri="{FF2B5EF4-FFF2-40B4-BE49-F238E27FC236}">
                <a16:creationId xmlns:a16="http://schemas.microsoft.com/office/drawing/2014/main" id="{826BB8D3-78A8-9913-398D-7B86AF862102}"/>
              </a:ext>
            </a:extLst>
          </p:cNvPr>
          <p:cNvPicPr>
            <a:picLocks noChangeAspect="1"/>
          </p:cNvPicPr>
          <p:nvPr/>
        </p:nvPicPr>
        <p:blipFill rotWithShape="1">
          <a:blip r:embed="rId2"/>
          <a:srcRect t="10500" r="3" b="3"/>
          <a:stretch/>
        </p:blipFill>
        <p:spPr>
          <a:xfrm>
            <a:off x="5889678" y="492757"/>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21" name="Graphic 20">
            <a:extLst>
              <a:ext uri="{FF2B5EF4-FFF2-40B4-BE49-F238E27FC236}">
                <a16:creationId xmlns:a16="http://schemas.microsoft.com/office/drawing/2014/main" id="{5E3012D0-3AE4-4594-B37E-2622C81C01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841" t="10973" r="12288" b="12942"/>
          <a:stretch/>
        </p:blipFill>
        <p:spPr>
          <a:xfrm>
            <a:off x="9340052" y="379390"/>
            <a:ext cx="1639186" cy="1622448"/>
          </a:xfrm>
          <a:prstGeom prst="rect">
            <a:avLst/>
          </a:prstGeom>
        </p:spPr>
      </p:pic>
      <p:pic>
        <p:nvPicPr>
          <p:cNvPr id="23" name="Graphic 22">
            <a:extLst>
              <a:ext uri="{FF2B5EF4-FFF2-40B4-BE49-F238E27FC236}">
                <a16:creationId xmlns:a16="http://schemas.microsoft.com/office/drawing/2014/main" id="{62AE1365-C56B-4B6A-BA5F-D16C105C6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2411" y="4258198"/>
            <a:ext cx="2132258" cy="2132258"/>
          </a:xfrm>
          <a:prstGeom prst="rect">
            <a:avLst/>
          </a:prstGeom>
        </p:spPr>
      </p:pic>
    </p:spTree>
    <p:extLst>
      <p:ext uri="{BB962C8B-B14F-4D97-AF65-F5344CB8AC3E}">
        <p14:creationId xmlns:p14="http://schemas.microsoft.com/office/powerpoint/2010/main" val="284136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AAE733-5830-4749-BF05-48553257C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850350-D759-47A0-A2FA-8B445C6D9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Başlık 1">
            <a:extLst>
              <a:ext uri="{FF2B5EF4-FFF2-40B4-BE49-F238E27FC236}">
                <a16:creationId xmlns:a16="http://schemas.microsoft.com/office/drawing/2014/main" id="{1276D0BA-C96C-475E-8DF8-5B1CE7FF157F}"/>
              </a:ext>
            </a:extLst>
          </p:cNvPr>
          <p:cNvSpPr>
            <a:spLocks noGrp="1"/>
          </p:cNvSpPr>
          <p:nvPr>
            <p:ph type="title"/>
          </p:nvPr>
        </p:nvSpPr>
        <p:spPr>
          <a:xfrm>
            <a:off x="777240" y="777240"/>
            <a:ext cx="4882061" cy="2493876"/>
          </a:xfrm>
        </p:spPr>
        <p:txBody>
          <a:bodyPr anchor="b">
            <a:normAutofit/>
          </a:bodyPr>
          <a:lstStyle/>
          <a:p>
            <a:r>
              <a:rPr lang="tr-TR" sz="4400"/>
              <a:t>Deneysel Metot(Histogram Stretching)</a:t>
            </a:r>
          </a:p>
        </p:txBody>
      </p:sp>
      <p:sp>
        <p:nvSpPr>
          <p:cNvPr id="3" name="İçerik Yer Tutucusu 2">
            <a:extLst>
              <a:ext uri="{FF2B5EF4-FFF2-40B4-BE49-F238E27FC236}">
                <a16:creationId xmlns:a16="http://schemas.microsoft.com/office/drawing/2014/main" id="{BEC5D6FF-75DB-C7F5-7B99-7F430C6ED098}"/>
              </a:ext>
            </a:extLst>
          </p:cNvPr>
          <p:cNvSpPr>
            <a:spLocks noGrp="1"/>
          </p:cNvSpPr>
          <p:nvPr>
            <p:ph idx="1"/>
          </p:nvPr>
        </p:nvSpPr>
        <p:spPr>
          <a:xfrm>
            <a:off x="777240" y="3428999"/>
            <a:ext cx="4882061" cy="2747963"/>
          </a:xfrm>
        </p:spPr>
        <p:txBody>
          <a:bodyPr vert="horz" lIns="91440" tIns="45720" rIns="91440" bIns="45720" rtlCol="0" anchor="t">
            <a:normAutofit/>
          </a:bodyPr>
          <a:lstStyle/>
          <a:p>
            <a:r>
              <a:rPr lang="tr-TR" sz="1800" dirty="0">
                <a:ea typeface="+mn-lt"/>
                <a:cs typeface="+mn-lt"/>
              </a:rPr>
              <a:t>Histogram germe işlemi sonucunda şekilde görüldüğü üzere karşıtlığı iyileştirilmiş görüntüde gözeneklerin belirginliği şekilde yer alan gri seviye görüntüsüne göre artmaktadır.</a:t>
            </a:r>
          </a:p>
          <a:p>
            <a:pPr>
              <a:buClr>
                <a:srgbClr val="4A4883"/>
              </a:buClr>
            </a:pPr>
            <a:endParaRPr lang="tr-TR" sz="1800">
              <a:cs typeface="Calibri"/>
            </a:endParaRPr>
          </a:p>
        </p:txBody>
      </p:sp>
      <p:grpSp>
        <p:nvGrpSpPr>
          <p:cNvPr id="15" name="Decorative circles">
            <a:extLst>
              <a:ext uri="{FF2B5EF4-FFF2-40B4-BE49-F238E27FC236}">
                <a16:creationId xmlns:a16="http://schemas.microsoft.com/office/drawing/2014/main" id="{E001E6B1-E6EC-4718-9B43-2BF6443E10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126" y="1898042"/>
            <a:ext cx="3331224" cy="4377301"/>
            <a:chOff x="8105126" y="1898042"/>
            <a:chExt cx="3331224" cy="4377301"/>
          </a:xfrm>
        </p:grpSpPr>
        <p:sp>
          <p:nvSpPr>
            <p:cNvPr id="16" name="Oval 15">
              <a:extLst>
                <a:ext uri="{FF2B5EF4-FFF2-40B4-BE49-F238E27FC236}">
                  <a16:creationId xmlns:a16="http://schemas.microsoft.com/office/drawing/2014/main" id="{0FBE738A-E5E6-41D9-86E1-9FAA96A1B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4834" y="5969563"/>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40461-E9E0-4755-8702-4787ADA45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05126" y="573568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A9A8EAB-7E97-400A-9B16-BE7C8686E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9615" y="189804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352AD3-928B-4A44-B836-3E0900F5A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4480" y="2661415"/>
              <a:ext cx="466441" cy="46644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3">
            <a:extLst>
              <a:ext uri="{FF2B5EF4-FFF2-40B4-BE49-F238E27FC236}">
                <a16:creationId xmlns:a16="http://schemas.microsoft.com/office/drawing/2014/main" id="{A419A7E2-0698-4FEF-A4DB-E3378760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12412" y="4258198"/>
            <a:ext cx="2132258" cy="213225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6" name="Resim 6" descr="iç mekan içeren bir resim&#10;&#10;Açıklama otomatik olarak oluşturuldu">
            <a:extLst>
              <a:ext uri="{FF2B5EF4-FFF2-40B4-BE49-F238E27FC236}">
                <a16:creationId xmlns:a16="http://schemas.microsoft.com/office/drawing/2014/main" id="{D25A5201-279E-6093-32DC-D638F683DDF7}"/>
              </a:ext>
            </a:extLst>
          </p:cNvPr>
          <p:cNvPicPr>
            <a:picLocks noChangeAspect="1"/>
          </p:cNvPicPr>
          <p:nvPr/>
        </p:nvPicPr>
        <p:blipFill rotWithShape="1">
          <a:blip r:embed="rId2"/>
          <a:srcRect t="9250" r="-4" b="-4"/>
          <a:stretch/>
        </p:blipFill>
        <p:spPr>
          <a:xfrm>
            <a:off x="5889678" y="492757"/>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23" name="Graphic 22">
            <a:extLst>
              <a:ext uri="{FF2B5EF4-FFF2-40B4-BE49-F238E27FC236}">
                <a16:creationId xmlns:a16="http://schemas.microsoft.com/office/drawing/2014/main" id="{5E3012D0-3AE4-4594-B37E-2622C81C01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841" t="10973" r="12288" b="12942"/>
          <a:stretch/>
        </p:blipFill>
        <p:spPr>
          <a:xfrm>
            <a:off x="9340052" y="379390"/>
            <a:ext cx="1639186" cy="1622448"/>
          </a:xfrm>
          <a:prstGeom prst="rect">
            <a:avLst/>
          </a:prstGeom>
        </p:spPr>
      </p:pic>
      <p:pic>
        <p:nvPicPr>
          <p:cNvPr id="25" name="Graphic 24">
            <a:extLst>
              <a:ext uri="{FF2B5EF4-FFF2-40B4-BE49-F238E27FC236}">
                <a16:creationId xmlns:a16="http://schemas.microsoft.com/office/drawing/2014/main" id="{62AE1365-C56B-4B6A-BA5F-D16C105C6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2411" y="4258198"/>
            <a:ext cx="2132258" cy="2132258"/>
          </a:xfrm>
          <a:prstGeom prst="rect">
            <a:avLst/>
          </a:prstGeom>
        </p:spPr>
      </p:pic>
    </p:spTree>
    <p:extLst>
      <p:ext uri="{BB962C8B-B14F-4D97-AF65-F5344CB8AC3E}">
        <p14:creationId xmlns:p14="http://schemas.microsoft.com/office/powerpoint/2010/main" val="114521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a:extLst>
              <a:ext uri="{FF2B5EF4-FFF2-40B4-BE49-F238E27FC236}">
                <a16:creationId xmlns:a16="http://schemas.microsoft.com/office/drawing/2014/main" id="{22C2CAED-1942-BFAF-711B-E492D7E6EB3E}"/>
              </a:ext>
            </a:extLst>
          </p:cNvPr>
          <p:cNvSpPr>
            <a:spLocks noGrp="1"/>
          </p:cNvSpPr>
          <p:nvPr>
            <p:ph type="title"/>
          </p:nvPr>
        </p:nvSpPr>
        <p:spPr>
          <a:xfrm>
            <a:off x="777240" y="777240"/>
            <a:ext cx="4606280" cy="2493876"/>
          </a:xfrm>
        </p:spPr>
        <p:txBody>
          <a:bodyPr anchor="b">
            <a:normAutofit/>
          </a:bodyPr>
          <a:lstStyle/>
          <a:p>
            <a:r>
              <a:rPr lang="tr-TR" sz="4400"/>
              <a:t>Deneysel Metot(</a:t>
            </a:r>
            <a:r>
              <a:rPr lang="tr-TR" sz="4400">
                <a:ea typeface="+mj-lt"/>
                <a:cs typeface="+mj-lt"/>
              </a:rPr>
              <a:t>Histogram Equalization)</a:t>
            </a:r>
            <a:endParaRPr lang="tr-TR" sz="4400"/>
          </a:p>
        </p:txBody>
      </p:sp>
      <p:sp>
        <p:nvSpPr>
          <p:cNvPr id="3" name="İçerik Yer Tutucusu 2">
            <a:extLst>
              <a:ext uri="{FF2B5EF4-FFF2-40B4-BE49-F238E27FC236}">
                <a16:creationId xmlns:a16="http://schemas.microsoft.com/office/drawing/2014/main" id="{23FAB31B-7098-63E3-6798-6890B7FA8A75}"/>
              </a:ext>
            </a:extLst>
          </p:cNvPr>
          <p:cNvSpPr>
            <a:spLocks noGrp="1"/>
          </p:cNvSpPr>
          <p:nvPr>
            <p:ph idx="1"/>
          </p:nvPr>
        </p:nvSpPr>
        <p:spPr>
          <a:xfrm>
            <a:off x="777240" y="3428999"/>
            <a:ext cx="4606280" cy="2747963"/>
          </a:xfrm>
        </p:spPr>
        <p:txBody>
          <a:bodyPr vert="horz" lIns="91440" tIns="45720" rIns="91440" bIns="45720" rtlCol="0" anchor="t">
            <a:normAutofit/>
          </a:bodyPr>
          <a:lstStyle/>
          <a:p>
            <a:r>
              <a:rPr lang="tr-TR" sz="1800">
                <a:ea typeface="+mn-lt"/>
                <a:cs typeface="+mn-lt"/>
              </a:rPr>
              <a:t>Histogram eşitleme renk değerleri düzgün dağılımlı olmayan görüntüler için uygun bir görüntü iyileştirme metodudur. şekildeki karşıtlığı iyileştirilmiş görüntü histogramına bakıldığında tepenin olduğu görülmektedir.</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5">
            <a:extLst>
              <a:ext uri="{FF2B5EF4-FFF2-40B4-BE49-F238E27FC236}">
                <a16:creationId xmlns:a16="http://schemas.microsoft.com/office/drawing/2014/main" id="{A73EADAF-B905-2813-44A2-0A65058FBB78}"/>
              </a:ext>
            </a:extLst>
          </p:cNvPr>
          <p:cNvPicPr>
            <a:picLocks noChangeAspect="1"/>
          </p:cNvPicPr>
          <p:nvPr/>
        </p:nvPicPr>
        <p:blipFill>
          <a:blip r:embed="rId2"/>
          <a:stretch>
            <a:fillRect/>
          </a:stretch>
        </p:blipFill>
        <p:spPr>
          <a:xfrm>
            <a:off x="7499273" y="1691342"/>
            <a:ext cx="3327612" cy="3475314"/>
          </a:xfrm>
          <a:prstGeom prst="rect">
            <a:avLst/>
          </a:prstGeom>
        </p:spPr>
      </p:pic>
    </p:spTree>
    <p:extLst>
      <p:ext uri="{BB962C8B-B14F-4D97-AF65-F5344CB8AC3E}">
        <p14:creationId xmlns:p14="http://schemas.microsoft.com/office/powerpoint/2010/main" val="252619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Renkli grafikler ve grafikler">
            <a:extLst>
              <a:ext uri="{FF2B5EF4-FFF2-40B4-BE49-F238E27FC236}">
                <a16:creationId xmlns:a16="http://schemas.microsoft.com/office/drawing/2014/main" id="{7A9D9E01-9481-7D36-34F2-AEDB33216CA2}"/>
              </a:ext>
            </a:extLst>
          </p:cNvPr>
          <p:cNvPicPr>
            <a:picLocks noChangeAspect="1"/>
          </p:cNvPicPr>
          <p:nvPr/>
        </p:nvPicPr>
        <p:blipFill rotWithShape="1">
          <a:blip r:embed="rId2">
            <a:alphaModFix amt="35000"/>
          </a:blip>
          <a:srcRect t="985" r="6" b="14603"/>
          <a:stretch/>
        </p:blipFill>
        <p:spPr>
          <a:xfrm>
            <a:off x="1525"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E8AF8826-C9AA-98E5-7973-54D74CCE0DF9}"/>
              </a:ext>
            </a:extLst>
          </p:cNvPr>
          <p:cNvSpPr>
            <a:spLocks noGrp="1"/>
          </p:cNvSpPr>
          <p:nvPr>
            <p:ph type="title"/>
          </p:nvPr>
        </p:nvSpPr>
        <p:spPr>
          <a:xfrm>
            <a:off x="3205426" y="777240"/>
            <a:ext cx="5782804" cy="612395"/>
          </a:xfrm>
        </p:spPr>
        <p:txBody>
          <a:bodyPr anchor="b">
            <a:normAutofit fontScale="90000"/>
          </a:bodyPr>
          <a:lstStyle/>
          <a:p>
            <a:pPr algn="ctr"/>
            <a:r>
              <a:rPr lang="tr-TR" sz="4400">
                <a:solidFill>
                  <a:srgbClr val="FFFFFF"/>
                </a:solidFill>
              </a:rPr>
              <a:t>Sonuçlar</a:t>
            </a:r>
          </a:p>
        </p:txBody>
      </p:sp>
      <p:sp>
        <p:nvSpPr>
          <p:cNvPr id="3" name="İçerik Yer Tutucusu 2">
            <a:extLst>
              <a:ext uri="{FF2B5EF4-FFF2-40B4-BE49-F238E27FC236}">
                <a16:creationId xmlns:a16="http://schemas.microsoft.com/office/drawing/2014/main" id="{1018FD99-65EA-C09D-8563-894F4CE43F7F}"/>
              </a:ext>
            </a:extLst>
          </p:cNvPr>
          <p:cNvSpPr>
            <a:spLocks noGrp="1"/>
          </p:cNvSpPr>
          <p:nvPr>
            <p:ph idx="1"/>
          </p:nvPr>
        </p:nvSpPr>
        <p:spPr>
          <a:xfrm>
            <a:off x="2274092" y="1641593"/>
            <a:ext cx="7654878" cy="4130376"/>
          </a:xfrm>
        </p:spPr>
        <p:txBody>
          <a:bodyPr vert="horz" lIns="91440" tIns="45720" rIns="91440" bIns="45720" rtlCol="0" anchor="t">
            <a:noAutofit/>
          </a:bodyPr>
          <a:lstStyle/>
          <a:p>
            <a:pPr algn="ctr"/>
            <a:r>
              <a:rPr lang="tr-TR" sz="1600" dirty="0">
                <a:solidFill>
                  <a:srgbClr val="FFFFFF"/>
                </a:solidFill>
                <a:ea typeface="+mn-lt"/>
                <a:cs typeface="+mn-lt"/>
              </a:rPr>
              <a:t>Yapılan çalışmada görüntü işleme teknikleri kullanılarak ekmek gözenekleri bölütlenmiştir.</a:t>
            </a:r>
          </a:p>
          <a:p>
            <a:pPr algn="ctr">
              <a:buClr>
                <a:srgbClr val="4A4883"/>
              </a:buClr>
            </a:pPr>
            <a:r>
              <a:rPr lang="tr-TR" sz="1600" dirty="0">
                <a:solidFill>
                  <a:srgbClr val="FFFFFF"/>
                </a:solidFill>
                <a:ea typeface="+mn-lt"/>
                <a:cs typeface="+mn-lt"/>
              </a:rPr>
              <a:t>Bu sayede ekmek doku özellikleri belirlenerek katkı maddesinin cinsine, miktarına bağlı olarak ekmek yapısında meydana gelen değişimler ve gözeneklere ait sayısal veriler elde edilerek belirlenmiştir.</a:t>
            </a:r>
          </a:p>
          <a:p>
            <a:pPr algn="ctr">
              <a:buClr>
                <a:srgbClr val="4A4883"/>
              </a:buClr>
            </a:pPr>
            <a:r>
              <a:rPr lang="tr-TR" sz="1600" dirty="0">
                <a:solidFill>
                  <a:srgbClr val="FFFFFF"/>
                </a:solidFill>
                <a:ea typeface="+mn-lt"/>
                <a:cs typeface="+mn-lt"/>
              </a:rPr>
              <a:t>Ayrıca %0,50 DATEM konsantrasyonunda boşluk oranının en yüksek olduğu görülmüştür. FL katkı maddeli ekmeğin ise, 20’li konsantrasyonunun gözenek sayısı, toplam gözenek alanı ve yoğunluğunun en yüksek değerde olduğu görülmektedir. Ancak </a:t>
            </a:r>
            <a:r>
              <a:rPr lang="tr-TR" sz="1600" dirty="0" err="1">
                <a:solidFill>
                  <a:srgbClr val="FFFFFF"/>
                </a:solidFill>
                <a:ea typeface="+mn-lt"/>
                <a:cs typeface="+mn-lt"/>
              </a:rPr>
              <a:t>DATEM’le</a:t>
            </a:r>
            <a:r>
              <a:rPr lang="tr-TR" sz="1600" dirty="0">
                <a:solidFill>
                  <a:srgbClr val="FFFFFF"/>
                </a:solidFill>
                <a:ea typeface="+mn-lt"/>
                <a:cs typeface="+mn-lt"/>
              </a:rPr>
              <a:t> kıyaslandığında bu değerlerin daha küçük kaldığı görülmüştür. </a:t>
            </a:r>
          </a:p>
          <a:p>
            <a:pPr algn="ctr">
              <a:buClr>
                <a:srgbClr val="4A4883"/>
              </a:buClr>
            </a:pPr>
            <a:r>
              <a:rPr lang="tr-TR" sz="1600" dirty="0">
                <a:solidFill>
                  <a:srgbClr val="FFFFFF"/>
                </a:solidFill>
                <a:ea typeface="+mn-lt"/>
                <a:cs typeface="+mn-lt"/>
              </a:rPr>
              <a:t>GL </a:t>
            </a:r>
            <a:r>
              <a:rPr lang="tr-TR" sz="1600" dirty="0" err="1">
                <a:solidFill>
                  <a:srgbClr val="FFFFFF"/>
                </a:solidFill>
                <a:ea typeface="+mn-lt"/>
                <a:cs typeface="+mn-lt"/>
              </a:rPr>
              <a:t>enzimli</a:t>
            </a:r>
            <a:r>
              <a:rPr lang="tr-TR" sz="1600" dirty="0">
                <a:solidFill>
                  <a:srgbClr val="FFFFFF"/>
                </a:solidFill>
                <a:ea typeface="+mn-lt"/>
                <a:cs typeface="+mn-lt"/>
              </a:rPr>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a:t>
            </a:r>
          </a:p>
        </p:txBody>
      </p:sp>
    </p:spTree>
    <p:extLst>
      <p:ext uri="{BB962C8B-B14F-4D97-AF65-F5344CB8AC3E}">
        <p14:creationId xmlns:p14="http://schemas.microsoft.com/office/powerpoint/2010/main" val="2805018577"/>
      </p:ext>
    </p:extLst>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52441"/>
      </a:dk2>
      <a:lt2>
        <a:srgbClr val="E2E8E6"/>
      </a:lt2>
      <a:accent1>
        <a:srgbClr val="C696A5"/>
      </a:accent1>
      <a:accent2>
        <a:srgbClr val="BA7FA9"/>
      </a:accent2>
      <a:accent3>
        <a:srgbClr val="C096C6"/>
      </a:accent3>
      <a:accent4>
        <a:srgbClr val="997FBA"/>
      </a:accent4>
      <a:accent5>
        <a:srgbClr val="9896C6"/>
      </a:accent5>
      <a:accent6>
        <a:srgbClr val="7F96BA"/>
      </a:accent6>
      <a:hlink>
        <a:srgbClr val="568F7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ConfettiVTI</vt:lpstr>
      <vt:lpstr>Görüntü İşleme Teknikleri Kullanılarak Ekmek Doku Analizi ve Arayüz Programının Geliştirilmesi</vt:lpstr>
      <vt:lpstr>Projenin Amacı</vt:lpstr>
      <vt:lpstr>Temel Bilgiler</vt:lpstr>
      <vt:lpstr>Deneysel Metot(Dataset)</vt:lpstr>
      <vt:lpstr>Deneysel Metot(Methods)</vt:lpstr>
      <vt:lpstr>Deneysel Metot(Histogram Stretching)</vt:lpstr>
      <vt:lpstr>Deneysel Metot(Histogram Equalization)</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149</cp:revision>
  <dcterms:created xsi:type="dcterms:W3CDTF">2022-11-09T17:15:56Z</dcterms:created>
  <dcterms:modified xsi:type="dcterms:W3CDTF">2022-11-09T18:12:39Z</dcterms:modified>
</cp:coreProperties>
</file>