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4"/>
  </p:sldMasterIdLst>
  <p:notesMasterIdLst>
    <p:notesMasterId r:id="rId14"/>
  </p:notesMasterIdLst>
  <p:sldIdLst>
    <p:sldId id="256" r:id="rId5"/>
    <p:sldId id="259" r:id="rId6"/>
    <p:sldId id="260" r:id="rId7"/>
    <p:sldId id="261" r:id="rId8"/>
    <p:sldId id="257" r:id="rId9"/>
    <p:sldId id="263" r:id="rId10"/>
    <p:sldId id="264" r:id="rId11"/>
    <p:sldId id="262" r:id="rId12"/>
    <p:sldId id="265" r:id="rId1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C13D"/>
    <a:srgbClr val="FFE285"/>
    <a:srgbClr val="FFE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Wallenius" userId="S::pw@4d.dk::3f176f6f-2a27-4062-82b8-be5b3467481d" providerId="AD" clId="Web-{A175C34F-E66D-4F31-9653-6B9E4B1E78FA}"/>
    <pc:docChg chg="modSld">
      <pc:chgData name="Peter Wallenius" userId="S::pw@4d.dk::3f176f6f-2a27-4062-82b8-be5b3467481d" providerId="AD" clId="Web-{A175C34F-E66D-4F31-9653-6B9E4B1E78FA}" dt="2018-11-07T06:59:23.375" v="3" actId="20577"/>
      <pc:docMkLst>
        <pc:docMk/>
      </pc:docMkLst>
      <pc:sldChg chg="modSp">
        <pc:chgData name="Peter Wallenius" userId="S::pw@4d.dk::3f176f6f-2a27-4062-82b8-be5b3467481d" providerId="AD" clId="Web-{A175C34F-E66D-4F31-9653-6B9E4B1E78FA}" dt="2018-11-07T06:59:23.360" v="2" actId="20577"/>
        <pc:sldMkLst>
          <pc:docMk/>
          <pc:sldMk cId="3499234815" sldId="264"/>
        </pc:sldMkLst>
        <pc:spChg chg="mod">
          <ac:chgData name="Peter Wallenius" userId="S::pw@4d.dk::3f176f6f-2a27-4062-82b8-be5b3467481d" providerId="AD" clId="Web-{A175C34F-E66D-4F31-9653-6B9E4B1E78FA}" dt="2018-11-07T06:59:23.360" v="2" actId="20577"/>
          <ac:spMkLst>
            <pc:docMk/>
            <pc:sldMk cId="3499234815" sldId="26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6F0E8-81CF-4E80-BCAE-01982A295687}" type="datetimeFigureOut">
              <a:rPr lang="da-DK" smtClean="0"/>
              <a:t>07-11-2018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E09A4-0735-4B96-BA2B-3BCA851FEDF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4243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5081F-DE99-45CB-9B7D-D9E62AA5BF85}" type="slidenum">
              <a:rPr lang="da-DK" smtClean="0"/>
              <a:pPr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278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lide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5445224"/>
            <a:ext cx="8892480" cy="67385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07-11-2018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8" name="TextBox 7"/>
          <p:cNvSpPr txBox="1"/>
          <p:nvPr userDrawn="1"/>
        </p:nvSpPr>
        <p:spPr>
          <a:xfrm>
            <a:off x="8007086" y="6506782"/>
            <a:ext cx="113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© 4D A/S</a:t>
            </a:r>
          </a:p>
        </p:txBody>
      </p:sp>
    </p:spTree>
    <p:extLst>
      <p:ext uri="{BB962C8B-B14F-4D97-AF65-F5344CB8AC3E}">
        <p14:creationId xmlns:p14="http://schemas.microsoft.com/office/powerpoint/2010/main" val="93216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07-11-2018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154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2" y="360364"/>
            <a:ext cx="3039018" cy="12620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da-DK" noProof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887391" y="360364"/>
            <a:ext cx="4719638" cy="579278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540002" y="1798638"/>
            <a:ext cx="3039018" cy="435451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07-11-2018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122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2" y="360364"/>
            <a:ext cx="3039018" cy="169703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da-DK" noProof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3887391" y="360364"/>
            <a:ext cx="4719638" cy="579278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540002" y="2057400"/>
            <a:ext cx="3039018" cy="4095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07-11-2018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349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a-DK" noProof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07-11-2018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7748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35115" y="365126"/>
            <a:ext cx="1971675" cy="57880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da-DK" noProof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540001" y="365126"/>
            <a:ext cx="5969384" cy="5788025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07-11-2018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9015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1_Titeldi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5400" smtClean="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 smtClean="0"/>
            </a:lvl1pPr>
          </a:lstStyle>
          <a:p>
            <a:r>
              <a:rPr lang="en-US"/>
              <a:t>Click to edit Master subtitle style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552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07-11-2018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248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1" y="1709739"/>
            <a:ext cx="8067028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0001" y="4589464"/>
            <a:ext cx="8067028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07-11-2018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627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+ 1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39150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07-11-2018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>
          <a:xfrm>
            <a:off x="540001" y="6380383"/>
            <a:ext cx="695868" cy="365125"/>
          </a:xfrm>
        </p:spPr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12" name="Pladsholder til billede 11"/>
          <p:cNvSpPr>
            <a:spLocks noGrp="1"/>
          </p:cNvSpPr>
          <p:nvPr>
            <p:ph type="pic" sz="quarter" idx="13"/>
          </p:nvPr>
        </p:nvSpPr>
        <p:spPr>
          <a:xfrm>
            <a:off x="4692675" y="1802766"/>
            <a:ext cx="3915000" cy="4350385"/>
          </a:xfrm>
          <a:prstGeom prst="roundRect">
            <a:avLst>
              <a:gd name="adj" fmla="val 5895"/>
            </a:avLst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Click icon to add picture</a:t>
            </a:r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12732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+ 3 bille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39150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07-11-2018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12" name="Pladsholder til billede 11"/>
          <p:cNvSpPr>
            <a:spLocks noGrp="1"/>
          </p:cNvSpPr>
          <p:nvPr>
            <p:ph type="pic" sz="quarter" idx="13"/>
          </p:nvPr>
        </p:nvSpPr>
        <p:spPr>
          <a:xfrm>
            <a:off x="4692599" y="1800049"/>
            <a:ext cx="1838700" cy="2019600"/>
          </a:xfrm>
          <a:prstGeom prst="roundRect">
            <a:avLst>
              <a:gd name="adj" fmla="val 12616"/>
            </a:avLst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Click icon to add picture</a:t>
            </a:r>
            <a:endParaRPr lang="da-DK" noProof="0"/>
          </a:p>
        </p:txBody>
      </p:sp>
      <p:sp>
        <p:nvSpPr>
          <p:cNvPr id="9" name="Pladsholder til billede 11"/>
          <p:cNvSpPr>
            <a:spLocks noGrp="1"/>
          </p:cNvSpPr>
          <p:nvPr>
            <p:ph type="pic" sz="quarter" idx="15"/>
          </p:nvPr>
        </p:nvSpPr>
        <p:spPr>
          <a:xfrm>
            <a:off x="4692599" y="4128955"/>
            <a:ext cx="3915000" cy="2019600"/>
          </a:xfrm>
          <a:prstGeom prst="roundRect">
            <a:avLst>
              <a:gd name="adj" fmla="val 12498"/>
            </a:avLst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Click icon to add picture</a:t>
            </a:r>
            <a:endParaRPr lang="da-DK" noProof="0"/>
          </a:p>
        </p:txBody>
      </p:sp>
      <p:sp>
        <p:nvSpPr>
          <p:cNvPr id="19" name="Pladsholder til billede 11"/>
          <p:cNvSpPr>
            <a:spLocks noGrp="1"/>
          </p:cNvSpPr>
          <p:nvPr>
            <p:ph type="pic" sz="quarter" idx="16"/>
          </p:nvPr>
        </p:nvSpPr>
        <p:spPr>
          <a:xfrm>
            <a:off x="6768329" y="1800049"/>
            <a:ext cx="1838700" cy="2019600"/>
          </a:xfrm>
          <a:prstGeom prst="roundRect">
            <a:avLst>
              <a:gd name="adj" fmla="val 12380"/>
            </a:avLst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Click icon to add picture</a:t>
            </a:r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33705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a-DK" noProof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2529900" cy="4351338"/>
          </a:xfrm>
          <a:prstGeom prst="roundRect">
            <a:avLst>
              <a:gd name="adj" fmla="val 7505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07-11-2018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9" name="Pladsholder til indhold 2"/>
          <p:cNvSpPr>
            <a:spLocks noGrp="1"/>
          </p:cNvSpPr>
          <p:nvPr>
            <p:ph sz="half" idx="13"/>
          </p:nvPr>
        </p:nvSpPr>
        <p:spPr>
          <a:xfrm>
            <a:off x="3307500" y="1802765"/>
            <a:ext cx="2529900" cy="4351338"/>
          </a:xfrm>
          <a:prstGeom prst="roundRect">
            <a:avLst>
              <a:gd name="adj" fmla="val 7505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10" name="Pladsholder til indhold 2"/>
          <p:cNvSpPr>
            <a:spLocks noGrp="1"/>
          </p:cNvSpPr>
          <p:nvPr>
            <p:ph sz="half" idx="14"/>
          </p:nvPr>
        </p:nvSpPr>
        <p:spPr>
          <a:xfrm>
            <a:off x="6075000" y="1802765"/>
            <a:ext cx="2529900" cy="4351338"/>
          </a:xfrm>
          <a:prstGeom prst="roundRect">
            <a:avLst>
              <a:gd name="adj" fmla="val 7505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81276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a-DK" noProof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07-11-2018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17" name="Pladsholder til indhold 2"/>
          <p:cNvSpPr>
            <a:spLocks noGrp="1"/>
          </p:cNvSpPr>
          <p:nvPr>
            <p:ph sz="half" idx="13"/>
          </p:nvPr>
        </p:nvSpPr>
        <p:spPr>
          <a:xfrm>
            <a:off x="3307500" y="1802765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18" name="Pladsholder til indhold 2"/>
          <p:cNvSpPr>
            <a:spLocks noGrp="1"/>
          </p:cNvSpPr>
          <p:nvPr>
            <p:ph sz="half" idx="14"/>
          </p:nvPr>
        </p:nvSpPr>
        <p:spPr>
          <a:xfrm>
            <a:off x="6075000" y="1802765"/>
            <a:ext cx="2529900" cy="2019600"/>
          </a:xfrm>
          <a:prstGeom prst="roundRect">
            <a:avLst>
              <a:gd name="adj" fmla="val 12541"/>
            </a:avLst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19" name="Pladsholder til indhold 2"/>
          <p:cNvSpPr>
            <a:spLocks noGrp="1"/>
          </p:cNvSpPr>
          <p:nvPr>
            <p:ph sz="half" idx="15"/>
          </p:nvPr>
        </p:nvSpPr>
        <p:spPr>
          <a:xfrm>
            <a:off x="540000" y="4074088"/>
            <a:ext cx="2529900" cy="2019600"/>
          </a:xfrm>
          <a:prstGeom prst="roundRect">
            <a:avLst>
              <a:gd name="adj" fmla="val 12541"/>
            </a:avLst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20" name="Pladsholder til indhold 2"/>
          <p:cNvSpPr>
            <a:spLocks noGrp="1"/>
          </p:cNvSpPr>
          <p:nvPr>
            <p:ph sz="half" idx="16"/>
          </p:nvPr>
        </p:nvSpPr>
        <p:spPr>
          <a:xfrm>
            <a:off x="3307500" y="4074088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21" name="Pladsholder til indhold 2"/>
          <p:cNvSpPr>
            <a:spLocks noGrp="1"/>
          </p:cNvSpPr>
          <p:nvPr>
            <p:ph sz="half" idx="17"/>
          </p:nvPr>
        </p:nvSpPr>
        <p:spPr>
          <a:xfrm>
            <a:off x="6075000" y="4074088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5104768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0" y="365125"/>
            <a:ext cx="8064900" cy="126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da-DK" noProof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0001" y="1798637"/>
            <a:ext cx="3958181" cy="675958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40001" y="2474595"/>
            <a:ext cx="3958181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29150" y="1798638"/>
            <a:ext cx="3975750" cy="675957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29150" y="2474595"/>
            <a:ext cx="3975750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07-11-2018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95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a-DK" noProof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07-11-2018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074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8064900" cy="625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noProof="0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0000" y="1343608"/>
            <a:ext cx="8064900" cy="4807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noProof="0"/>
              <a:t>Rediger typografien i masterens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6657974" y="6389009"/>
            <a:ext cx="19101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BEEEF-4D5D-42B0-B5A2-BA8729D9B021}" type="datetimeFigureOut">
              <a:rPr lang="da-DK" smtClean="0"/>
              <a:t>07-11-2018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352293" y="6389009"/>
            <a:ext cx="5208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540001" y="6389009"/>
            <a:ext cx="695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4D-logo-med-dk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97" r="897"/>
          <a:stretch>
            <a:fillRect/>
          </a:stretch>
        </p:blipFill>
        <p:spPr>
          <a:xfrm>
            <a:off x="8529581" y="6303203"/>
            <a:ext cx="596676" cy="53673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25"/>
          <p:cNvSpPr/>
          <p:nvPr/>
        </p:nvSpPr>
        <p:spPr>
          <a:xfrm>
            <a:off x="1" y="6262384"/>
            <a:ext cx="9144000" cy="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3578" tIns="53578" rIns="53578" bIns="53578" anchor="ctr"/>
          <a:lstStyle/>
          <a:p>
            <a:pPr>
              <a:defRPr sz="3200"/>
            </a:pPr>
            <a:endParaRPr lang="da-DK" sz="2400" noProof="0"/>
          </a:p>
        </p:txBody>
      </p: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631153" y="985892"/>
            <a:ext cx="7973747" cy="3141"/>
          </a:xfrm>
          <a:prstGeom prst="line">
            <a:avLst/>
          </a:prstGeom>
          <a:noFill/>
          <a:ln w="19050" algn="ctr">
            <a:solidFill>
              <a:srgbClr val="467A7C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35308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6454" indent="-196454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403622" indent="-182166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96454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08435" indent="-208360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003697" indent="-195263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7513" y="5445224"/>
            <a:ext cx="8892480" cy="1152127"/>
          </a:xfrm>
        </p:spPr>
        <p:txBody>
          <a:bodyPr>
            <a:normAutofit/>
          </a:bodyPr>
          <a:lstStyle/>
          <a:p>
            <a:r>
              <a:rPr lang="da-DK" sz="3600"/>
              <a:t>JavaScript/jQuery Grundlæggende</a:t>
            </a:r>
          </a:p>
        </p:txBody>
      </p:sp>
    </p:spTree>
    <p:extLst>
      <p:ext uri="{BB962C8B-B14F-4D97-AF65-F5344CB8AC3E}">
        <p14:creationId xmlns:p14="http://schemas.microsoft.com/office/powerpoint/2010/main" val="423368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JavaScript/jQuery Grundlæggende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a-DK"/>
              <a:t>Velkommen hos 4D!</a:t>
            </a:r>
          </a:p>
          <a:p>
            <a:pPr>
              <a:buFont typeface="Arial" pitchFamily="34" charset="0"/>
              <a:buChar char="•"/>
            </a:pPr>
            <a:r>
              <a:rPr lang="da-DK"/>
              <a:t>Agenda for kurset</a:t>
            </a:r>
          </a:p>
          <a:p>
            <a:pPr>
              <a:buFont typeface="Arial" pitchFamily="34" charset="0"/>
              <a:buChar char="•"/>
            </a:pPr>
            <a:endParaRPr lang="da-DK"/>
          </a:p>
        </p:txBody>
      </p:sp>
      <p:pic>
        <p:nvPicPr>
          <p:cNvPr id="5" name="Billede 4" descr="ÅretsPartner_logolille_200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16216" y="1154691"/>
            <a:ext cx="630000" cy="10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Billede 3" descr="aaretspartner_2009201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20272" y="1772816"/>
            <a:ext cx="630000" cy="10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5846973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4D A/S	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/>
          <a:lstStyle/>
          <a:p>
            <a:r>
              <a:rPr lang="da-DK"/>
              <a:t>Startet i april 1991</a:t>
            </a:r>
          </a:p>
          <a:p>
            <a:pPr lvl="1"/>
            <a:r>
              <a:rPr lang="da-DK"/>
              <a:t>40 medarbejder</a:t>
            </a:r>
          </a:p>
          <a:p>
            <a:endParaRPr lang="da-DK"/>
          </a:p>
          <a:p>
            <a:r>
              <a:rPr lang="da-DK"/>
              <a:t>Arbejdsområder:</a:t>
            </a:r>
          </a:p>
          <a:p>
            <a:pPr lvl="1"/>
            <a:r>
              <a:rPr lang="da-DK"/>
              <a:t>Undervisning</a:t>
            </a:r>
          </a:p>
          <a:p>
            <a:pPr lvl="1"/>
            <a:r>
              <a:rPr lang="da-DK"/>
              <a:t>Test / Certificering</a:t>
            </a:r>
          </a:p>
          <a:p>
            <a:pPr lvl="1"/>
            <a:r>
              <a:rPr lang="da-DK"/>
              <a:t>Udvikling og rådgivning (4D Systems A/S)</a:t>
            </a:r>
          </a:p>
          <a:p>
            <a:endParaRPr lang="da-DK"/>
          </a:p>
          <a:p>
            <a:r>
              <a:rPr lang="da-DK"/>
              <a:t>Produkter:</a:t>
            </a:r>
          </a:p>
          <a:p>
            <a:pPr lvl="1"/>
            <a:r>
              <a:rPr lang="da-DK"/>
              <a:t>Microsoft</a:t>
            </a:r>
          </a:p>
          <a:p>
            <a:pPr lvl="1"/>
            <a:r>
              <a:rPr lang="da-DK"/>
              <a:t>Adobe</a:t>
            </a:r>
          </a:p>
        </p:txBody>
      </p:sp>
    </p:spTree>
    <p:extLst>
      <p:ext uri="{BB962C8B-B14F-4D97-AF65-F5344CB8AC3E}">
        <p14:creationId xmlns:p14="http://schemas.microsoft.com/office/powerpoint/2010/main" val="253697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Praktiske oplysninger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/>
          <a:lstStyle/>
          <a:p>
            <a:r>
              <a:rPr lang="da-DK"/>
              <a:t>Toiletter</a:t>
            </a:r>
          </a:p>
          <a:p>
            <a:endParaRPr lang="da-DK"/>
          </a:p>
          <a:p>
            <a:r>
              <a:rPr lang="da-DK"/>
              <a:t>Kode til dør: 4567#</a:t>
            </a:r>
          </a:p>
          <a:p>
            <a:endParaRPr lang="da-DK"/>
          </a:p>
          <a:p>
            <a:r>
              <a:rPr lang="da-DK"/>
              <a:t>Pauser</a:t>
            </a:r>
          </a:p>
          <a:p>
            <a:pPr lvl="1"/>
            <a:r>
              <a:rPr lang="da-DK"/>
              <a:t>10.30</a:t>
            </a:r>
          </a:p>
          <a:p>
            <a:pPr lvl="1"/>
            <a:r>
              <a:rPr lang="da-DK"/>
              <a:t>12.00 – 13.00 Frokost</a:t>
            </a:r>
          </a:p>
          <a:p>
            <a:pPr lvl="1"/>
            <a:r>
              <a:rPr lang="da-DK"/>
              <a:t>14.30</a:t>
            </a:r>
          </a:p>
          <a:p>
            <a:pPr lvl="1"/>
            <a:endParaRPr lang="da-DK"/>
          </a:p>
          <a:p>
            <a:r>
              <a:rPr lang="da-DK"/>
              <a:t>Trådløs internet:</a:t>
            </a:r>
          </a:p>
          <a:p>
            <a:pPr lvl="1"/>
            <a:r>
              <a:rPr lang="da-DK"/>
              <a:t>Net: 4d-guest / Password: wifi@4d.dk</a:t>
            </a:r>
          </a:p>
        </p:txBody>
      </p:sp>
    </p:spTree>
    <p:extLst>
      <p:ext uri="{BB962C8B-B14F-4D97-AF65-F5344CB8AC3E}">
        <p14:creationId xmlns:p14="http://schemas.microsoft.com/office/powerpoint/2010/main" val="255324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(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overskrifter</a:t>
            </a:r>
            <a:r>
              <a:rPr lang="en-US"/>
              <a:t>)</a:t>
            </a:r>
            <a:endParaRPr lang="da-DK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11560" y="1340421"/>
            <a:ext cx="3384376" cy="4536851"/>
          </a:xfrm>
        </p:spPr>
        <p:txBody>
          <a:bodyPr>
            <a:normAutofit/>
          </a:bodyPr>
          <a:lstStyle/>
          <a:p>
            <a:r>
              <a:rPr lang="en-US"/>
              <a:t>HTML5 – introduction</a:t>
            </a:r>
            <a:br>
              <a:rPr lang="en-US"/>
            </a:br>
            <a:endParaRPr lang="en-US"/>
          </a:p>
          <a:p>
            <a:r>
              <a:rPr lang="en-US"/>
              <a:t>CSS3 – introduction</a:t>
            </a:r>
            <a:br>
              <a:rPr lang="en-US"/>
            </a:br>
            <a:endParaRPr lang="en-US"/>
          </a:p>
          <a:p>
            <a:r>
              <a:rPr lang="en-US"/>
              <a:t>JavaScript – </a:t>
            </a:r>
            <a:r>
              <a:rPr lang="en-US" err="1"/>
              <a:t>Syntaks</a:t>
            </a:r>
            <a:r>
              <a:rPr lang="en-US"/>
              <a:t> </a:t>
            </a:r>
            <a:r>
              <a:rPr lang="en-US" err="1"/>
              <a:t>og</a:t>
            </a:r>
            <a:r>
              <a:rPr lang="en-US"/>
              <a:t> </a:t>
            </a:r>
            <a:r>
              <a:rPr lang="en-US" err="1"/>
              <a:t>operatorer</a:t>
            </a:r>
            <a:br>
              <a:rPr lang="en-US"/>
            </a:br>
            <a:endParaRPr lang="en-US"/>
          </a:p>
          <a:p>
            <a:r>
              <a:rPr lang="en-US" err="1"/>
              <a:t>Datatyper</a:t>
            </a:r>
            <a:r>
              <a:rPr lang="en-US"/>
              <a:t> </a:t>
            </a:r>
            <a:r>
              <a:rPr lang="en-US" err="1"/>
              <a:t>og</a:t>
            </a:r>
            <a:r>
              <a:rPr lang="en-US"/>
              <a:t> </a:t>
            </a:r>
            <a:r>
              <a:rPr lang="en-US" err="1"/>
              <a:t>sammenligning</a:t>
            </a:r>
            <a:r>
              <a:rPr lang="en-US"/>
              <a:t> </a:t>
            </a:r>
            <a:r>
              <a:rPr lang="en-US" err="1"/>
              <a:t>af</a:t>
            </a:r>
            <a:r>
              <a:rPr lang="en-US"/>
              <a:t> </a:t>
            </a:r>
            <a:r>
              <a:rPr lang="en-US" err="1"/>
              <a:t>datatyper</a:t>
            </a:r>
            <a:br>
              <a:rPr lang="en-US"/>
            </a:br>
            <a:endParaRPr lang="en-US"/>
          </a:p>
          <a:p>
            <a:r>
              <a:rPr lang="en-US"/>
              <a:t>Arrays, </a:t>
            </a:r>
            <a:r>
              <a:rPr lang="en-US" err="1"/>
              <a:t>betingelser</a:t>
            </a:r>
            <a:r>
              <a:rPr lang="en-US"/>
              <a:t> </a:t>
            </a:r>
            <a:r>
              <a:rPr lang="en-US" err="1"/>
              <a:t>og</a:t>
            </a:r>
            <a:r>
              <a:rPr lang="en-US"/>
              <a:t> </a:t>
            </a:r>
            <a:r>
              <a:rPr lang="en-US" err="1"/>
              <a:t>løkker</a:t>
            </a:r>
            <a:br>
              <a:rPr lang="en-US"/>
            </a:br>
            <a:endParaRPr lang="en-US"/>
          </a:p>
          <a:p>
            <a:r>
              <a:rPr lang="en-US" err="1"/>
              <a:t>Funktioner</a:t>
            </a:r>
            <a:br>
              <a:rPr lang="en-US"/>
            </a:br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 bwMode="auto">
          <a:xfrm>
            <a:off x="4716016" y="1340421"/>
            <a:ext cx="3538736" cy="453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404040"/>
                </a:solidFill>
                <a:latin typeface="Tahoma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404040"/>
                </a:solidFill>
                <a:latin typeface="Tahoma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404040"/>
                </a:solidFill>
                <a:latin typeface="Tahoma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rgbClr val="404040"/>
                </a:solidFill>
                <a:latin typeface="Tahoma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rgbClr val="404040"/>
                </a:solidFill>
                <a:latin typeface="Tahom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>
                <a:solidFill>
                  <a:schemeClr val="tx1"/>
                </a:solidFill>
                <a:latin typeface="+mn-lt"/>
              </a:rPr>
              <a:t>Scopes, </a:t>
            </a:r>
            <a:r>
              <a:rPr lang="en-US" sz="1350" err="1">
                <a:solidFill>
                  <a:schemeClr val="tx1"/>
                </a:solidFill>
                <a:latin typeface="+mn-lt"/>
              </a:rPr>
              <a:t>placering</a:t>
            </a:r>
            <a:r>
              <a:rPr lang="en-US" sz="1350">
                <a:solidFill>
                  <a:schemeClr val="tx1"/>
                </a:solidFill>
                <a:latin typeface="+mn-lt"/>
              </a:rPr>
              <a:t> </a:t>
            </a:r>
            <a:r>
              <a:rPr lang="en-US" sz="1350" err="1">
                <a:solidFill>
                  <a:schemeClr val="tx1"/>
                </a:solidFill>
                <a:latin typeface="+mn-lt"/>
              </a:rPr>
              <a:t>og</a:t>
            </a:r>
            <a:r>
              <a:rPr lang="en-US" sz="1350">
                <a:solidFill>
                  <a:schemeClr val="tx1"/>
                </a:solidFill>
                <a:latin typeface="+mn-lt"/>
              </a:rPr>
              <a:t> </a:t>
            </a:r>
            <a:r>
              <a:rPr lang="en-US" sz="1350" err="1">
                <a:solidFill>
                  <a:schemeClr val="tx1"/>
                </a:solidFill>
                <a:latin typeface="+mn-lt"/>
              </a:rPr>
              <a:t>errorhandling</a:t>
            </a:r>
            <a:endParaRPr lang="en-US" sz="1350">
              <a:solidFill>
                <a:schemeClr val="tx1"/>
              </a:solidFill>
              <a:latin typeface="+mn-lt"/>
            </a:endParaRPr>
          </a:p>
          <a:p>
            <a:endParaRPr lang="en-US" sz="1350">
              <a:solidFill>
                <a:schemeClr val="tx1"/>
              </a:solidFill>
              <a:latin typeface="+mn-lt"/>
            </a:endParaRPr>
          </a:p>
          <a:p>
            <a:r>
              <a:rPr lang="en-US" sz="1350" err="1">
                <a:solidFill>
                  <a:schemeClr val="tx1"/>
                </a:solidFill>
                <a:latin typeface="+mn-lt"/>
              </a:rPr>
              <a:t>Håndtering</a:t>
            </a:r>
            <a:r>
              <a:rPr lang="en-US" sz="1350">
                <a:solidFill>
                  <a:schemeClr val="tx1"/>
                </a:solidFill>
                <a:latin typeface="+mn-lt"/>
              </a:rPr>
              <a:t> </a:t>
            </a:r>
            <a:r>
              <a:rPr lang="en-US" sz="1350" err="1">
                <a:solidFill>
                  <a:schemeClr val="tx1"/>
                </a:solidFill>
                <a:latin typeface="+mn-lt"/>
              </a:rPr>
              <a:t>af</a:t>
            </a:r>
            <a:r>
              <a:rPr lang="en-US" sz="1350">
                <a:solidFill>
                  <a:schemeClr val="tx1"/>
                </a:solidFill>
                <a:latin typeface="+mn-lt"/>
              </a:rPr>
              <a:t> DOM-</a:t>
            </a:r>
            <a:r>
              <a:rPr lang="en-US" sz="1350" err="1">
                <a:solidFill>
                  <a:schemeClr val="tx1"/>
                </a:solidFill>
                <a:latin typeface="+mn-lt"/>
              </a:rPr>
              <a:t>elementer</a:t>
            </a:r>
            <a:br>
              <a:rPr lang="en-US" sz="1350">
                <a:solidFill>
                  <a:schemeClr val="tx1"/>
                </a:solidFill>
                <a:latin typeface="+mn-lt"/>
              </a:rPr>
            </a:br>
            <a:endParaRPr lang="en-US" sz="1350">
              <a:solidFill>
                <a:schemeClr val="tx1"/>
              </a:solidFill>
              <a:latin typeface="+mn-lt"/>
            </a:endParaRPr>
          </a:p>
          <a:p>
            <a:r>
              <a:rPr lang="en-US" sz="1350" err="1">
                <a:solidFill>
                  <a:schemeClr val="tx1"/>
                </a:solidFill>
                <a:latin typeface="+mn-lt"/>
              </a:rPr>
              <a:t>Objekt</a:t>
            </a:r>
            <a:r>
              <a:rPr lang="en-US" sz="1350">
                <a:solidFill>
                  <a:schemeClr val="tx1"/>
                </a:solidFill>
                <a:latin typeface="+mn-lt"/>
              </a:rPr>
              <a:t> </a:t>
            </a:r>
            <a:r>
              <a:rPr lang="en-US" sz="1350" err="1">
                <a:solidFill>
                  <a:schemeClr val="tx1"/>
                </a:solidFill>
                <a:latin typeface="+mn-lt"/>
              </a:rPr>
              <a:t>orienteret</a:t>
            </a:r>
            <a:r>
              <a:rPr lang="en-US" sz="1350">
                <a:solidFill>
                  <a:schemeClr val="tx1"/>
                </a:solidFill>
                <a:latin typeface="+mn-lt"/>
              </a:rPr>
              <a:t> JavaScript</a:t>
            </a:r>
            <a:br>
              <a:rPr lang="en-US" sz="1350">
                <a:solidFill>
                  <a:schemeClr val="tx1"/>
                </a:solidFill>
                <a:latin typeface="+mn-lt"/>
              </a:rPr>
            </a:br>
            <a:endParaRPr lang="en-US" sz="1350">
              <a:solidFill>
                <a:schemeClr val="tx1"/>
              </a:solidFill>
              <a:latin typeface="+mn-lt"/>
            </a:endParaRPr>
          </a:p>
          <a:p>
            <a:r>
              <a:rPr lang="en-US" sz="1350">
                <a:solidFill>
                  <a:schemeClr val="tx1"/>
                </a:solidFill>
                <a:latin typeface="+mn-lt"/>
              </a:rPr>
              <a:t>jQuery</a:t>
            </a:r>
            <a:br>
              <a:rPr lang="en-US" sz="1350">
                <a:solidFill>
                  <a:schemeClr val="tx1"/>
                </a:solidFill>
                <a:latin typeface="+mn-lt"/>
              </a:rPr>
            </a:br>
            <a:endParaRPr lang="en-US" sz="1350">
              <a:solidFill>
                <a:schemeClr val="tx1"/>
              </a:solidFill>
              <a:latin typeface="+mn-lt"/>
            </a:endParaRPr>
          </a:p>
          <a:p>
            <a:r>
              <a:rPr lang="en-US" sz="1350" err="1">
                <a:solidFill>
                  <a:schemeClr val="tx1"/>
                </a:solidFill>
                <a:latin typeface="+mn-lt"/>
              </a:rPr>
              <a:t>Validering</a:t>
            </a:r>
            <a:r>
              <a:rPr lang="en-US" sz="1350">
                <a:solidFill>
                  <a:schemeClr val="tx1"/>
                </a:solidFill>
                <a:latin typeface="+mn-lt"/>
              </a:rPr>
              <a:t> </a:t>
            </a:r>
            <a:br>
              <a:rPr lang="en-US" sz="1350">
                <a:solidFill>
                  <a:schemeClr val="tx1"/>
                </a:solidFill>
                <a:latin typeface="+mn-lt"/>
              </a:rPr>
            </a:br>
            <a:endParaRPr lang="en-US" sz="1350">
              <a:solidFill>
                <a:schemeClr val="tx1"/>
              </a:solidFill>
              <a:latin typeface="+mn-lt"/>
            </a:endParaRPr>
          </a:p>
          <a:p>
            <a:r>
              <a:rPr lang="en-US" sz="1350">
                <a:solidFill>
                  <a:schemeClr val="tx1"/>
                </a:solidFill>
                <a:latin typeface="+mn-lt"/>
              </a:rPr>
              <a:t>jQuery Libraries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Kodeværktøj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/>
          <a:lstStyle/>
          <a:p>
            <a:r>
              <a:rPr lang="da-DK"/>
              <a:t>JavaScript kodes i stort set alle teksteditorer, som ikke af sig selv formaterer den angivne tekst</a:t>
            </a:r>
            <a:br>
              <a:rPr lang="da-DK"/>
            </a:br>
            <a:endParaRPr lang="da-DK"/>
          </a:p>
          <a:p>
            <a:r>
              <a:rPr lang="da-DK"/>
              <a:t>På kurset bliver der anvendt et kodeværktøj (editor) fra Microsoft der hedder </a:t>
            </a:r>
            <a:r>
              <a:rPr lang="da-DK" b="1"/>
              <a:t>Visual Studio </a:t>
            </a:r>
            <a:r>
              <a:rPr lang="da-DK" b="1" err="1"/>
              <a:t>Community</a:t>
            </a:r>
            <a:r>
              <a:rPr lang="da-DK" b="1"/>
              <a:t> Edition</a:t>
            </a:r>
            <a:br>
              <a:rPr lang="da-DK"/>
            </a:br>
            <a:endParaRPr lang="da-DK"/>
          </a:p>
          <a:p>
            <a:r>
              <a:rPr lang="da-DK" b="1"/>
              <a:t>Visual Studio </a:t>
            </a:r>
            <a:r>
              <a:rPr lang="da-DK" b="1" err="1"/>
              <a:t>Community</a:t>
            </a:r>
            <a:r>
              <a:rPr lang="da-DK" b="1"/>
              <a:t> </a:t>
            </a:r>
            <a:r>
              <a:rPr lang="da-DK"/>
              <a:t>er ikke det eneste værktøj på markedet til webudvikling, men det er valgt, da det er en ganske god </a:t>
            </a:r>
            <a:r>
              <a:rPr lang="da-DK" b="1"/>
              <a:t>JavaScript</a:t>
            </a:r>
            <a:r>
              <a:rPr lang="da-DK"/>
              <a:t>, </a:t>
            </a:r>
            <a:r>
              <a:rPr lang="da-DK" b="1"/>
              <a:t>HTML</a:t>
            </a:r>
            <a:r>
              <a:rPr lang="da-DK"/>
              <a:t> og </a:t>
            </a:r>
            <a:r>
              <a:rPr lang="da-DK" b="1"/>
              <a:t>CSS</a:t>
            </a:r>
            <a:r>
              <a:rPr lang="da-DK"/>
              <a:t> editor. </a:t>
            </a:r>
            <a:br>
              <a:rPr lang="da-DK"/>
            </a:br>
            <a:endParaRPr lang="da-DK"/>
          </a:p>
          <a:p>
            <a:r>
              <a:rPr lang="da-DK" b="1"/>
              <a:t>Visual Studio </a:t>
            </a:r>
            <a:r>
              <a:rPr lang="da-DK" b="1" err="1"/>
              <a:t>Community</a:t>
            </a:r>
            <a:r>
              <a:rPr lang="da-DK" b="1"/>
              <a:t> </a:t>
            </a:r>
            <a:r>
              <a:rPr lang="da-DK" b="1" err="1"/>
              <a:t>Editon</a:t>
            </a:r>
            <a:r>
              <a:rPr lang="da-DK"/>
              <a:t> er gratis, og tilbyder et væld af muligheder inden for bl.a. programmering på .NET platformen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0734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Opgaver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96215" indent="-196215"/>
            <a:r>
              <a:rPr lang="da-DK"/>
              <a:t>Efter de fleste moduler er der én til flere opgaver, der omhandler de gennemgåede emner</a:t>
            </a:r>
            <a:br>
              <a:rPr lang="da-DK"/>
            </a:br>
            <a:endParaRPr lang="da-DK"/>
          </a:p>
          <a:p>
            <a:pPr marL="196215" indent="-196215"/>
            <a:r>
              <a:rPr lang="da-DK"/>
              <a:t>Til hver opgavetekst hører der et løsningsforslag</a:t>
            </a:r>
            <a:br>
              <a:rPr lang="da-DK"/>
            </a:br>
            <a:endParaRPr lang="da-DK"/>
          </a:p>
          <a:p>
            <a:pPr marL="196215" indent="-196215"/>
            <a:r>
              <a:rPr lang="da-DK"/>
              <a:t>Alle opgaverne er placeret i en mappe navngivet ”c:\kursus”</a:t>
            </a:r>
            <a:br>
              <a:rPr lang="da-DK"/>
            </a:br>
            <a:endParaRPr lang="da-DK"/>
          </a:p>
          <a:p>
            <a:pPr marL="196215" indent="-196215"/>
            <a:r>
              <a:rPr lang="da-DK"/>
              <a:t>Under de enkelte modulers opgaver, kan du finde vejledende løsninger i mappen ”solution”</a:t>
            </a:r>
          </a:p>
          <a:p>
            <a:pPr marL="0" indent="0">
              <a:buNone/>
            </a:pPr>
            <a:br>
              <a:rPr lang="da-DK"/>
            </a:br>
            <a:endParaRPr lang="da-DK"/>
          </a:p>
          <a:p>
            <a:pPr marL="196215" indent="-196215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923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Sådan opretter du et nyt projekt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0421"/>
            <a:ext cx="7993340" cy="4752875"/>
          </a:xfrm>
        </p:spPr>
        <p:txBody>
          <a:bodyPr/>
          <a:lstStyle/>
          <a:p>
            <a:pPr lvl="0"/>
            <a:r>
              <a:rPr lang="da-DK"/>
              <a:t>Åbn Visual Studio</a:t>
            </a:r>
            <a:br>
              <a:rPr lang="da-DK"/>
            </a:br>
            <a:endParaRPr lang="da-DK"/>
          </a:p>
          <a:p>
            <a:pPr lvl="0"/>
            <a:r>
              <a:rPr lang="da-DK"/>
              <a:t>Opret nyt projekt:</a:t>
            </a:r>
          </a:p>
          <a:p>
            <a:pPr lvl="1"/>
            <a:r>
              <a:rPr lang="da-DK"/>
              <a:t>Vælg menupunktet </a:t>
            </a:r>
            <a:r>
              <a:rPr lang="da-DK" b="1"/>
              <a:t>”File -&gt; New -&gt; Project”</a:t>
            </a:r>
            <a:endParaRPr lang="da-DK"/>
          </a:p>
          <a:p>
            <a:pPr lvl="1"/>
            <a:r>
              <a:rPr lang="da-DK"/>
              <a:t>Vælg </a:t>
            </a:r>
            <a:r>
              <a:rPr lang="da-DK" b="1"/>
              <a:t>Web</a:t>
            </a:r>
            <a:r>
              <a:rPr lang="da-DK"/>
              <a:t> som kategori</a:t>
            </a:r>
          </a:p>
          <a:p>
            <a:pPr lvl="1"/>
            <a:r>
              <a:rPr lang="da-DK"/>
              <a:t>Vælg </a:t>
            </a:r>
            <a:r>
              <a:rPr lang="da-DK" b="1"/>
              <a:t>ASP.NET Web Application:</a:t>
            </a:r>
            <a:endParaRPr lang="da-DK"/>
          </a:p>
          <a:p>
            <a:pPr lvl="2"/>
            <a:r>
              <a:rPr lang="da-DK"/>
              <a:t>Navngiv projekt (</a:t>
            </a:r>
            <a:r>
              <a:rPr lang="da-DK" b="1" err="1"/>
              <a:t>Name</a:t>
            </a:r>
            <a:r>
              <a:rPr lang="da-DK"/>
              <a:t>) som  ”(opgavenummer)”</a:t>
            </a:r>
          </a:p>
          <a:p>
            <a:pPr lvl="2"/>
            <a:r>
              <a:rPr lang="da-DK"/>
              <a:t>Placér (</a:t>
            </a:r>
            <a:r>
              <a:rPr lang="da-DK" b="1"/>
              <a:t>Location</a:t>
            </a:r>
            <a:r>
              <a:rPr lang="da-DK"/>
              <a:t>) koden i  ”c:\kursus\JavaScript\Opgaver\(</a:t>
            </a:r>
            <a:r>
              <a:rPr lang="da-DK" err="1"/>
              <a:t>modulnr</a:t>
            </a:r>
            <a:r>
              <a:rPr lang="da-DK"/>
              <a:t>.)\starter” </a:t>
            </a:r>
          </a:p>
          <a:p>
            <a:pPr lvl="1"/>
            <a:r>
              <a:rPr lang="da-DK"/>
              <a:t>Tryk på ”</a:t>
            </a:r>
            <a:r>
              <a:rPr lang="da-DK" b="1"/>
              <a:t>OK</a:t>
            </a:r>
            <a:r>
              <a:rPr lang="da-DK"/>
              <a:t>”</a:t>
            </a:r>
          </a:p>
          <a:p>
            <a:pPr lvl="1"/>
            <a:r>
              <a:rPr lang="da-DK"/>
              <a:t>Vælg ”</a:t>
            </a:r>
            <a:r>
              <a:rPr lang="da-DK" b="1" err="1"/>
              <a:t>Empty</a:t>
            </a:r>
            <a:r>
              <a:rPr lang="da-DK"/>
              <a:t>” blandt valgmulighederne, og tryk på ”</a:t>
            </a:r>
            <a:r>
              <a:rPr lang="da-DK" b="1"/>
              <a:t>OK</a:t>
            </a:r>
            <a:r>
              <a:rPr lang="da-DK"/>
              <a:t>”</a:t>
            </a:r>
            <a:br>
              <a:rPr lang="da-DK"/>
            </a:b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7622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Sådan opretter du nye filer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0421"/>
            <a:ext cx="7993340" cy="4968899"/>
          </a:xfrm>
        </p:spPr>
        <p:txBody>
          <a:bodyPr/>
          <a:lstStyle/>
          <a:p>
            <a:pPr lvl="0"/>
            <a:r>
              <a:rPr lang="da-DK"/>
              <a:t>Når du skal oprette en ny fil, bl.a. html-, css- eller </a:t>
            </a:r>
            <a:r>
              <a:rPr lang="da-DK" err="1"/>
              <a:t>js</a:t>
            </a:r>
            <a:r>
              <a:rPr lang="da-DK"/>
              <a:t>-fil, skal du gøre følgende:</a:t>
            </a:r>
          </a:p>
          <a:p>
            <a:pPr lvl="1"/>
            <a:r>
              <a:rPr lang="da-DK"/>
              <a:t>Tryk på </a:t>
            </a:r>
            <a:r>
              <a:rPr lang="da-DK" b="1"/>
              <a:t>højre musetast </a:t>
            </a:r>
            <a:r>
              <a:rPr lang="da-DK"/>
              <a:t>på projektnavnet</a:t>
            </a:r>
          </a:p>
          <a:p>
            <a:pPr lvl="1"/>
            <a:r>
              <a:rPr lang="da-DK"/>
              <a:t>Vælg ”</a:t>
            </a:r>
            <a:r>
              <a:rPr lang="da-DK" b="1" err="1"/>
              <a:t>Add</a:t>
            </a:r>
            <a:r>
              <a:rPr lang="da-DK" b="1"/>
              <a:t> -&gt; New Item</a:t>
            </a:r>
            <a:r>
              <a:rPr lang="da-DK"/>
              <a:t>”</a:t>
            </a:r>
          </a:p>
          <a:p>
            <a:pPr lvl="1"/>
            <a:r>
              <a:rPr lang="da-DK"/>
              <a:t>Under kategorien </a:t>
            </a:r>
            <a:r>
              <a:rPr lang="da-DK" b="1"/>
              <a:t>Web</a:t>
            </a:r>
            <a:r>
              <a:rPr lang="da-DK"/>
              <a:t>, vælg den ønskede filtype, f.eks. </a:t>
            </a:r>
            <a:r>
              <a:rPr lang="da-DK" b="1"/>
              <a:t>HTML Page</a:t>
            </a:r>
            <a:endParaRPr lang="da-DK"/>
          </a:p>
          <a:p>
            <a:pPr lvl="1"/>
            <a:r>
              <a:rPr lang="da-DK"/>
              <a:t>Navngiv den nye fil med det ønskede navn, f.eks. </a:t>
            </a:r>
            <a:r>
              <a:rPr lang="da-DK" b="1"/>
              <a:t>default.html</a:t>
            </a:r>
          </a:p>
          <a:p>
            <a:pPr lvl="1"/>
            <a:r>
              <a:rPr lang="da-DK"/>
              <a:t>Tryk på </a:t>
            </a:r>
            <a:r>
              <a:rPr lang="da-DK" b="1" err="1"/>
              <a:t>Add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92119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4D">
      <a:dk1>
        <a:srgbClr val="000000"/>
      </a:dk1>
      <a:lt1>
        <a:srgbClr val="FFFFFF"/>
      </a:lt1>
      <a:dk2>
        <a:srgbClr val="4A4C4E"/>
      </a:dk2>
      <a:lt2>
        <a:srgbClr val="F3F3EE"/>
      </a:lt2>
      <a:accent1>
        <a:srgbClr val="C2C117"/>
      </a:accent1>
      <a:accent2>
        <a:srgbClr val="2A7B83"/>
      </a:accent2>
      <a:accent3>
        <a:srgbClr val="A6A6A6"/>
      </a:accent3>
      <a:accent4>
        <a:srgbClr val="E08B25"/>
      </a:accent4>
      <a:accent5>
        <a:srgbClr val="66779B"/>
      </a:accent5>
      <a:accent6>
        <a:srgbClr val="CB017D"/>
      </a:accent6>
      <a:hlink>
        <a:srgbClr val="517C85"/>
      </a:hlink>
      <a:folHlink>
        <a:srgbClr val="66779B"/>
      </a:folHlink>
    </a:clrScheme>
    <a:fontScheme name="4D">
      <a:majorFont>
        <a:latin typeface="Museo Sans 500"/>
        <a:ea typeface=""/>
        <a:cs typeface=""/>
      </a:majorFont>
      <a:minorFont>
        <a:latin typeface="Museo Sans 100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gen_Ny_Skabelon_01092016.potx" id="{6C575777-B66C-4D86-BBE4-F2EC78A28701}" vid="{71F82714-6BCB-4DBD-84C1-D6EDD808A1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279110280F3FE4994843A1FA74969CC" ma:contentTypeVersion="2" ma:contentTypeDescription="Opret et nyt dokument." ma:contentTypeScope="" ma:versionID="baad674a7173dd70a6d947512ca180cb">
  <xsd:schema xmlns:xsd="http://www.w3.org/2001/XMLSchema" xmlns:xs="http://www.w3.org/2001/XMLSchema" xmlns:p="http://schemas.microsoft.com/office/2006/metadata/properties" xmlns:ns2="b141fd4e-f10e-48df-a839-f421c41c81ff" targetNamespace="http://schemas.microsoft.com/office/2006/metadata/properties" ma:root="true" ma:fieldsID="694da7811ce6810d89eb2c4cc3c8e7eb" ns2:_="">
    <xsd:import namespace="b141fd4e-f10e-48df-a839-f421c41c81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41fd4e-f10e-48df-a839-f421c41c81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FCD78E-1F56-4D6F-A679-35C7530323F3}">
  <ds:schemaRefs>
    <ds:schemaRef ds:uri="b141fd4e-f10e-48df-a839-f421c41c81f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34E9C32-4C2E-417D-ACEA-AF41ED315E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95E953-A0AE-4B3F-B21B-11F6EDC29DA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4D_BHTheme</Template>
  <Application>Microsoft Office PowerPoint</Application>
  <PresentationFormat>On-screen Show (4:3)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Office-tema</vt:lpstr>
      <vt:lpstr>JavaScript/jQuery Grundlæggende</vt:lpstr>
      <vt:lpstr>JavaScript/jQuery Grundlæggende</vt:lpstr>
      <vt:lpstr>4D A/S </vt:lpstr>
      <vt:lpstr>Praktiske oplysninger</vt:lpstr>
      <vt:lpstr>Agenda (i overskrifter)</vt:lpstr>
      <vt:lpstr>Kodeværktøj</vt:lpstr>
      <vt:lpstr>Opgaver</vt:lpstr>
      <vt:lpstr>Sådan opretter du et nyt projekt</vt:lpstr>
      <vt:lpstr>Sådan opretter du nye filer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td@4d.dk</dc:creator>
  <cp:revision>1</cp:revision>
  <dcterms:created xsi:type="dcterms:W3CDTF">2012-01-17T14:18:11Z</dcterms:created>
  <dcterms:modified xsi:type="dcterms:W3CDTF">2018-11-07T06:59:38Z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0x0101004279110280F3FE4994843A1FA74969CC</vt:lpwstr>
  </property>
</Properties>
</file>