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sldIdLst>
    <p:sldId id="256" r:id="rId5"/>
    <p:sldId id="257" r:id="rId6"/>
    <p:sldId id="277" r:id="rId7"/>
    <p:sldId id="276" r:id="rId8"/>
    <p:sldId id="280" r:id="rId9"/>
    <p:sldId id="263" r:id="rId10"/>
    <p:sldId id="279" r:id="rId11"/>
    <p:sldId id="278" r:id="rId12"/>
    <p:sldId id="258" r:id="rId13"/>
    <p:sldId id="281" r:id="rId14"/>
    <p:sldId id="299" r:id="rId15"/>
    <p:sldId id="259" r:id="rId16"/>
    <p:sldId id="260" r:id="rId17"/>
    <p:sldId id="283" r:id="rId18"/>
    <p:sldId id="261" r:id="rId19"/>
    <p:sldId id="284" r:id="rId20"/>
    <p:sldId id="285" r:id="rId21"/>
    <p:sldId id="264" r:id="rId22"/>
    <p:sldId id="286" r:id="rId23"/>
    <p:sldId id="301" r:id="rId24"/>
    <p:sldId id="300" r:id="rId25"/>
    <p:sldId id="271" r:id="rId26"/>
    <p:sldId id="287" r:id="rId27"/>
    <p:sldId id="272" r:id="rId28"/>
    <p:sldId id="288" r:id="rId29"/>
    <p:sldId id="291" r:id="rId30"/>
    <p:sldId id="302" r:id="rId31"/>
    <p:sldId id="289" r:id="rId32"/>
    <p:sldId id="290" r:id="rId33"/>
    <p:sldId id="292" r:id="rId34"/>
    <p:sldId id="293" r:id="rId35"/>
    <p:sldId id="274" r:id="rId36"/>
    <p:sldId id="275" r:id="rId37"/>
    <p:sldId id="295" r:id="rId38"/>
    <p:sldId id="267" r:id="rId39"/>
    <p:sldId id="297" r:id="rId40"/>
    <p:sldId id="270" r:id="rId4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13D"/>
    <a:srgbClr val="FFE285"/>
    <a:srgbClr val="FFE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4660"/>
  </p:normalViewPr>
  <p:slideViewPr>
    <p:cSldViewPr>
      <p:cViewPr varScale="1">
        <p:scale>
          <a:sx n="84" d="100"/>
          <a:sy n="84" d="100"/>
        </p:scale>
        <p:origin x="869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Wallenius" userId="10033FFF8BEBA99E@LIVE.COM" providerId="AD" clId="Web-{53013B7A-9886-44C9-9908-914AD6B08CF0}"/>
    <pc:docChg chg="mod modSld modMainMaster setSldSz">
      <pc:chgData name="Peter Wallenius" userId="10033FFF8BEBA99E@LIVE.COM" providerId="AD" clId="Web-{53013B7A-9886-44C9-9908-914AD6B08CF0}" dt="2018-02-06T22:41:30.496" v="2"/>
      <pc:docMkLst>
        <pc:docMk/>
      </pc:docMkLst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722449820" sldId="257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722449820" sldId="257"/>
            <ac:spMk id="5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722449820" sldId="257"/>
            <ac:spMk id="11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4263839412" sldId="258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263839412" sldId="258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079906070" sldId="259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079906070" sldId="259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347373379" sldId="260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347373379" sldId="260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740259098" sldId="261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740259098" sldId="261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740259098" sldId="261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352559729" sldId="263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352559729" sldId="263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352559729" sldId="263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714382079" sldId="264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714382079" sldId="264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714382079" sldId="264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714382079" sldId="264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4077881373" sldId="267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077881373" sldId="267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3002069916" sldId="271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3002069916" sldId="271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3002069916" sldId="271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572350404" sldId="272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572350404" sldId="272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2572350404" sldId="272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4235825870" sldId="274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235825870" sldId="274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4235825870" sldId="274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240693408" sldId="275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240693408" sldId="275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240693408" sldId="275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632479615" sldId="276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632479615" sldId="276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4276482007" sldId="277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276482007" sldId="277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810769926" sldId="278"/>
        </pc:sldMkLst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810769926" sldId="278"/>
            <ac:picMk id="6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526435536" sldId="279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526435536" sldId="279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4289966582" sldId="280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289966582" sldId="280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3504738421" sldId="281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3504738421" sldId="281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466470560" sldId="283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466470560" sldId="283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4000579717" sldId="284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000579717" sldId="284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4000579717" sldId="284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941636345" sldId="285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941636345" sldId="285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941636345" sldId="285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646904900" sldId="286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646904900" sldId="286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646904900" sldId="286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646904900" sldId="286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875402773" sldId="287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875402773" sldId="287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3724947162" sldId="288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3724947162" sldId="288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3724947162" sldId="288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942805816" sldId="289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942805816" sldId="289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2942805816" sldId="289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064467637" sldId="290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064467637" sldId="290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064467637" sldId="290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312965603" sldId="291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312965603" sldId="291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2312965603" sldId="291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383492703" sldId="292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383492703" sldId="292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2383492703" sldId="292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061846232" sldId="293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061846232" sldId="293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061846232" sldId="293"/>
            <ac:picMk id="5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138316407" sldId="295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138316407" sldId="295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2138316407" sldId="295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889426509" sldId="297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889426509" sldId="297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213474892" sldId="299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213474892" sldId="299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696610332" sldId="300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696610332" sldId="300"/>
            <ac:spMk id="3" creationId="{00000000-0000-0000-0000-000000000000}"/>
          </ac:spMkLst>
        </pc:sp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267983134" sldId="301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67983134" sldId="301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267983134" sldId="301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267983134" sldId="301"/>
            <ac:picMk id="4" creationId="{00000000-0000-0000-0000-000000000000}"/>
          </ac:picMkLst>
        </pc:picChg>
      </pc:sldChg>
      <pc:sldChg chg="modSp">
        <pc:chgData name="Peter Wallenius" userId="10033FFF8BEBA99E@LIVE.COM" providerId="AD" clId="Web-{53013B7A-9886-44C9-9908-914AD6B08CF0}" dt="2018-02-06T22:41:30.496" v="2"/>
        <pc:sldMkLst>
          <pc:docMk/>
          <pc:sldMk cId="1648815085" sldId="302"/>
        </pc:sld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k cId="1648815085" sldId="302"/>
            <ac:spMk id="3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k cId="1648815085" sldId="302"/>
            <ac:picMk id="5" creationId="{00000000-0000-0000-0000-000000000000}"/>
          </ac:picMkLst>
        </pc:picChg>
      </pc:sldChg>
      <pc:sldMasterChg chg="modSp modSldLayout">
        <pc:chgData name="Peter Wallenius" userId="10033FFF8BEBA99E@LIVE.COM" providerId="AD" clId="Web-{53013B7A-9886-44C9-9908-914AD6B08CF0}" dt="2018-02-06T22:41:30.496" v="2"/>
        <pc:sldMasterMkLst>
          <pc:docMk/>
          <pc:sldMasterMk cId="2388656198" sldId="2147483665"/>
        </pc:sldMasterMkLst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asterMk cId="2388656198" sldId="2147483665"/>
            <ac:spMk id="2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asterMk cId="2388656198" sldId="2147483665"/>
            <ac:spMk id="3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asterMk cId="2388656198" sldId="2147483665"/>
            <ac:spMk id="4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asterMk cId="2388656198" sldId="2147483665"/>
            <ac:spMk id="5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asterMk cId="2388656198" sldId="2147483665"/>
            <ac:spMk id="6" creationId="{00000000-0000-0000-0000-000000000000}"/>
          </ac:spMkLst>
        </pc:spChg>
        <pc:spChg chg="mod">
          <ac:chgData name="Peter Wallenius" userId="10033FFF8BEBA99E@LIVE.COM" providerId="AD" clId="Web-{53013B7A-9886-44C9-9908-914AD6B08CF0}" dt="2018-02-06T22:41:30.496" v="2"/>
          <ac:spMkLst>
            <pc:docMk/>
            <pc:sldMasterMk cId="2388656198" sldId="2147483665"/>
            <ac:spMk id="10" creationId="{00000000-0000-0000-0000-000000000000}"/>
          </ac:spMkLst>
        </pc:spChg>
        <pc:picChg chg="mod">
          <ac:chgData name="Peter Wallenius" userId="10033FFF8BEBA99E@LIVE.COM" providerId="AD" clId="Web-{53013B7A-9886-44C9-9908-914AD6B08CF0}" dt="2018-02-06T22:41:30.496" v="2"/>
          <ac:picMkLst>
            <pc:docMk/>
            <pc:sldMasterMk cId="2388656198" sldId="2147483665"/>
            <ac:picMk id="9" creationId="{00000000-0000-0000-0000-000000000000}"/>
          </ac:picMkLst>
        </pc:picChg>
        <pc:cxnChg chg="mod">
          <ac:chgData name="Peter Wallenius" userId="10033FFF8BEBA99E@LIVE.COM" providerId="AD" clId="Web-{53013B7A-9886-44C9-9908-914AD6B08CF0}" dt="2018-02-06T22:41:30.496" v="2"/>
          <ac:cxnSpMkLst>
            <pc:docMk/>
            <pc:sldMasterMk cId="2388656198" sldId="2147483665"/>
            <ac:cxnSpMk id="11" creationId="{00000000-0000-0000-0000-000000000000}"/>
          </ac:cxnSpMkLst>
        </pc:cxn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3687668493" sldId="2147483669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687668493" sldId="2147483669"/>
              <ac:spMk id="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687668493" sldId="2147483669"/>
              <ac:spMk id="3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3015204210" sldId="2147483670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015204210" sldId="2147483670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015204210" sldId="2147483670"/>
              <ac:spMk id="7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015204210" sldId="2147483670"/>
              <ac:spMk id="12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1008829546" sldId="2147483671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008829546" sldId="2147483671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008829546" sldId="2147483671"/>
              <ac:spMk id="9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008829546" sldId="2147483671"/>
              <ac:spMk id="1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008829546" sldId="2147483671"/>
              <ac:spMk id="19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1848317673" sldId="2147483672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848317673" sldId="2147483672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848317673" sldId="2147483672"/>
              <ac:spMk id="9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848317673" sldId="2147483672"/>
              <ac:spMk id="10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2284262996" sldId="2147483673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2284262996" sldId="2147483673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2284262996" sldId="2147483673"/>
              <ac:spMk id="17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2284262996" sldId="2147483673"/>
              <ac:spMk id="18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2284262996" sldId="2147483673"/>
              <ac:spMk id="19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2284262996" sldId="2147483673"/>
              <ac:spMk id="20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2284262996" sldId="2147483673"/>
              <ac:spMk id="21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349135725" sldId="2147483674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49135725" sldId="2147483674"/>
              <ac:spMk id="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49135725" sldId="2147483674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49135725" sldId="2147483674"/>
              <ac:spMk id="4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49135725" sldId="2147483674"/>
              <ac:spMk id="5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49135725" sldId="2147483674"/>
              <ac:spMk id="6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3836900355" sldId="2147483677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836900355" sldId="2147483677"/>
              <ac:spMk id="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836900355" sldId="2147483677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836900355" sldId="2147483677"/>
              <ac:spMk id="4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617477743" sldId="2147483678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617477743" sldId="2147483678"/>
              <ac:spMk id="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617477743" sldId="2147483678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617477743" sldId="2147483678"/>
              <ac:spMk id="4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874027642" sldId="2147483680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874027642" sldId="2147483680"/>
              <ac:spMk id="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874027642" sldId="2147483680"/>
              <ac:spMk id="3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3056823543" sldId="2147483681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056823543" sldId="2147483681"/>
              <ac:spMk id="3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3056823543" sldId="2147483681"/>
              <ac:spMk id="19458" creationId="{00000000-0000-0000-0000-000000000000}"/>
            </ac:spMkLst>
          </pc:spChg>
        </pc:sldLayoutChg>
        <pc:sldLayoutChg chg="modSp">
          <pc:chgData name="Peter Wallenius" userId="10033FFF8BEBA99E@LIVE.COM" providerId="AD" clId="Web-{53013B7A-9886-44C9-9908-914AD6B08CF0}" dt="2018-02-06T22:41:30.496" v="2"/>
          <pc:sldLayoutMkLst>
            <pc:docMk/>
            <pc:sldMasterMk cId="2388656198" sldId="2147483665"/>
            <pc:sldLayoutMk cId="1709388453" sldId="2147483682"/>
          </pc:sldLayoutMkLst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709388453" sldId="2147483682"/>
              <ac:spMk id="2" creationId="{00000000-0000-0000-0000-000000000000}"/>
            </ac:spMkLst>
          </pc:spChg>
          <pc:spChg chg="mod">
            <ac:chgData name="Peter Wallenius" userId="10033FFF8BEBA99E@LIVE.COM" providerId="AD" clId="Web-{53013B7A-9886-44C9-9908-914AD6B08CF0}" dt="2018-02-06T22:41:30.496" v="2"/>
            <ac:spMkLst>
              <pc:docMk/>
              <pc:sldMasterMk cId="2388656198" sldId="2147483665"/>
              <pc:sldLayoutMk cId="1709388453" sldId="2147483682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5445224"/>
            <a:ext cx="11856640" cy="67385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8" name="TextBox 7"/>
          <p:cNvSpPr txBox="1"/>
          <p:nvPr userDrawn="1"/>
        </p:nvSpPr>
        <p:spPr>
          <a:xfrm>
            <a:off x="10676115" y="6506782"/>
            <a:ext cx="15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/>
              <a:t>© 4D A/S</a:t>
            </a:r>
          </a:p>
        </p:txBody>
      </p:sp>
    </p:spTree>
    <p:extLst>
      <p:ext uri="{BB962C8B-B14F-4D97-AF65-F5344CB8AC3E}">
        <p14:creationId xmlns:p14="http://schemas.microsoft.com/office/powerpoint/2010/main" val="170938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3" y="360364"/>
            <a:ext cx="4052024" cy="12620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360364"/>
            <a:ext cx="6292851" cy="57927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20003" y="1798638"/>
            <a:ext cx="4052024" cy="43545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690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3" y="360365"/>
            <a:ext cx="4052024" cy="169703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360364"/>
            <a:ext cx="6292851" cy="579278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20003" y="2057400"/>
            <a:ext cx="4052024" cy="409575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477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541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846821" y="365127"/>
            <a:ext cx="2628900" cy="57880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720001" y="365127"/>
            <a:ext cx="7959179" cy="57880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402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1_Titeldi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5400" smtClean="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 smtClean="0"/>
            </a:lvl1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682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993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2" y="1709740"/>
            <a:ext cx="10756037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0002" y="4589465"/>
            <a:ext cx="10756037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66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1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720000" y="1802765"/>
            <a:ext cx="5220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>
          <a:xfrm>
            <a:off x="720001" y="6380384"/>
            <a:ext cx="927824" cy="365125"/>
          </a:xfrm>
        </p:spPr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6256900" y="1802767"/>
            <a:ext cx="5220000" cy="4350385"/>
          </a:xfrm>
          <a:prstGeom prst="roundRect">
            <a:avLst>
              <a:gd name="adj" fmla="val 5895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301520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+ 3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720000" y="1802765"/>
            <a:ext cx="5220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Pladsholder til billede 11"/>
          <p:cNvSpPr>
            <a:spLocks noGrp="1"/>
          </p:cNvSpPr>
          <p:nvPr>
            <p:ph type="pic" sz="quarter" idx="13"/>
          </p:nvPr>
        </p:nvSpPr>
        <p:spPr>
          <a:xfrm>
            <a:off x="6256799" y="1800049"/>
            <a:ext cx="2451600" cy="2019600"/>
          </a:xfrm>
          <a:prstGeom prst="roundRect">
            <a:avLst>
              <a:gd name="adj" fmla="val 12616"/>
            </a:avLst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9" name="Pladsholder til billede 11"/>
          <p:cNvSpPr>
            <a:spLocks noGrp="1"/>
          </p:cNvSpPr>
          <p:nvPr>
            <p:ph type="pic" sz="quarter" idx="15"/>
          </p:nvPr>
        </p:nvSpPr>
        <p:spPr>
          <a:xfrm>
            <a:off x="6256799" y="4128955"/>
            <a:ext cx="5220000" cy="2019600"/>
          </a:xfrm>
          <a:prstGeom prst="roundRect">
            <a:avLst>
              <a:gd name="adj" fmla="val 12498"/>
            </a:avLst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 dirty="0"/>
          </a:p>
        </p:txBody>
      </p:sp>
      <p:sp>
        <p:nvSpPr>
          <p:cNvPr id="19" name="Pladsholder til billede 11"/>
          <p:cNvSpPr>
            <a:spLocks noGrp="1"/>
          </p:cNvSpPr>
          <p:nvPr>
            <p:ph type="pic" sz="quarter" idx="16"/>
          </p:nvPr>
        </p:nvSpPr>
        <p:spPr>
          <a:xfrm>
            <a:off x="9024439" y="1800049"/>
            <a:ext cx="2451600" cy="2019600"/>
          </a:xfrm>
          <a:prstGeom prst="roundRect">
            <a:avLst>
              <a:gd name="adj" fmla="val 12380"/>
            </a:avLst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noProof="0"/>
              <a:t>Click icon to add picture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00882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720000" y="1802765"/>
            <a:ext cx="33732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9" name="Pladsholder til indhold 2"/>
          <p:cNvSpPr>
            <a:spLocks noGrp="1"/>
          </p:cNvSpPr>
          <p:nvPr>
            <p:ph sz="half" idx="13"/>
          </p:nvPr>
        </p:nvSpPr>
        <p:spPr>
          <a:xfrm>
            <a:off x="4410000" y="1802765"/>
            <a:ext cx="33732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10" name="Pladsholder til indhold 2"/>
          <p:cNvSpPr>
            <a:spLocks noGrp="1"/>
          </p:cNvSpPr>
          <p:nvPr>
            <p:ph sz="half" idx="14"/>
          </p:nvPr>
        </p:nvSpPr>
        <p:spPr>
          <a:xfrm>
            <a:off x="8100000" y="1802765"/>
            <a:ext cx="3373200" cy="4351338"/>
          </a:xfrm>
          <a:prstGeom prst="roundRect">
            <a:avLst>
              <a:gd name="adj" fmla="val 7505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8483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720000" y="1802765"/>
            <a:ext cx="33732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sp>
        <p:nvSpPr>
          <p:cNvPr id="17" name="Pladsholder til indhold 2"/>
          <p:cNvSpPr>
            <a:spLocks noGrp="1"/>
          </p:cNvSpPr>
          <p:nvPr>
            <p:ph sz="half" idx="13"/>
          </p:nvPr>
        </p:nvSpPr>
        <p:spPr>
          <a:xfrm>
            <a:off x="4410000" y="1802765"/>
            <a:ext cx="33732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18" name="Pladsholder til indhold 2"/>
          <p:cNvSpPr>
            <a:spLocks noGrp="1"/>
          </p:cNvSpPr>
          <p:nvPr>
            <p:ph sz="half" idx="14"/>
          </p:nvPr>
        </p:nvSpPr>
        <p:spPr>
          <a:xfrm>
            <a:off x="8100000" y="1802765"/>
            <a:ext cx="3373200" cy="2019600"/>
          </a:xfrm>
          <a:prstGeom prst="roundRect">
            <a:avLst>
              <a:gd name="adj" fmla="val 12541"/>
            </a:avLst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19" name="Pladsholder til indhold 2"/>
          <p:cNvSpPr>
            <a:spLocks noGrp="1"/>
          </p:cNvSpPr>
          <p:nvPr>
            <p:ph sz="half" idx="15"/>
          </p:nvPr>
        </p:nvSpPr>
        <p:spPr>
          <a:xfrm>
            <a:off x="720000" y="4074088"/>
            <a:ext cx="3373200" cy="2019600"/>
          </a:xfrm>
          <a:prstGeom prst="roundRect">
            <a:avLst>
              <a:gd name="adj" fmla="val 12541"/>
            </a:avLst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20" name="Pladsholder til indhold 2"/>
          <p:cNvSpPr>
            <a:spLocks noGrp="1"/>
          </p:cNvSpPr>
          <p:nvPr>
            <p:ph sz="half" idx="16"/>
          </p:nvPr>
        </p:nvSpPr>
        <p:spPr>
          <a:xfrm>
            <a:off x="4410000" y="4074088"/>
            <a:ext cx="33732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21" name="Pladsholder til indhold 2"/>
          <p:cNvSpPr>
            <a:spLocks noGrp="1"/>
          </p:cNvSpPr>
          <p:nvPr>
            <p:ph sz="half" idx="17"/>
          </p:nvPr>
        </p:nvSpPr>
        <p:spPr>
          <a:xfrm>
            <a:off x="8100000" y="4074088"/>
            <a:ext cx="3373200" cy="2019600"/>
          </a:xfrm>
          <a:prstGeom prst="roundRect">
            <a:avLst>
              <a:gd name="adj" fmla="val 12541"/>
            </a:avLst>
          </a:prstGeo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2284262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65125"/>
            <a:ext cx="10753200" cy="126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0002" y="1798637"/>
            <a:ext cx="5277575" cy="675958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720002" y="2474595"/>
            <a:ext cx="5277575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798639"/>
            <a:ext cx="5301000" cy="675957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474595"/>
            <a:ext cx="5301000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13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98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720000" y="360001"/>
            <a:ext cx="10753200" cy="62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noProof="0" dirty="0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0000" y="1343608"/>
            <a:ext cx="10753200" cy="48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noProof="0" dirty="0"/>
              <a:t>Rediger typografien i masterens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877299" y="6389010"/>
            <a:ext cx="2546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BEEEF-4D5D-42B0-B5A2-BA8729D9B021}" type="datetimeFigureOut">
              <a:rPr lang="da-DK" smtClean="0"/>
              <a:t>06-02-2018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803058" y="6389010"/>
            <a:ext cx="6945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720001" y="6389010"/>
            <a:ext cx="927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13F4-A31A-4B13-A51D-72A1D9052690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4D-logo-med-dk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7" r="897"/>
          <a:stretch>
            <a:fillRect/>
          </a:stretch>
        </p:blipFill>
        <p:spPr>
          <a:xfrm>
            <a:off x="11372775" y="6303203"/>
            <a:ext cx="795568" cy="53673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25"/>
          <p:cNvSpPr/>
          <p:nvPr/>
        </p:nvSpPr>
        <p:spPr>
          <a:xfrm>
            <a:off x="1" y="6262384"/>
            <a:ext cx="1219200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3578" tIns="53578" rIns="53578" bIns="53578" anchor="ctr"/>
          <a:lstStyle/>
          <a:p>
            <a:pPr>
              <a:defRPr sz="3200"/>
            </a:pPr>
            <a:endParaRPr lang="da-DK" sz="2400" noProof="0" dirty="0"/>
          </a:p>
        </p:txBody>
      </p: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841538" y="985893"/>
            <a:ext cx="10631663" cy="3141"/>
          </a:xfrm>
          <a:prstGeom prst="line">
            <a:avLst/>
          </a:prstGeom>
          <a:noFill/>
          <a:ln w="19050" algn="ctr">
            <a:solidFill>
              <a:srgbClr val="467A7C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886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454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403622" indent="-182166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96454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08435" indent="-208360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03697" indent="-195263" algn="l" defTabSz="6858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d.dk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/>
              <a:t>HTML5 - Introduktion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368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DOCTYPE-deklaration </a:t>
            </a:r>
            <a:r>
              <a:rPr lang="da-DK" dirty="0"/>
              <a:t>- eksempler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3"/>
            <a:ext cx="7992888" cy="3116238"/>
          </a:xfrm>
        </p:spPr>
        <p:txBody>
          <a:bodyPr wrap="square">
            <a:spAutoFit/>
          </a:bodyPr>
          <a:lstStyle/>
          <a:p>
            <a:r>
              <a:rPr lang="da-DK" dirty="0"/>
              <a:t>&lt;!DOCTYPE HTML PUBLIC "-//W3C//DTD HTML 4.01 </a:t>
            </a:r>
            <a:r>
              <a:rPr lang="da-DK" dirty="0" err="1"/>
              <a:t>Transitional</a:t>
            </a:r>
            <a:r>
              <a:rPr lang="da-DK" dirty="0"/>
              <a:t>//EN" "html://www.w3.org/TR/html4/</a:t>
            </a:r>
            <a:r>
              <a:rPr lang="da-DK" b="1" dirty="0"/>
              <a:t>loose.dtd</a:t>
            </a:r>
            <a:r>
              <a:rPr lang="da-DK" dirty="0"/>
              <a:t>"&gt;</a:t>
            </a:r>
          </a:p>
          <a:p>
            <a:endParaRPr lang="da-DK" dirty="0"/>
          </a:p>
          <a:p>
            <a:r>
              <a:rPr lang="da-DK" dirty="0"/>
              <a:t>&lt;!DOCTYPE HTML PUBLIC "-//W3C//DTD HTML 4.01 Frameset//EN" "html://www.w3.org/TR/html4/</a:t>
            </a:r>
            <a:r>
              <a:rPr lang="da-DK" b="1" dirty="0"/>
              <a:t>frameset.dtd</a:t>
            </a:r>
            <a:r>
              <a:rPr lang="da-DK" dirty="0"/>
              <a:t>"&gt;</a:t>
            </a:r>
          </a:p>
          <a:p>
            <a:endParaRPr lang="da-DK" dirty="0"/>
          </a:p>
          <a:p>
            <a:r>
              <a:rPr lang="da-DK" dirty="0"/>
              <a:t>&lt;!DOCTYPE HTML PUBLIC "-//W3C//DTD HTML 4.01//EN" "html://www.w3.org/TR/html4/</a:t>
            </a:r>
            <a:r>
              <a:rPr lang="da-DK" b="1" dirty="0"/>
              <a:t>strict.dtd</a:t>
            </a:r>
            <a:r>
              <a:rPr lang="da-DK" dirty="0"/>
              <a:t>"&gt;</a:t>
            </a:r>
            <a:br>
              <a:rPr lang="da-DK" dirty="0"/>
            </a:br>
            <a:endParaRPr lang="da-DK" dirty="0"/>
          </a:p>
          <a:p>
            <a:r>
              <a:rPr lang="da-DK" dirty="0"/>
              <a:t> &lt;!DOCTYPE html&gt;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47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Anbefalinger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680867"/>
          </a:xfrm>
        </p:spPr>
        <p:txBody>
          <a:bodyPr/>
          <a:lstStyle/>
          <a:p>
            <a:r>
              <a:rPr lang="da-DK" dirty="0"/>
              <a:t>Det er anbefalet at erklære, hvilket sprog siden henvender sig til: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		&lt;html lang=”da”&gt;</a:t>
            </a:r>
            <a:br>
              <a:rPr lang="da-DK" dirty="0"/>
            </a:br>
            <a:r>
              <a:rPr lang="da-DK" dirty="0"/>
              <a:t>   			… </a:t>
            </a:r>
            <a:br>
              <a:rPr lang="da-DK" dirty="0"/>
            </a:br>
            <a:r>
              <a:rPr lang="da-DK" dirty="0"/>
              <a:t>                     &lt;/html&gt;</a:t>
            </a:r>
            <a:br>
              <a:rPr lang="da-DK" dirty="0"/>
            </a:br>
            <a:endParaRPr lang="da-DK" dirty="0"/>
          </a:p>
          <a:p>
            <a:r>
              <a:rPr lang="da-DK" dirty="0"/>
              <a:t>Det er anbefalet at erklære</a:t>
            </a:r>
            <a:r>
              <a:rPr lang="da-DK"/>
              <a:t>, hvilken </a:t>
            </a:r>
            <a:r>
              <a:rPr lang="da-DK" dirty="0"/>
              <a:t>karaktertabel (</a:t>
            </a:r>
            <a:r>
              <a:rPr lang="da-DK" dirty="0" err="1"/>
              <a:t>charset</a:t>
            </a:r>
            <a:r>
              <a:rPr lang="da-DK" dirty="0"/>
              <a:t> </a:t>
            </a:r>
            <a:r>
              <a:rPr lang="da-DK" dirty="0" err="1"/>
              <a:t>encoding</a:t>
            </a:r>
            <a:r>
              <a:rPr lang="da-DK" dirty="0"/>
              <a:t>) HTML-siden benytter: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		&lt;head&gt;</a:t>
            </a:r>
            <a:br>
              <a:rPr lang="da-DK" dirty="0"/>
            </a:br>
            <a:r>
              <a:rPr lang="da-DK" dirty="0"/>
              <a:t>                         …</a:t>
            </a:r>
            <a:br>
              <a:rPr lang="da-DK" dirty="0"/>
            </a:br>
            <a:r>
              <a:rPr lang="da-DK" dirty="0"/>
              <a:t>		    &lt;</a:t>
            </a:r>
            <a:r>
              <a:rPr lang="da-DK" dirty="0" err="1"/>
              <a:t>meta</a:t>
            </a:r>
            <a:r>
              <a:rPr lang="da-DK" dirty="0"/>
              <a:t> </a:t>
            </a:r>
            <a:r>
              <a:rPr lang="da-DK" dirty="0" err="1"/>
              <a:t>charset</a:t>
            </a:r>
            <a:r>
              <a:rPr lang="da-DK" dirty="0"/>
              <a:t>=”UFT-8”&gt;</a:t>
            </a:r>
            <a:br>
              <a:rPr lang="da-DK" dirty="0"/>
            </a:br>
            <a:r>
              <a:rPr lang="da-DK" dirty="0"/>
              <a:t>                         …</a:t>
            </a:r>
            <a:br>
              <a:rPr lang="da-DK" dirty="0"/>
            </a:br>
            <a:r>
              <a:rPr lang="da-DK" dirty="0"/>
              <a:t>                     &lt;/head&gt;</a:t>
            </a:r>
            <a:br>
              <a:rPr lang="da-DK" dirty="0"/>
            </a:br>
            <a:r>
              <a:rPr lang="da-DK" dirty="0"/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1347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HTML-elementerne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HTML-elementerne bliver brugt </a:t>
            </a:r>
            <a:r>
              <a:rPr lang="da-DK"/>
              <a:t>til:</a:t>
            </a:r>
            <a:endParaRPr lang="da-DK" dirty="0"/>
          </a:p>
          <a:p>
            <a:pPr lvl="1"/>
            <a:r>
              <a:rPr lang="da-DK" dirty="0"/>
              <a:t>Layout</a:t>
            </a:r>
          </a:p>
          <a:p>
            <a:pPr lvl="1"/>
            <a:r>
              <a:rPr lang="da-DK" dirty="0"/>
              <a:t>Strukturering af indhold</a:t>
            </a:r>
          </a:p>
          <a:p>
            <a:pPr lvl="1"/>
            <a:r>
              <a:rPr lang="da-DK" dirty="0"/>
              <a:t>Definering af elementer til brugerhandlinger</a:t>
            </a:r>
          </a:p>
          <a:p>
            <a:pPr lvl="1"/>
            <a:r>
              <a:rPr lang="da-DK" dirty="0"/>
              <a:t>Kommentarer</a:t>
            </a:r>
            <a:br>
              <a:rPr lang="da-DK" dirty="0"/>
            </a:br>
            <a:endParaRPr lang="da-DK" dirty="0"/>
          </a:p>
          <a:p>
            <a:r>
              <a:rPr lang="da-DK" dirty="0"/>
              <a:t>Elementer bliver dannet ved at angive de såkaldte tags (start-tag og slut-tag)</a:t>
            </a:r>
          </a:p>
          <a:p>
            <a:pPr lvl="1"/>
            <a:endParaRPr lang="da-DK" dirty="0"/>
          </a:p>
          <a:p>
            <a:r>
              <a:rPr lang="da-DK" dirty="0"/>
              <a:t>Tilladte </a:t>
            </a:r>
            <a:r>
              <a:rPr lang="da-DK" dirty="0" err="1"/>
              <a:t>parent</a:t>
            </a:r>
            <a:r>
              <a:rPr lang="da-DK" dirty="0"/>
              <a:t>-/child-relationer er defineret i den bagvedliggende DOCTYPE-deklaration</a:t>
            </a:r>
            <a:br>
              <a:rPr lang="da-DK" dirty="0"/>
            </a:br>
            <a:endParaRPr lang="da-DK" dirty="0"/>
          </a:p>
          <a:p>
            <a:r>
              <a:rPr lang="da-DK" dirty="0"/>
              <a:t>Skal overholde reglerne for erklæringer af HTML-elementer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7990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HTML-elementers opbygning </a:t>
            </a:r>
            <a:r>
              <a:rPr lang="da-DK"/>
              <a:t>– syntaks </a:t>
            </a:r>
            <a:r>
              <a:rPr lang="da-DK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Indtil HTML5 er alle tilladte elementer defineret i DOCTYPE-deklarationen</a:t>
            </a:r>
            <a:br>
              <a:rPr lang="da-DK" dirty="0"/>
            </a:br>
            <a:endParaRPr lang="da-DK" dirty="0"/>
          </a:p>
          <a:p>
            <a:r>
              <a:rPr lang="da-DK" dirty="0"/>
              <a:t>Elementer bliver dannet ved at angive de såkaldte </a:t>
            </a:r>
            <a:r>
              <a:rPr lang="da-DK" b="1" dirty="0"/>
              <a:t>tags</a:t>
            </a:r>
            <a:br>
              <a:rPr lang="da-DK" dirty="0"/>
            </a:br>
            <a:endParaRPr lang="da-DK" dirty="0"/>
          </a:p>
          <a:p>
            <a:r>
              <a:rPr lang="da-DK" dirty="0"/>
              <a:t>Elementerne bliver erklæret ved hjælp af følgende syntaks:</a:t>
            </a:r>
            <a:br>
              <a:rPr lang="da-DK" dirty="0"/>
            </a:br>
            <a:br>
              <a:rPr lang="da-DK" dirty="0"/>
            </a:br>
            <a:r>
              <a:rPr lang="da-DK" b="1" dirty="0"/>
              <a:t>&lt;tag-start attributnavn=”attributværdi”&gt; …. &lt;/tag-end&gt;</a:t>
            </a:r>
            <a:br>
              <a:rPr lang="da-DK" dirty="0"/>
            </a:br>
            <a:br>
              <a:rPr lang="da-DK" dirty="0"/>
            </a:br>
            <a:endParaRPr lang="da-DK" dirty="0"/>
          </a:p>
          <a:p>
            <a:pPr marL="0" indent="0">
              <a:buNone/>
            </a:pP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1347373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HTML-elementers opbygning </a:t>
            </a:r>
            <a:r>
              <a:rPr lang="da-DK"/>
              <a:t>– syntaks </a:t>
            </a:r>
            <a:r>
              <a:rPr lang="da-DK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896891"/>
          </a:xfrm>
        </p:spPr>
        <p:txBody>
          <a:bodyPr/>
          <a:lstStyle/>
          <a:p>
            <a:r>
              <a:rPr lang="da-DK" dirty="0"/>
              <a:t>HTML anvender flere af </a:t>
            </a:r>
            <a:r>
              <a:rPr lang="da-DK" dirty="0" err="1"/>
              <a:t>XML’s</a:t>
            </a:r>
            <a:r>
              <a:rPr lang="da-DK" dirty="0"/>
              <a:t> regler for definering af elementer</a:t>
            </a:r>
            <a:br>
              <a:rPr lang="da-DK" dirty="0"/>
            </a:br>
            <a:endParaRPr lang="da-DK" dirty="0"/>
          </a:p>
          <a:p>
            <a:r>
              <a:rPr lang="da-DK" dirty="0"/>
              <a:t>Anvendelse af start-tag og slut-tag</a:t>
            </a:r>
            <a:br>
              <a:rPr lang="da-DK" dirty="0"/>
            </a:br>
            <a:br>
              <a:rPr lang="da-DK" dirty="0"/>
            </a:br>
            <a:r>
              <a:rPr lang="da-DK" b="1" dirty="0"/>
              <a:t>&lt;tag-start&gt; …. &lt;/tag-end&gt;</a:t>
            </a:r>
            <a:r>
              <a:rPr lang="da-DK" dirty="0"/>
              <a:t> og i visse tilfælde: </a:t>
            </a:r>
            <a:r>
              <a:rPr lang="da-DK" b="1" dirty="0"/>
              <a:t>&lt;tag /&gt;</a:t>
            </a:r>
            <a:br>
              <a:rPr lang="da-DK" b="1" dirty="0"/>
            </a:br>
            <a:br>
              <a:rPr lang="da-DK" b="1" dirty="0"/>
            </a:br>
            <a:r>
              <a:rPr lang="da-DK" i="1" dirty="0"/>
              <a:t>eksempel:  </a:t>
            </a:r>
            <a:r>
              <a:rPr lang="da-DK" dirty="0"/>
              <a:t>&lt;a </a:t>
            </a:r>
            <a:r>
              <a:rPr lang="da-DK" dirty="0" err="1"/>
              <a:t>href</a:t>
            </a:r>
            <a:r>
              <a:rPr lang="da-DK" dirty="0"/>
              <a:t>=”</a:t>
            </a:r>
            <a:r>
              <a:rPr lang="da-DK" dirty="0">
                <a:hlinkClick r:id="rId2"/>
              </a:rPr>
              <a:t>http://www.4d.dk</a:t>
            </a:r>
            <a:r>
              <a:rPr lang="da-DK" dirty="0"/>
              <a:t>”&gt;4D Konsulenterne A/S&lt;/a&gt;</a:t>
            </a:r>
            <a:br>
              <a:rPr lang="da-DK" b="1" dirty="0"/>
            </a:br>
            <a:endParaRPr lang="da-DK" dirty="0"/>
          </a:p>
          <a:p>
            <a:r>
              <a:rPr lang="da-DK" dirty="0"/>
              <a:t>Anvendelse af selv-afsluttet tag</a:t>
            </a:r>
            <a:br>
              <a:rPr lang="da-DK" dirty="0"/>
            </a:br>
            <a:br>
              <a:rPr lang="da-DK" dirty="0"/>
            </a:br>
            <a:r>
              <a:rPr lang="da-DK" b="1" dirty="0"/>
              <a:t>&lt;tag-start /&gt;</a:t>
            </a:r>
            <a:br>
              <a:rPr lang="da-DK" b="1" dirty="0"/>
            </a:br>
            <a:br>
              <a:rPr lang="da-DK" dirty="0"/>
            </a:br>
            <a:r>
              <a:rPr lang="da-DK" i="1" dirty="0"/>
              <a:t>eksempel: </a:t>
            </a:r>
            <a:r>
              <a:rPr lang="da-DK" dirty="0"/>
              <a:t>&lt;input type=”</a:t>
            </a:r>
            <a:r>
              <a:rPr lang="da-DK" dirty="0" err="1"/>
              <a:t>text</a:t>
            </a:r>
            <a:r>
              <a:rPr lang="da-DK" dirty="0"/>
              <a:t>” id=”</a:t>
            </a:r>
            <a:r>
              <a:rPr lang="da-DK" dirty="0" err="1"/>
              <a:t>txtPostalCode</a:t>
            </a:r>
            <a:r>
              <a:rPr lang="da-DK" dirty="0"/>
              <a:t>” </a:t>
            </a:r>
            <a:r>
              <a:rPr lang="da-DK" dirty="0" err="1"/>
              <a:t>name</a:t>
            </a:r>
            <a:r>
              <a:rPr lang="da-DK" dirty="0"/>
              <a:t>=”</a:t>
            </a:r>
            <a:r>
              <a:rPr lang="da-DK" dirty="0" err="1"/>
              <a:t>txtPostalCode</a:t>
            </a:r>
            <a:r>
              <a:rPr lang="da-DK" dirty="0"/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246647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7848872" cy="855365"/>
          </a:xfrm>
        </p:spPr>
        <p:txBody>
          <a:bodyPr/>
          <a:lstStyle/>
          <a:p>
            <a:r>
              <a:rPr lang="da-DK" dirty="0"/>
              <a:t>HTML-elementets opbygning - attributter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2888" cy="4536851"/>
          </a:xfrm>
        </p:spPr>
        <p:txBody>
          <a:bodyPr/>
          <a:lstStyle/>
          <a:p>
            <a:r>
              <a:rPr lang="da-DK" dirty="0"/>
              <a:t>Elementernes start-tags kan indeholde attributter, der er: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Prædefinerede</a:t>
            </a:r>
          </a:p>
          <a:p>
            <a:pPr lvl="1"/>
            <a:r>
              <a:rPr lang="da-DK" dirty="0"/>
              <a:t>Defineret af udvikleren (fra HTML5)</a:t>
            </a:r>
            <a:br>
              <a:rPr lang="da-DK" dirty="0"/>
            </a:br>
            <a:br>
              <a:rPr lang="da-DK" dirty="0"/>
            </a:br>
            <a:endParaRPr lang="da-DK" dirty="0"/>
          </a:p>
          <a:p>
            <a:r>
              <a:rPr lang="da-DK" dirty="0"/>
              <a:t>Attributterne angiver: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En ”individualisering” af elementerne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eksempel: </a:t>
            </a:r>
            <a:r>
              <a:rPr lang="da-DK" b="1" dirty="0"/>
              <a:t>&lt;input id=”</a:t>
            </a:r>
            <a:r>
              <a:rPr lang="da-DK" b="1" dirty="0" err="1"/>
              <a:t>txtName</a:t>
            </a:r>
            <a:r>
              <a:rPr lang="da-DK" b="1" dirty="0"/>
              <a:t>”…. /&gt;</a:t>
            </a:r>
            <a:br>
              <a:rPr lang="da-DK" b="1" dirty="0"/>
            </a:br>
            <a:endParaRPr lang="da-DK" b="1" dirty="0"/>
          </a:p>
          <a:p>
            <a:pPr lvl="1"/>
            <a:r>
              <a:rPr lang="da-DK" dirty="0"/>
              <a:t>Egenskaber ved elementer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eksempel: </a:t>
            </a:r>
            <a:r>
              <a:rPr lang="da-DK" b="1" dirty="0"/>
              <a:t>&lt;input type=”</a:t>
            </a:r>
            <a:r>
              <a:rPr lang="da-DK" b="1" dirty="0" err="1"/>
              <a:t>text</a:t>
            </a:r>
            <a:r>
              <a:rPr lang="da-DK" b="1" dirty="0"/>
              <a:t>” …. /&gt;</a:t>
            </a:r>
          </a:p>
        </p:txBody>
      </p:sp>
    </p:spTree>
    <p:extLst>
      <p:ext uri="{BB962C8B-B14F-4D97-AF65-F5344CB8AC3E}">
        <p14:creationId xmlns:p14="http://schemas.microsoft.com/office/powerpoint/2010/main" val="274025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8496944" cy="855365"/>
          </a:xfrm>
        </p:spPr>
        <p:txBody>
          <a:bodyPr>
            <a:normAutofit/>
          </a:bodyPr>
          <a:lstStyle/>
          <a:p>
            <a:r>
              <a:rPr lang="da-DK" dirty="0"/>
              <a:t>HTML-elementets opbygning – </a:t>
            </a:r>
            <a:r>
              <a:rPr lang="da-DK" dirty="0" err="1"/>
              <a:t>prædefinered</a:t>
            </a:r>
            <a:r>
              <a:rPr lang="da-DK" dirty="0"/>
              <a:t> attributter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2888" cy="4536851"/>
          </a:xfrm>
        </p:spPr>
        <p:txBody>
          <a:bodyPr/>
          <a:lstStyle/>
          <a:p>
            <a:r>
              <a:rPr lang="da-DK" dirty="0"/>
              <a:t>De fleste attributter </a:t>
            </a:r>
            <a:r>
              <a:rPr lang="da-DK"/>
              <a:t>er prædefinerede </a:t>
            </a:r>
            <a:r>
              <a:rPr lang="da-DK" dirty="0"/>
              <a:t>og angiver ”individualisering”, specialisering og/eller egenskaber ved elementet</a:t>
            </a:r>
            <a:br>
              <a:rPr lang="da-DK" dirty="0"/>
            </a:br>
            <a:br>
              <a:rPr lang="da-DK" b="1" dirty="0"/>
            </a:br>
            <a:r>
              <a:rPr lang="da-DK" dirty="0"/>
              <a:t>eksempel: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&lt;input </a:t>
            </a:r>
            <a:r>
              <a:rPr lang="da-DK" b="1" dirty="0"/>
              <a:t>type=”</a:t>
            </a:r>
            <a:r>
              <a:rPr lang="da-DK" b="1" dirty="0" err="1"/>
              <a:t>text</a:t>
            </a:r>
            <a:r>
              <a:rPr lang="da-DK" b="1" dirty="0"/>
              <a:t>” </a:t>
            </a:r>
            <a:br>
              <a:rPr lang="da-DK" b="1" dirty="0"/>
            </a:br>
            <a:r>
              <a:rPr lang="da-DK" b="1" dirty="0"/>
              <a:t>           id=”</a:t>
            </a:r>
            <a:r>
              <a:rPr lang="da-DK" b="1" dirty="0" err="1"/>
              <a:t>txtName</a:t>
            </a:r>
            <a:r>
              <a:rPr lang="da-DK" b="1" dirty="0"/>
              <a:t>” </a:t>
            </a:r>
            <a:br>
              <a:rPr lang="da-DK" b="1" dirty="0"/>
            </a:br>
            <a:r>
              <a:rPr lang="da-DK" b="1" dirty="0"/>
              <a:t>           </a:t>
            </a:r>
            <a:r>
              <a:rPr lang="da-DK" b="1" dirty="0" err="1"/>
              <a:t>name</a:t>
            </a:r>
            <a:r>
              <a:rPr lang="da-DK" b="1" dirty="0"/>
              <a:t>=”</a:t>
            </a:r>
            <a:r>
              <a:rPr lang="da-DK" b="1" dirty="0" err="1"/>
              <a:t>txtName</a:t>
            </a:r>
            <a:r>
              <a:rPr lang="da-DK" b="1" dirty="0"/>
              <a:t>”   </a:t>
            </a:r>
            <a:br>
              <a:rPr lang="da-DK" b="1" dirty="0"/>
            </a:br>
            <a:r>
              <a:rPr lang="da-DK" b="1" dirty="0"/>
              <a:t>           </a:t>
            </a:r>
            <a:r>
              <a:rPr lang="da-DK" b="1" dirty="0" err="1"/>
              <a:t>style</a:t>
            </a:r>
            <a:r>
              <a:rPr lang="da-DK" b="1" dirty="0"/>
              <a:t>=”</a:t>
            </a:r>
            <a:r>
              <a:rPr lang="da-DK" b="1" dirty="0" err="1"/>
              <a:t>inputStyle</a:t>
            </a:r>
            <a:r>
              <a:rPr lang="da-DK" b="1" dirty="0"/>
              <a:t>” </a:t>
            </a:r>
            <a:r>
              <a:rPr lang="da-DK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00057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8604448" cy="855365"/>
          </a:xfrm>
        </p:spPr>
        <p:txBody>
          <a:bodyPr>
            <a:normAutofit/>
          </a:bodyPr>
          <a:lstStyle/>
          <a:p>
            <a:r>
              <a:rPr lang="da-DK" dirty="0"/>
              <a:t>HTML-elementets opbygning – udviklerdefinerede attributter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2888" cy="4536851"/>
          </a:xfrm>
        </p:spPr>
        <p:txBody>
          <a:bodyPr/>
          <a:lstStyle/>
          <a:p>
            <a:r>
              <a:rPr lang="da-DK" dirty="0"/>
              <a:t>Fra HTML5 er det blevet muligt for udvikleren at definere egne attributter</a:t>
            </a:r>
            <a:br>
              <a:rPr lang="da-DK" dirty="0"/>
            </a:br>
            <a:endParaRPr lang="da-DK" dirty="0"/>
          </a:p>
          <a:p>
            <a:r>
              <a:rPr lang="da-DK" dirty="0"/>
              <a:t>Egne attributter skal overholde syntaksen: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&lt;…   </a:t>
            </a:r>
            <a:r>
              <a:rPr lang="da-DK" b="1" dirty="0"/>
              <a:t>data-</a:t>
            </a:r>
            <a:r>
              <a:rPr lang="da-DK" b="1" i="1" dirty="0" err="1"/>
              <a:t>etnavn</a:t>
            </a:r>
            <a:r>
              <a:rPr lang="da-DK" b="1" dirty="0"/>
              <a:t>=”</a:t>
            </a:r>
            <a:r>
              <a:rPr lang="da-DK" b="1" i="1" dirty="0"/>
              <a:t>værdi</a:t>
            </a:r>
            <a:r>
              <a:rPr lang="da-DK" b="1" dirty="0"/>
              <a:t>”</a:t>
            </a:r>
            <a:r>
              <a:rPr lang="da-DK" dirty="0"/>
              <a:t> … /&gt;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&lt;input type=”</a:t>
            </a:r>
            <a:r>
              <a:rPr lang="da-DK" dirty="0" err="1"/>
              <a:t>text</a:t>
            </a:r>
            <a:r>
              <a:rPr lang="da-DK" dirty="0"/>
              <a:t>” </a:t>
            </a:r>
            <a:br>
              <a:rPr lang="da-DK" dirty="0"/>
            </a:br>
            <a:r>
              <a:rPr lang="da-DK" dirty="0"/>
              <a:t>             id=”</a:t>
            </a:r>
            <a:r>
              <a:rPr lang="da-DK" dirty="0" err="1"/>
              <a:t>txtName</a:t>
            </a:r>
            <a:r>
              <a:rPr lang="da-DK" dirty="0"/>
              <a:t>” </a:t>
            </a:r>
            <a:br>
              <a:rPr lang="da-DK" dirty="0"/>
            </a:br>
            <a:r>
              <a:rPr lang="da-DK" dirty="0"/>
              <a:t>             </a:t>
            </a:r>
            <a:r>
              <a:rPr lang="da-DK" dirty="0" err="1"/>
              <a:t>name</a:t>
            </a:r>
            <a:r>
              <a:rPr lang="da-DK" dirty="0"/>
              <a:t>=”</a:t>
            </a:r>
            <a:r>
              <a:rPr lang="da-DK" dirty="0" err="1"/>
              <a:t>txtName</a:t>
            </a:r>
            <a:r>
              <a:rPr lang="da-DK" dirty="0"/>
              <a:t>”   </a:t>
            </a:r>
            <a:br>
              <a:rPr lang="da-DK" dirty="0"/>
            </a:br>
            <a:r>
              <a:rPr lang="da-DK" dirty="0"/>
              <a:t>             </a:t>
            </a:r>
            <a:r>
              <a:rPr lang="da-DK" dirty="0" err="1"/>
              <a:t>style</a:t>
            </a:r>
            <a:r>
              <a:rPr lang="da-DK" dirty="0"/>
              <a:t>=”</a:t>
            </a:r>
            <a:r>
              <a:rPr lang="da-DK" dirty="0" err="1"/>
              <a:t>inputStyle</a:t>
            </a:r>
            <a:r>
              <a:rPr lang="da-DK" dirty="0"/>
              <a:t>” </a:t>
            </a:r>
            <a:br>
              <a:rPr lang="da-DK" b="1" dirty="0"/>
            </a:br>
            <a:r>
              <a:rPr lang="da-DK" b="1" dirty="0"/>
              <a:t>             data-</a:t>
            </a:r>
            <a:r>
              <a:rPr lang="da-DK" b="1" dirty="0" err="1"/>
              <a:t>validation</a:t>
            </a:r>
            <a:r>
              <a:rPr lang="da-DK" b="1" dirty="0"/>
              <a:t>=”</a:t>
            </a:r>
            <a:r>
              <a:rPr lang="da-DK" b="1" dirty="0" err="1"/>
              <a:t>yes</a:t>
            </a:r>
            <a:r>
              <a:rPr lang="da-DK" b="1" dirty="0"/>
              <a:t>”</a:t>
            </a:r>
            <a:r>
              <a:rPr lang="da-DK" dirty="0"/>
              <a:t> /&gt;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4163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7920880" cy="855365"/>
          </a:xfrm>
        </p:spPr>
        <p:txBody>
          <a:bodyPr/>
          <a:lstStyle/>
          <a:p>
            <a:r>
              <a:rPr lang="da-DK" dirty="0"/>
              <a:t>Navngivning – id-attribut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2888" cy="4752875"/>
          </a:xfrm>
        </p:spPr>
        <p:txBody>
          <a:bodyPr/>
          <a:lstStyle/>
          <a:p>
            <a:r>
              <a:rPr lang="da-DK" dirty="0"/>
              <a:t>Navngivning af HTML-elementer giver fx </a:t>
            </a:r>
            <a:r>
              <a:rPr lang="da-DK"/>
              <a:t>mulighed for, </a:t>
            </a:r>
            <a:r>
              <a:rPr lang="da-DK" dirty="0"/>
              <a:t>at: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Definere layout for specifikke elementer ved hjælp af </a:t>
            </a:r>
            <a:r>
              <a:rPr lang="da-DK" b="1" dirty="0"/>
              <a:t>CSS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Henvise/manipulere/validere specifikke elementer i en formular</a:t>
            </a:r>
            <a:br>
              <a:rPr lang="da-DK" dirty="0"/>
            </a:br>
            <a:endParaRPr lang="da-DK" dirty="0"/>
          </a:p>
          <a:p>
            <a:r>
              <a:rPr lang="da-DK" dirty="0"/>
              <a:t>Et element bliver navngivet ved at tildele </a:t>
            </a:r>
            <a:r>
              <a:rPr lang="da-DK" b="1" dirty="0"/>
              <a:t>id</a:t>
            </a:r>
            <a:r>
              <a:rPr lang="da-DK" dirty="0"/>
              <a:t>-attributten en unik værdi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717033"/>
            <a:ext cx="4876800" cy="371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438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7920880" cy="855365"/>
          </a:xfrm>
        </p:spPr>
        <p:txBody>
          <a:bodyPr/>
          <a:lstStyle/>
          <a:p>
            <a:r>
              <a:rPr lang="da-DK" dirty="0"/>
              <a:t>Navngivning – </a:t>
            </a:r>
            <a:r>
              <a:rPr lang="da-DK" dirty="0" err="1"/>
              <a:t>name</a:t>
            </a:r>
            <a:r>
              <a:rPr lang="da-DK" dirty="0"/>
              <a:t>-attribut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2888" cy="4752875"/>
          </a:xfrm>
        </p:spPr>
        <p:txBody>
          <a:bodyPr/>
          <a:lstStyle/>
          <a:p>
            <a:r>
              <a:rPr lang="da-DK" dirty="0"/>
              <a:t>Elementer i en HTML-formular indeholder en </a:t>
            </a:r>
            <a:r>
              <a:rPr lang="da-DK" b="1" dirty="0" err="1"/>
              <a:t>name</a:t>
            </a:r>
            <a:r>
              <a:rPr lang="da-DK" dirty="0"/>
              <a:t>-attribut</a:t>
            </a:r>
            <a:br>
              <a:rPr lang="da-DK" dirty="0"/>
            </a:br>
            <a:endParaRPr lang="da-DK" dirty="0"/>
          </a:p>
          <a:p>
            <a:r>
              <a:rPr lang="da-DK" b="1" dirty="0" err="1"/>
              <a:t>name</a:t>
            </a:r>
            <a:r>
              <a:rPr lang="da-DK" dirty="0"/>
              <a:t>-attributten bliver anvendt til at navngive elementet til brug for serveren, når den modtager data fra formularen (</a:t>
            </a:r>
            <a:r>
              <a:rPr lang="da-DK" b="1" dirty="0" err="1"/>
              <a:t>submit</a:t>
            </a:r>
            <a:r>
              <a:rPr lang="da-DK" dirty="0"/>
              <a:t>)</a:t>
            </a:r>
            <a:br>
              <a:rPr lang="da-DK" dirty="0"/>
            </a:br>
            <a:endParaRPr lang="da-DK" dirty="0"/>
          </a:p>
          <a:p>
            <a:r>
              <a:rPr lang="da-DK" b="1" dirty="0" err="1"/>
              <a:t>name</a:t>
            </a:r>
            <a:r>
              <a:rPr lang="da-DK" dirty="0"/>
              <a:t>-attributten bliver ofte tildelt samme værdi som </a:t>
            </a:r>
            <a:r>
              <a:rPr lang="da-DK" b="1" dirty="0"/>
              <a:t>id</a:t>
            </a:r>
            <a:r>
              <a:rPr lang="da-DK" dirty="0"/>
              <a:t>-attributten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297820"/>
            <a:ext cx="4876800" cy="3714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90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Oversigt</a:t>
            </a:r>
            <a:endParaRPr lang="da-DK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135560" y="1268414"/>
            <a:ext cx="4104456" cy="4186237"/>
          </a:xfrm>
        </p:spPr>
        <p:txBody>
          <a:bodyPr>
            <a:noAutofit/>
          </a:bodyPr>
          <a:lstStyle/>
          <a:p>
            <a:r>
              <a:rPr lang="en-US" dirty="0"/>
              <a:t>HTML</a:t>
            </a:r>
          </a:p>
          <a:p>
            <a:r>
              <a:rPr lang="en-US" err="1"/>
              <a:t>Hvorfor</a:t>
            </a:r>
            <a:r>
              <a:rPr lang="en-US"/>
              <a:t> HTML?</a:t>
            </a:r>
            <a:endParaRPr lang="en-US" dirty="0"/>
          </a:p>
          <a:p>
            <a:r>
              <a:rPr lang="en-US" dirty="0" err="1"/>
              <a:t>Versioner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overskrifter</a:t>
            </a:r>
            <a:endParaRPr lang="en-US" dirty="0"/>
          </a:p>
          <a:p>
            <a:r>
              <a:rPr lang="en-US" dirty="0"/>
              <a:t>HTML-</a:t>
            </a:r>
            <a:r>
              <a:rPr lang="en-US" dirty="0" err="1"/>
              <a:t>sidens</a:t>
            </a:r>
            <a:r>
              <a:rPr lang="en-US" dirty="0"/>
              <a:t> </a:t>
            </a:r>
            <a:r>
              <a:rPr lang="en-US" dirty="0" err="1"/>
              <a:t>opbygning</a:t>
            </a:r>
            <a:endParaRPr lang="en-US" dirty="0"/>
          </a:p>
          <a:p>
            <a:pPr lvl="1"/>
            <a:r>
              <a:rPr lang="en-US" dirty="0"/>
              <a:t>HTML5-sidens </a:t>
            </a:r>
            <a:r>
              <a:rPr lang="en-US" dirty="0" err="1"/>
              <a:t>opbygning</a:t>
            </a:r>
            <a:endParaRPr lang="en-US" dirty="0"/>
          </a:p>
          <a:p>
            <a:r>
              <a:rPr lang="en-US" dirty="0"/>
              <a:t>DOCTYPE-</a:t>
            </a:r>
            <a:r>
              <a:rPr lang="en-US" dirty="0" err="1"/>
              <a:t>deklarationer</a:t>
            </a:r>
            <a:endParaRPr lang="en-US" dirty="0"/>
          </a:p>
          <a:p>
            <a:pPr lvl="1"/>
            <a:r>
              <a:rPr lang="en-US" dirty="0" err="1"/>
              <a:t>Anbefalinger</a:t>
            </a:r>
            <a:endParaRPr lang="en-US" dirty="0"/>
          </a:p>
          <a:p>
            <a:r>
              <a:rPr lang="en-US" dirty="0"/>
              <a:t>HTML-</a:t>
            </a:r>
            <a:r>
              <a:rPr lang="en-US" dirty="0" err="1"/>
              <a:t>elementets</a:t>
            </a:r>
            <a:r>
              <a:rPr lang="en-US" dirty="0"/>
              <a:t> </a:t>
            </a:r>
            <a:r>
              <a:rPr lang="en-US" dirty="0" err="1"/>
              <a:t>opbygning</a:t>
            </a:r>
            <a:endParaRPr lang="en-US" dirty="0"/>
          </a:p>
          <a:p>
            <a:pPr lvl="1"/>
            <a:r>
              <a:rPr lang="en-US" dirty="0" err="1"/>
              <a:t>Syntaks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Attributter</a:t>
            </a:r>
            <a:r>
              <a:rPr lang="en-US" dirty="0"/>
              <a:t> (</a:t>
            </a:r>
            <a:r>
              <a:rPr lang="en-US" dirty="0" err="1"/>
              <a:t>prædefinerede</a:t>
            </a:r>
            <a:r>
              <a:rPr lang="en-US" dirty="0"/>
              <a:t>/</a:t>
            </a:r>
            <a:r>
              <a:rPr lang="en-US" dirty="0" err="1"/>
              <a:t>egne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Navngivning</a:t>
            </a:r>
            <a:endParaRPr lang="en-US" dirty="0"/>
          </a:p>
          <a:p>
            <a:pPr lvl="1"/>
            <a:r>
              <a:rPr lang="en-US" dirty="0"/>
              <a:t>Parent-/child-</a:t>
            </a:r>
            <a:r>
              <a:rPr lang="en-US" dirty="0" err="1"/>
              <a:t>relationer</a:t>
            </a:r>
            <a:endParaRPr lang="en-US" dirty="0"/>
          </a:p>
          <a:p>
            <a:pPr lvl="1"/>
            <a:r>
              <a:rPr lang="en-US" dirty="0" err="1"/>
              <a:t>Kommentarer</a:t>
            </a:r>
            <a:endParaRPr lang="en-US" dirty="0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 bwMode="auto">
          <a:xfrm>
            <a:off x="6229672" y="1268413"/>
            <a:ext cx="4042792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rgbClr val="404040"/>
                </a:solidFill>
                <a:latin typeface="Tahom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 err="1">
                <a:solidFill>
                  <a:schemeClr val="tx1"/>
                </a:solidFill>
                <a:latin typeface="+mn-lt"/>
              </a:rPr>
              <a:t>Strukturering</a:t>
            </a:r>
            <a:r>
              <a:rPr lang="en-US" sz="135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350" err="1">
                <a:solidFill>
                  <a:schemeClr val="tx1"/>
                </a:solidFill>
                <a:latin typeface="+mn-lt"/>
              </a:rPr>
              <a:t>af</a:t>
            </a:r>
            <a:r>
              <a:rPr lang="en-US" sz="1350">
                <a:solidFill>
                  <a:schemeClr val="tx1"/>
                </a:solidFill>
                <a:latin typeface="+mn-lt"/>
              </a:rPr>
              <a:t> sidens </a:t>
            </a:r>
            <a:r>
              <a:rPr lang="en-US" sz="1350" dirty="0" err="1">
                <a:solidFill>
                  <a:schemeClr val="tx1"/>
                </a:solidFill>
                <a:latin typeface="+mn-lt"/>
              </a:rPr>
              <a:t>indhold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350">
                <a:solidFill>
                  <a:schemeClr val="tx1"/>
                </a:solidFill>
                <a:latin typeface="+mn-lt"/>
              </a:rPr>
              <a:t>Article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350">
                <a:solidFill>
                  <a:schemeClr val="tx1"/>
                </a:solidFill>
                <a:latin typeface="+mn-lt"/>
              </a:rPr>
              <a:t>Section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350" dirty="0" err="1">
                <a:solidFill>
                  <a:schemeClr val="tx1"/>
                </a:solidFill>
                <a:latin typeface="+mn-lt"/>
              </a:rPr>
              <a:t>Div</a:t>
            </a:r>
            <a:endParaRPr lang="en-US" sz="135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1350" dirty="0">
                <a:solidFill>
                  <a:schemeClr val="tx1"/>
                </a:solidFill>
                <a:latin typeface="+mn-lt"/>
              </a:rPr>
              <a:t>Form</a:t>
            </a:r>
          </a:p>
          <a:p>
            <a:r>
              <a:rPr lang="en-US" sz="1350" dirty="0">
                <a:solidFill>
                  <a:schemeClr val="tx1"/>
                </a:solidFill>
                <a:latin typeface="+mn-lt"/>
              </a:rPr>
              <a:t>Document Object Model (DOM)</a:t>
            </a:r>
          </a:p>
          <a:p>
            <a:r>
              <a:rPr lang="en-US" sz="1350" dirty="0">
                <a:solidFill>
                  <a:schemeClr val="tx1"/>
                </a:solidFill>
                <a:latin typeface="+mn-lt"/>
              </a:rPr>
              <a:t>DOM-events</a:t>
            </a:r>
          </a:p>
        </p:txBody>
      </p:sp>
    </p:spTree>
    <p:extLst>
      <p:ext uri="{BB962C8B-B14F-4D97-AF65-F5344CB8AC3E}">
        <p14:creationId xmlns:p14="http://schemas.microsoft.com/office/powerpoint/2010/main" val="72244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260649"/>
            <a:ext cx="8424936" cy="855365"/>
          </a:xfrm>
        </p:spPr>
        <p:txBody>
          <a:bodyPr>
            <a:normAutofit/>
          </a:bodyPr>
          <a:lstStyle/>
          <a:p>
            <a:r>
              <a:rPr lang="da-DK" dirty="0"/>
              <a:t>HTML-elements opbygning – </a:t>
            </a:r>
            <a:r>
              <a:rPr lang="da-DK" dirty="0" err="1"/>
              <a:t>parent</a:t>
            </a:r>
            <a:r>
              <a:rPr lang="da-DK" dirty="0"/>
              <a:t>-/child-relation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2888" cy="4186237"/>
          </a:xfrm>
        </p:spPr>
        <p:txBody>
          <a:bodyPr/>
          <a:lstStyle/>
          <a:p>
            <a:r>
              <a:rPr lang="da-DK" dirty="0"/>
              <a:t>Nogle elementer kan kun eksistere </a:t>
            </a:r>
            <a:r>
              <a:rPr lang="da-DK"/>
              <a:t>som underelementer </a:t>
            </a:r>
            <a:r>
              <a:rPr lang="da-DK" dirty="0"/>
              <a:t>(</a:t>
            </a:r>
            <a:r>
              <a:rPr lang="da-DK" b="1" dirty="0"/>
              <a:t>child</a:t>
            </a:r>
            <a:r>
              <a:rPr lang="da-DK" dirty="0"/>
              <a:t>-elementer) til andre elementer (</a:t>
            </a:r>
            <a:r>
              <a:rPr lang="da-DK" b="1" dirty="0" err="1"/>
              <a:t>parent</a:t>
            </a:r>
            <a:r>
              <a:rPr lang="da-DK" dirty="0"/>
              <a:t>-elementer)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Eksempel: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276873"/>
            <a:ext cx="4410075" cy="1228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8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Kommentarer i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Ønsker du at skrive en kommentar i HTML, skal du anvende følgende synstaks: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                         </a:t>
            </a:r>
            <a:r>
              <a:rPr lang="da-DK" b="1" dirty="0"/>
              <a:t>&lt;!--  </a:t>
            </a:r>
            <a:r>
              <a:rPr lang="da-DK" b="1" i="1" dirty="0"/>
              <a:t>kommentartekst </a:t>
            </a:r>
            <a:r>
              <a:rPr lang="da-DK" b="1" dirty="0"/>
              <a:t> --&gt;</a:t>
            </a:r>
            <a:br>
              <a:rPr lang="da-DK" b="1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661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– HTML4.01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Indtil HTML4.01 var det normalt at strukturere HTML-siden ved hjælp af de såkaldte </a:t>
            </a:r>
            <a:r>
              <a:rPr lang="da-DK" b="1" dirty="0"/>
              <a:t>&lt;div&gt;-</a:t>
            </a:r>
            <a:r>
              <a:rPr lang="da-DK" dirty="0"/>
              <a:t>tags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1772817"/>
            <a:ext cx="4143375" cy="20288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069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–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I HTML5 blev der introduceret nye elementer, hvis opgave er at strukturere HTML-siden</a:t>
            </a:r>
            <a:br>
              <a:rPr lang="da-DK" dirty="0"/>
            </a:br>
            <a:endParaRPr lang="da-DK" dirty="0"/>
          </a:p>
          <a:p>
            <a:r>
              <a:rPr lang="da-DK" dirty="0"/>
              <a:t>Som nævnt er de nye elementer beskrivende for indholdet, hvorfor de </a:t>
            </a:r>
            <a:r>
              <a:rPr lang="da-DK"/>
              <a:t>er en del </a:t>
            </a:r>
            <a:r>
              <a:rPr lang="da-DK" dirty="0"/>
              <a:t>af begrebet ”det beskrivende net” (”</a:t>
            </a:r>
            <a:r>
              <a:rPr lang="da-DK" b="1" dirty="0"/>
              <a:t>The </a:t>
            </a:r>
            <a:r>
              <a:rPr lang="da-DK" b="1" dirty="0" err="1"/>
              <a:t>Semantic</a:t>
            </a:r>
            <a:r>
              <a:rPr lang="da-DK" b="1" dirty="0"/>
              <a:t> Web</a:t>
            </a:r>
            <a:r>
              <a:rPr lang="da-DK" dirty="0"/>
              <a:t>”) </a:t>
            </a:r>
            <a:br>
              <a:rPr lang="da-DK" dirty="0"/>
            </a:br>
            <a:endParaRPr lang="da-DK" dirty="0"/>
          </a:p>
          <a:p>
            <a:r>
              <a:rPr lang="da-DK" dirty="0"/>
              <a:t>Udvalgte, og beskrivende, strukturelementer:</a:t>
            </a:r>
          </a:p>
          <a:p>
            <a:pPr lvl="1"/>
            <a:r>
              <a:rPr lang="da-DK" dirty="0"/>
              <a:t>header</a:t>
            </a:r>
          </a:p>
          <a:p>
            <a:pPr lvl="1"/>
            <a:r>
              <a:rPr lang="da-DK" dirty="0"/>
              <a:t>nav</a:t>
            </a:r>
          </a:p>
          <a:p>
            <a:pPr lvl="1"/>
            <a:r>
              <a:rPr lang="da-DK" dirty="0" err="1"/>
              <a:t>section</a:t>
            </a:r>
            <a:endParaRPr lang="da-DK" dirty="0"/>
          </a:p>
          <a:p>
            <a:pPr lvl="1"/>
            <a:r>
              <a:rPr lang="da-DK" dirty="0" err="1"/>
              <a:t>article</a:t>
            </a:r>
            <a:endParaRPr lang="da-DK" dirty="0"/>
          </a:p>
          <a:p>
            <a:pPr lvl="1"/>
            <a:r>
              <a:rPr lang="da-DK" dirty="0" err="1"/>
              <a:t>aside</a:t>
            </a:r>
            <a:endParaRPr lang="da-DK" dirty="0"/>
          </a:p>
          <a:p>
            <a:pPr lvl="1"/>
            <a:r>
              <a:rPr lang="da-DK" dirty="0" err="1"/>
              <a:t>footer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540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Anvendelsen </a:t>
            </a:r>
            <a:r>
              <a:rPr lang="da-DK"/>
              <a:t>af strukturelementer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Eksempel på anvendelsen af nogle af de </a:t>
            </a:r>
            <a:r>
              <a:rPr lang="da-DK"/>
              <a:t>nye strukturelementer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809136"/>
            <a:ext cx="4400550" cy="38766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35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Strukturelementer</a:t>
            </a:r>
            <a:r>
              <a:rPr lang="da-DK" dirty="0"/>
              <a:t>: &lt;header&gt;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632848" cy="4680867"/>
          </a:xfrm>
        </p:spPr>
        <p:txBody>
          <a:bodyPr/>
          <a:lstStyle/>
          <a:p>
            <a:r>
              <a:rPr lang="da-DK" dirty="0"/>
              <a:t>Container-element til placering af fx: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Firmanavn</a:t>
            </a:r>
          </a:p>
          <a:p>
            <a:pPr lvl="1"/>
            <a:r>
              <a:rPr lang="da-DK" dirty="0"/>
              <a:t>Logo</a:t>
            </a:r>
          </a:p>
          <a:p>
            <a:pPr lvl="1"/>
            <a:r>
              <a:rPr lang="da-DK" dirty="0"/>
              <a:t>Motto</a:t>
            </a:r>
          </a:p>
          <a:p>
            <a:pPr lvl="1"/>
            <a:r>
              <a:rPr lang="da-DK" dirty="0"/>
              <a:t>Elementet med grundlæggende navigation (</a:t>
            </a:r>
            <a:r>
              <a:rPr lang="da-DK" b="1" dirty="0"/>
              <a:t>&lt;nav&gt;</a:t>
            </a:r>
            <a:r>
              <a:rPr lang="da-DK" dirty="0"/>
              <a:t> … </a:t>
            </a:r>
            <a:r>
              <a:rPr lang="da-DK" b="1" dirty="0"/>
              <a:t>&lt;/nav</a:t>
            </a:r>
            <a:r>
              <a:rPr lang="da-DK" dirty="0"/>
              <a:t>&gt;, se </a:t>
            </a:r>
            <a:r>
              <a:rPr lang="da-DK"/>
              <a:t>senere)</a:t>
            </a:r>
            <a:br>
              <a:rPr lang="da-DK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En HTML-side </a:t>
            </a:r>
            <a:r>
              <a:rPr lang="da-DK"/>
              <a:t>kan indeholde </a:t>
            </a:r>
            <a:r>
              <a:rPr lang="da-DK" dirty="0"/>
              <a:t>flere </a:t>
            </a:r>
            <a:r>
              <a:rPr lang="da-DK" b="1" dirty="0"/>
              <a:t>&lt;header&gt;</a:t>
            </a:r>
            <a:r>
              <a:rPr lang="da-DK" dirty="0"/>
              <a:t>-elementer , da fx </a:t>
            </a:r>
            <a:br>
              <a:rPr lang="da-DK" dirty="0"/>
            </a:br>
            <a:r>
              <a:rPr lang="da-DK" b="1" dirty="0"/>
              <a:t>&lt;</a:t>
            </a:r>
            <a:r>
              <a:rPr lang="da-DK" b="1" dirty="0" err="1"/>
              <a:t>article</a:t>
            </a:r>
            <a:r>
              <a:rPr lang="da-DK" b="1" dirty="0"/>
              <a:t>&gt;</a:t>
            </a:r>
            <a:r>
              <a:rPr lang="da-DK" dirty="0"/>
              <a:t>-elementer til tider også får egne </a:t>
            </a:r>
            <a:r>
              <a:rPr lang="da-DK" b="1" dirty="0"/>
              <a:t>&lt;header&gt;</a:t>
            </a:r>
            <a:r>
              <a:rPr lang="da-DK" dirty="0"/>
              <a:t>-elementer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7" y="3284984"/>
            <a:ext cx="3838575" cy="1790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947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Strukturelementer</a:t>
            </a:r>
            <a:r>
              <a:rPr lang="da-DK" dirty="0"/>
              <a:t>: &lt;nav&gt;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8532440" cy="4680867"/>
          </a:xfrm>
        </p:spPr>
        <p:txBody>
          <a:bodyPr/>
          <a:lstStyle/>
          <a:p>
            <a:r>
              <a:rPr lang="da-DK" dirty="0"/>
              <a:t>Container-element til placering </a:t>
            </a:r>
            <a:r>
              <a:rPr lang="da-DK"/>
              <a:t>af navigationselementer</a:t>
            </a:r>
            <a:br>
              <a:rPr lang="da-DK" dirty="0"/>
            </a:br>
            <a:endParaRPr lang="da-DK" dirty="0"/>
          </a:p>
          <a:p>
            <a:r>
              <a:rPr lang="da-DK" dirty="0"/>
              <a:t>En HTML-side kan indeholde flere </a:t>
            </a:r>
            <a:r>
              <a:rPr lang="da-DK" b="1" dirty="0"/>
              <a:t>&lt;nav&gt;</a:t>
            </a:r>
            <a:r>
              <a:rPr lang="da-DK" dirty="0"/>
              <a:t>-elementer. Eksempelvis én hovednavigation og op til flere undernavigationer i f.eks. </a:t>
            </a:r>
            <a:r>
              <a:rPr lang="da-DK" b="1" dirty="0"/>
              <a:t>&lt;</a:t>
            </a:r>
            <a:r>
              <a:rPr lang="da-DK" b="1" dirty="0" err="1"/>
              <a:t>section</a:t>
            </a:r>
            <a:r>
              <a:rPr lang="da-DK" b="1" dirty="0"/>
              <a:t>&gt;</a:t>
            </a:r>
            <a:r>
              <a:rPr lang="da-DK" dirty="0"/>
              <a:t>-elementer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492897"/>
            <a:ext cx="5133975" cy="322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965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Strukturelementer</a:t>
            </a:r>
            <a:r>
              <a:rPr lang="da-DK" dirty="0"/>
              <a:t>: - &lt;</a:t>
            </a:r>
            <a:r>
              <a:rPr lang="da-DK" dirty="0" err="1"/>
              <a:t>article</a:t>
            </a:r>
            <a:r>
              <a:rPr lang="da-DK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632848" cy="4186237"/>
          </a:xfrm>
        </p:spPr>
        <p:txBody>
          <a:bodyPr/>
          <a:lstStyle/>
          <a:p>
            <a:r>
              <a:rPr lang="da-DK" b="1" dirty="0"/>
              <a:t>&lt;</a:t>
            </a:r>
            <a:r>
              <a:rPr lang="da-DK" b="1" dirty="0" err="1"/>
              <a:t>article</a:t>
            </a:r>
            <a:r>
              <a:rPr lang="da-DK" b="1" dirty="0"/>
              <a:t>&gt;</a:t>
            </a:r>
            <a:r>
              <a:rPr lang="da-DK" dirty="0"/>
              <a:t> er et container-element</a:t>
            </a:r>
            <a:r>
              <a:rPr lang="da-DK"/>
              <a:t>, hvis </a:t>
            </a:r>
            <a:r>
              <a:rPr lang="da-DK" dirty="0"/>
              <a:t>indhold er sammenhængende, og som kan udgøre en </a:t>
            </a:r>
            <a:r>
              <a:rPr lang="da-DK" b="1" dirty="0"/>
              <a:t>selvstændig</a:t>
            </a:r>
            <a:r>
              <a:rPr lang="da-DK" dirty="0"/>
              <a:t> enhed på en HTML-side</a:t>
            </a:r>
            <a:br>
              <a:rPr lang="da-DK" dirty="0"/>
            </a:br>
            <a:endParaRPr lang="da-DK" dirty="0"/>
          </a:p>
          <a:p>
            <a:r>
              <a:rPr lang="da-DK" dirty="0"/>
              <a:t>En HTML-side kan indeholde 0 til mange </a:t>
            </a:r>
            <a:r>
              <a:rPr lang="da-DK" b="1" dirty="0"/>
              <a:t>&lt;</a:t>
            </a:r>
            <a:r>
              <a:rPr lang="da-DK" b="1" dirty="0" err="1"/>
              <a:t>article</a:t>
            </a:r>
            <a:r>
              <a:rPr lang="da-DK" b="1" dirty="0"/>
              <a:t>&gt;</a:t>
            </a:r>
            <a:r>
              <a:rPr lang="da-DK" dirty="0"/>
              <a:t>-elementer</a:t>
            </a:r>
            <a:br>
              <a:rPr lang="da-DK" dirty="0"/>
            </a:br>
            <a:endParaRPr lang="da-DK" dirty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456656"/>
            <a:ext cx="4429125" cy="18097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815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Strukturelementer</a:t>
            </a:r>
            <a:r>
              <a:rPr lang="da-DK" dirty="0"/>
              <a:t>: - &lt;</a:t>
            </a:r>
            <a:r>
              <a:rPr lang="da-DK" dirty="0" err="1"/>
              <a:t>section</a:t>
            </a:r>
            <a:r>
              <a:rPr lang="da-DK" dirty="0"/>
              <a:t>&gt;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8208912" cy="4186237"/>
          </a:xfrm>
        </p:spPr>
        <p:txBody>
          <a:bodyPr/>
          <a:lstStyle/>
          <a:p>
            <a:r>
              <a:rPr lang="da-DK" dirty="0"/>
              <a:t>Container-element som grupperer indhold, som er logisk relateret</a:t>
            </a:r>
            <a:br>
              <a:rPr lang="da-DK" dirty="0"/>
            </a:br>
            <a:endParaRPr lang="da-DK" dirty="0"/>
          </a:p>
          <a:p>
            <a:r>
              <a:rPr lang="da-DK" dirty="0"/>
              <a:t>Til og med HTML4.01 grupperede man ofte hele sidens indhold i et&lt;div&gt;-element</a:t>
            </a:r>
            <a:br>
              <a:rPr lang="da-DK" dirty="0"/>
            </a:br>
            <a:endParaRPr lang="da-DK" dirty="0"/>
          </a:p>
          <a:p>
            <a:r>
              <a:rPr lang="da-DK" dirty="0"/>
              <a:t>Fra HTML5 grupperer man ofte hele sidens indhold i et </a:t>
            </a:r>
            <a:r>
              <a:rPr lang="da-DK" b="1" dirty="0"/>
              <a:t>&lt;</a:t>
            </a:r>
            <a:r>
              <a:rPr lang="da-DK" b="1" dirty="0" err="1"/>
              <a:t>section</a:t>
            </a:r>
            <a:r>
              <a:rPr lang="da-DK" b="1" dirty="0"/>
              <a:t>&gt;</a:t>
            </a:r>
            <a:r>
              <a:rPr lang="da-DK" dirty="0"/>
              <a:t>-element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852936"/>
            <a:ext cx="3505200" cy="1790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80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Strukturelementer</a:t>
            </a:r>
            <a:r>
              <a:rPr lang="da-DK" dirty="0"/>
              <a:t>: - &lt;</a:t>
            </a:r>
            <a:r>
              <a:rPr lang="da-DK" dirty="0" err="1"/>
              <a:t>section</a:t>
            </a:r>
            <a:r>
              <a:rPr lang="da-DK" dirty="0"/>
              <a:t>&gt;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20880" cy="4186237"/>
          </a:xfrm>
        </p:spPr>
        <p:txBody>
          <a:bodyPr/>
          <a:lstStyle/>
          <a:p>
            <a:r>
              <a:rPr lang="da-DK" dirty="0"/>
              <a:t>Man kan også anvende </a:t>
            </a:r>
            <a:r>
              <a:rPr lang="da-DK" b="1" dirty="0"/>
              <a:t>&lt;</a:t>
            </a:r>
            <a:r>
              <a:rPr lang="da-DK" b="1" dirty="0" err="1"/>
              <a:t>section</a:t>
            </a:r>
            <a:r>
              <a:rPr lang="da-DK" b="1" dirty="0"/>
              <a:t>&gt;</a:t>
            </a:r>
            <a:r>
              <a:rPr lang="da-DK" dirty="0"/>
              <a:t>-elementet til at inddele i logisk sammenhængende ”klumper” i forbindelse med </a:t>
            </a:r>
            <a:r>
              <a:rPr lang="da-DK"/>
              <a:t>andre strukturelementer som f.eks. </a:t>
            </a:r>
            <a:r>
              <a:rPr lang="da-DK" b="1" dirty="0"/>
              <a:t>&lt;</a:t>
            </a:r>
            <a:r>
              <a:rPr lang="da-DK" b="1" dirty="0" err="1"/>
              <a:t>article</a:t>
            </a:r>
            <a:r>
              <a:rPr lang="da-DK" b="1" dirty="0"/>
              <a:t>&gt;</a:t>
            </a:r>
            <a:br>
              <a:rPr lang="da-DK" dirty="0"/>
            </a:br>
            <a:endParaRPr lang="da-DK" dirty="0"/>
          </a:p>
          <a:p>
            <a:r>
              <a:rPr lang="da-DK" dirty="0"/>
              <a:t>Her fungerer </a:t>
            </a:r>
            <a:r>
              <a:rPr lang="da-DK" b="1" dirty="0"/>
              <a:t>&lt;</a:t>
            </a:r>
            <a:r>
              <a:rPr lang="da-DK" b="1" dirty="0" err="1"/>
              <a:t>section</a:t>
            </a:r>
            <a:r>
              <a:rPr lang="da-DK" b="1" dirty="0"/>
              <a:t>&gt;</a:t>
            </a:r>
            <a:r>
              <a:rPr lang="da-DK" dirty="0"/>
              <a:t>-elementet som en underopdeling af indholdet af </a:t>
            </a:r>
            <a:r>
              <a:rPr lang="da-DK" b="1" dirty="0"/>
              <a:t>&lt;</a:t>
            </a:r>
            <a:r>
              <a:rPr lang="da-DK" b="1" dirty="0" err="1"/>
              <a:t>article</a:t>
            </a:r>
            <a:r>
              <a:rPr lang="da-DK" b="1" dirty="0"/>
              <a:t>&gt;</a:t>
            </a:r>
            <a:r>
              <a:rPr lang="da-DK" dirty="0"/>
              <a:t>-elementet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492897"/>
            <a:ext cx="3019425" cy="1400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446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752875"/>
          </a:xfrm>
        </p:spPr>
        <p:txBody>
          <a:bodyPr>
            <a:normAutofit/>
          </a:bodyPr>
          <a:lstStyle/>
          <a:p>
            <a:r>
              <a:rPr lang="da-DK"/>
              <a:t>Grundlaget for ”</a:t>
            </a:r>
            <a:r>
              <a:rPr lang="da-DK" dirty="0" err="1"/>
              <a:t>hypertext</a:t>
            </a:r>
            <a:r>
              <a:rPr lang="da-DK" dirty="0"/>
              <a:t>” </a:t>
            </a:r>
            <a:r>
              <a:rPr lang="da-DK"/>
              <a:t>blev lagt i </a:t>
            </a:r>
            <a:r>
              <a:rPr lang="da-DK" dirty="0"/>
              <a:t>1945 af </a:t>
            </a:r>
            <a:r>
              <a:rPr lang="da-DK" dirty="0" err="1"/>
              <a:t>Vannevar</a:t>
            </a:r>
            <a:r>
              <a:rPr lang="da-DK" dirty="0"/>
              <a:t> Bush</a:t>
            </a:r>
            <a:br>
              <a:rPr lang="da-DK" dirty="0"/>
            </a:br>
            <a:endParaRPr lang="da-DK" dirty="0"/>
          </a:p>
          <a:p>
            <a:r>
              <a:rPr lang="da-DK" dirty="0"/>
              <a:t>Blev udviklet omkring 1990 af Tim Berners-Lee</a:t>
            </a:r>
            <a:br>
              <a:rPr lang="da-DK" dirty="0"/>
            </a:br>
            <a:endParaRPr lang="da-DK" dirty="0"/>
          </a:p>
          <a:p>
            <a:r>
              <a:rPr lang="da-DK" dirty="0"/>
              <a:t>Står for </a:t>
            </a:r>
            <a:r>
              <a:rPr lang="da-DK" dirty="0" err="1">
                <a:solidFill>
                  <a:srgbClr val="0070C0"/>
                </a:solidFill>
              </a:rPr>
              <a:t>H</a:t>
            </a:r>
            <a:r>
              <a:rPr lang="da-DK" dirty="0" err="1"/>
              <a:t>yper</a:t>
            </a:r>
            <a:r>
              <a:rPr lang="da-DK" dirty="0" err="1">
                <a:solidFill>
                  <a:srgbClr val="0070C0"/>
                </a:solidFill>
              </a:rPr>
              <a:t>T</a:t>
            </a:r>
            <a:r>
              <a:rPr lang="da-DK" dirty="0" err="1"/>
              <a:t>ext</a:t>
            </a:r>
            <a:r>
              <a:rPr lang="da-DK" dirty="0"/>
              <a:t> </a:t>
            </a:r>
            <a:r>
              <a:rPr lang="da-DK" dirty="0" err="1">
                <a:solidFill>
                  <a:srgbClr val="0070C0"/>
                </a:solidFill>
              </a:rPr>
              <a:t>M</a:t>
            </a:r>
            <a:r>
              <a:rPr lang="da-DK" dirty="0" err="1"/>
              <a:t>arkup</a:t>
            </a:r>
            <a:r>
              <a:rPr lang="da-DK" dirty="0"/>
              <a:t> </a:t>
            </a:r>
            <a:r>
              <a:rPr lang="da-DK" dirty="0">
                <a:solidFill>
                  <a:srgbClr val="0070C0"/>
                </a:solidFill>
              </a:rPr>
              <a:t>L</a:t>
            </a:r>
            <a:r>
              <a:rPr lang="da-DK" dirty="0"/>
              <a:t>anguage</a:t>
            </a:r>
            <a:br>
              <a:rPr lang="da-DK" dirty="0"/>
            </a:br>
            <a:endParaRPr lang="da-DK" dirty="0"/>
          </a:p>
          <a:p>
            <a:r>
              <a:rPr lang="da-DK" dirty="0"/>
              <a:t>Bliver anvendt til at definere strukturer og layout på </a:t>
            </a:r>
            <a:r>
              <a:rPr lang="da-DK" dirty="0" err="1"/>
              <a:t>web-sider</a:t>
            </a:r>
            <a:br>
              <a:rPr lang="da-DK" dirty="0"/>
            </a:br>
            <a:endParaRPr lang="da-DK" dirty="0"/>
          </a:p>
          <a:p>
            <a:r>
              <a:rPr lang="da-DK" dirty="0"/>
              <a:t>Første version af HTML blev offentliggjort i 1993</a:t>
            </a:r>
          </a:p>
          <a:p>
            <a:pPr marL="0" indent="0">
              <a:buNone/>
            </a:pPr>
            <a:br>
              <a:rPr lang="da-DK" dirty="0"/>
            </a:b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6482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- &lt;</a:t>
            </a:r>
            <a:r>
              <a:rPr lang="da-DK" dirty="0" err="1"/>
              <a:t>aside</a:t>
            </a:r>
            <a:r>
              <a:rPr lang="da-DK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dirty="0"/>
              <a:t>I </a:t>
            </a:r>
            <a:r>
              <a:rPr lang="da-DK" b="1" dirty="0"/>
              <a:t>&lt;</a:t>
            </a:r>
            <a:r>
              <a:rPr lang="da-DK" b="1" dirty="0" err="1"/>
              <a:t>aside</a:t>
            </a:r>
            <a:r>
              <a:rPr lang="da-DK" b="1" dirty="0"/>
              <a:t>&gt;</a:t>
            </a:r>
            <a:r>
              <a:rPr lang="da-DK" dirty="0"/>
              <a:t>-elementet placerer man indhold, som relaterer sig til indholdet af det element, hvorved det befinder sig, men hvor indholdet ikke udgør en del af </a:t>
            </a:r>
            <a:r>
              <a:rPr lang="da-DK"/>
              <a:t>selve hovedindholdet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  <a:p>
            <a:r>
              <a:rPr lang="da-DK" dirty="0"/>
              <a:t>Et &lt;</a:t>
            </a:r>
            <a:r>
              <a:rPr lang="da-DK" dirty="0" err="1"/>
              <a:t>aside</a:t>
            </a:r>
            <a:r>
              <a:rPr lang="da-DK" dirty="0"/>
              <a:t>&gt;-element kan indeholde </a:t>
            </a:r>
            <a:r>
              <a:rPr lang="da-DK"/>
              <a:t>andre strukturelementer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917552"/>
            <a:ext cx="4191000" cy="3095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49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- &lt;</a:t>
            </a:r>
            <a:r>
              <a:rPr lang="da-DK" dirty="0" err="1"/>
              <a:t>footer</a:t>
            </a:r>
            <a:r>
              <a:rPr lang="da-DK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824883"/>
          </a:xfrm>
        </p:spPr>
        <p:txBody>
          <a:bodyPr/>
          <a:lstStyle/>
          <a:p>
            <a:r>
              <a:rPr lang="da-DK" dirty="0"/>
              <a:t>Container-element til placering </a:t>
            </a:r>
            <a:r>
              <a:rPr lang="da-DK"/>
              <a:t>af f.eks.:</a:t>
            </a:r>
            <a:endParaRPr lang="da-DK" dirty="0"/>
          </a:p>
          <a:p>
            <a:endParaRPr lang="da-DK" dirty="0"/>
          </a:p>
          <a:p>
            <a:pPr lvl="1"/>
            <a:r>
              <a:rPr lang="da-DK" dirty="0"/>
              <a:t>Adresse</a:t>
            </a:r>
          </a:p>
          <a:p>
            <a:pPr lvl="1"/>
            <a:r>
              <a:rPr lang="da-DK" dirty="0"/>
              <a:t>E-mail</a:t>
            </a:r>
          </a:p>
          <a:p>
            <a:pPr lvl="1"/>
            <a:r>
              <a:rPr lang="da-DK" dirty="0"/>
              <a:t>Telefonnummer</a:t>
            </a:r>
          </a:p>
          <a:p>
            <a:pPr lvl="1"/>
            <a:r>
              <a:rPr lang="da-DK" dirty="0"/>
              <a:t>m.v.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50" y="2060848"/>
            <a:ext cx="3962400" cy="3467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184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- &lt;div&gt;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/>
          <a:lstStyle/>
          <a:p>
            <a:r>
              <a:rPr lang="da-DK" b="1" dirty="0"/>
              <a:t>&lt;div&gt;</a:t>
            </a:r>
            <a:r>
              <a:rPr lang="da-DK" dirty="0"/>
              <a:t>-elementet bliver i HTML5 anvendt til at </a:t>
            </a:r>
            <a:r>
              <a:rPr lang="da-DK"/>
              <a:t>”boxe</a:t>
            </a:r>
            <a:r>
              <a:rPr lang="da-DK" dirty="0"/>
              <a:t>” elementer, som skal kunne håndteres som én ”klump”, men som ikke i sig selv skal beskrive sammenhæng</a:t>
            </a:r>
            <a:br>
              <a:rPr lang="da-DK" dirty="0"/>
            </a:br>
            <a:endParaRPr lang="da-DK" dirty="0"/>
          </a:p>
          <a:p>
            <a:r>
              <a:rPr lang="da-DK" dirty="0"/>
              <a:t>Bliver fra HTML5 som regel anvendt i forbindelse med formatering/visning af elementer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3" y="2492897"/>
            <a:ext cx="5343525" cy="1019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825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- &lt;form&gt;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246588" cy="4680867"/>
          </a:xfrm>
        </p:spPr>
        <p:txBody>
          <a:bodyPr/>
          <a:lstStyle/>
          <a:p>
            <a:r>
              <a:rPr lang="da-DK" b="1" dirty="0"/>
              <a:t>&lt;form&gt;</a:t>
            </a:r>
            <a:r>
              <a:rPr lang="da-DK" dirty="0"/>
              <a:t>-elementet bliver anvendt til at holde data-/input-elementer, hvis indhold skal kunne sendes til </a:t>
            </a:r>
            <a:r>
              <a:rPr lang="da-DK"/>
              <a:t>en web-server</a:t>
            </a: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br>
              <a:rPr lang="da-DK"/>
            </a:br>
            <a:endParaRPr lang="da-DK" dirty="0"/>
          </a:p>
          <a:p>
            <a:r>
              <a:rPr lang="da-DK"/>
              <a:t>Blandt </a:t>
            </a:r>
            <a:r>
              <a:rPr lang="da-DK" dirty="0"/>
              <a:t>de mest anvendte form-elementer kan nævnes: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&lt;input&gt; (</a:t>
            </a:r>
            <a:r>
              <a:rPr lang="da-DK" dirty="0" err="1"/>
              <a:t>text</a:t>
            </a:r>
            <a:r>
              <a:rPr lang="da-DK" dirty="0"/>
              <a:t>, </a:t>
            </a:r>
            <a:r>
              <a:rPr lang="da-DK" dirty="0" err="1"/>
              <a:t>button</a:t>
            </a:r>
            <a:r>
              <a:rPr lang="da-DK" dirty="0"/>
              <a:t>, </a:t>
            </a:r>
            <a:r>
              <a:rPr lang="da-DK" dirty="0" err="1"/>
              <a:t>submit</a:t>
            </a:r>
            <a:r>
              <a:rPr lang="da-DK" dirty="0"/>
              <a:t> m.v.)</a:t>
            </a:r>
          </a:p>
          <a:p>
            <a:pPr lvl="1"/>
            <a:r>
              <a:rPr lang="da-DK" dirty="0"/>
              <a:t>&lt;</a:t>
            </a:r>
            <a:r>
              <a:rPr lang="da-DK" dirty="0" err="1"/>
              <a:t>textarea</a:t>
            </a:r>
            <a:r>
              <a:rPr lang="da-DK" dirty="0"/>
              <a:t>&gt;</a:t>
            </a:r>
            <a:br>
              <a:rPr lang="da-DK"/>
            </a:br>
            <a:endParaRPr lang="da-DK" dirty="0"/>
          </a:p>
          <a:p>
            <a:r>
              <a:rPr lang="da-DK" dirty="0"/>
              <a:t>HTML5 har mulighed for at validere form-elementer ved hjælp af standard-attributter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916833"/>
            <a:ext cx="5715000" cy="13620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0693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Strukturering af indhold - &lt;fieldset&gt;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186237"/>
          </a:xfrm>
        </p:spPr>
        <p:txBody>
          <a:bodyPr/>
          <a:lstStyle/>
          <a:p>
            <a:r>
              <a:rPr lang="da-DK" b="1" dirty="0"/>
              <a:t>&lt;fieldset&gt;</a:t>
            </a:r>
            <a:r>
              <a:rPr lang="da-DK" dirty="0"/>
              <a:t> bliver anvendt til at gruppere elementer i bl.a. </a:t>
            </a:r>
            <a:r>
              <a:rPr lang="da-DK" b="1" dirty="0"/>
              <a:t>&lt;form&gt;</a:t>
            </a:r>
            <a:r>
              <a:rPr lang="da-DK" dirty="0"/>
              <a:t>-elementer</a:t>
            </a:r>
            <a:br>
              <a:rPr lang="da-DK" dirty="0"/>
            </a:br>
            <a:endParaRPr lang="da-DK" dirty="0"/>
          </a:p>
          <a:p>
            <a:r>
              <a:rPr lang="da-DK" b="1" dirty="0"/>
              <a:t>&lt;</a:t>
            </a:r>
            <a:r>
              <a:rPr lang="da-DK" b="1" dirty="0" err="1"/>
              <a:t>legend</a:t>
            </a:r>
            <a:r>
              <a:rPr lang="da-DK" b="1" dirty="0"/>
              <a:t>&gt;</a:t>
            </a:r>
            <a:r>
              <a:rPr lang="da-DK" dirty="0"/>
              <a:t>-elementet bliver anvendt til at give grupperingen en overskrift</a:t>
            </a:r>
          </a:p>
          <a:p>
            <a:pPr marL="0" indent="0">
              <a:buNone/>
            </a:pPr>
            <a:br>
              <a:rPr lang="da-DK" dirty="0"/>
            </a:br>
            <a:br>
              <a:rPr lang="da-DK" dirty="0"/>
            </a:b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348880"/>
            <a:ext cx="3771900" cy="1371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8316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Document Object Model –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ocument 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odel </a:t>
            </a:r>
            <a:r>
              <a:rPr lang="en-US" dirty="0" err="1"/>
              <a:t>danner</a:t>
            </a:r>
            <a:r>
              <a:rPr lang="en-US" dirty="0"/>
              <a:t> et </a:t>
            </a:r>
            <a:r>
              <a:rPr lang="en-US" dirty="0" err="1"/>
              <a:t>standardiseret</a:t>
            </a:r>
            <a:r>
              <a:rPr lang="en-US" dirty="0"/>
              <a:t> API for HTML,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programmøren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programmere</a:t>
            </a:r>
            <a:r>
              <a:rPr lang="en-US" dirty="0"/>
              <a:t> op </a:t>
            </a:r>
            <a:r>
              <a:rPr lang="en-US" dirty="0" err="1"/>
              <a:t>imod</a:t>
            </a:r>
            <a:br>
              <a:rPr lang="en-US" dirty="0"/>
            </a:br>
            <a:endParaRPr lang="en-US" dirty="0"/>
          </a:p>
          <a:p>
            <a:r>
              <a:rPr lang="en-US" err="1"/>
              <a:t>Det</a:t>
            </a:r>
            <a:r>
              <a:rPr lang="en-US"/>
              <a:t> betyder, </a:t>
            </a:r>
            <a:r>
              <a:rPr lang="en-US" dirty="0"/>
              <a:t>at </a:t>
            </a:r>
            <a:r>
              <a:rPr lang="en-US" dirty="0" err="1"/>
              <a:t>programmøren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Manipulere</a:t>
            </a:r>
            <a:r>
              <a:rPr lang="en-US" dirty="0"/>
              <a:t> med HTML-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dannet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indlæsningen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HTML-</a:t>
            </a:r>
            <a:r>
              <a:rPr lang="en-US" dirty="0" err="1"/>
              <a:t>strukturen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Tilføje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err="1"/>
              <a:t>fjerne</a:t>
            </a:r>
            <a:r>
              <a:rPr lang="en-US"/>
              <a:t> HTML-elementer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Knytte</a:t>
            </a:r>
            <a:r>
              <a:rPr lang="en-US" dirty="0"/>
              <a:t> JavaScript-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CSS </a:t>
            </a:r>
            <a:r>
              <a:rPr lang="en-US" dirty="0" err="1"/>
              <a:t>sammen</a:t>
            </a:r>
            <a:r>
              <a:rPr lang="en-US" dirty="0"/>
              <a:t> med DOM-events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81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DOM-events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343608"/>
            <a:ext cx="7993340" cy="4807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DOM-events giver </a:t>
            </a:r>
            <a:r>
              <a:rPr lang="en-US" err="1"/>
              <a:t>mulighed</a:t>
            </a:r>
            <a:r>
              <a:rPr lang="en-US"/>
              <a:t> for, </a:t>
            </a:r>
            <a:r>
              <a:rPr lang="en-US" dirty="0"/>
              <a:t>at JavaScript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binde</a:t>
            </a:r>
            <a:r>
              <a:rPr lang="en-US" dirty="0"/>
              <a:t> sig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hændelser</a:t>
            </a:r>
            <a:r>
              <a:rPr lang="en-US" dirty="0"/>
              <a:t>, der </a:t>
            </a:r>
            <a:r>
              <a:rPr lang="en-US" dirty="0" err="1"/>
              <a:t>opstår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HTML-</a:t>
            </a:r>
            <a:r>
              <a:rPr lang="en-US" dirty="0" err="1"/>
              <a:t>siden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Udvalg</a:t>
            </a:r>
            <a:r>
              <a:rPr lang="en-US" dirty="0"/>
              <a:t> </a:t>
            </a:r>
            <a:r>
              <a:rPr lang="en-US" err="1"/>
              <a:t>af</a:t>
            </a:r>
            <a:r>
              <a:rPr lang="en-US"/>
              <a:t> events, </a:t>
            </a:r>
            <a:r>
              <a:rPr lang="en-US" dirty="0"/>
              <a:t>der </a:t>
            </a:r>
            <a:r>
              <a:rPr lang="en-US" dirty="0" err="1"/>
              <a:t>stilles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rådighed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DOM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Keyboard Events</a:t>
            </a:r>
          </a:p>
          <a:p>
            <a:pPr lvl="1"/>
            <a:r>
              <a:rPr lang="en-US" dirty="0"/>
              <a:t>Form Events</a:t>
            </a:r>
          </a:p>
          <a:p>
            <a:pPr lvl="1"/>
            <a:r>
              <a:rPr lang="en-US" dirty="0"/>
              <a:t>Mouse Events</a:t>
            </a:r>
          </a:p>
          <a:p>
            <a:pPr lvl="1"/>
            <a:r>
              <a:rPr lang="en-US" dirty="0"/>
              <a:t>Drag Events</a:t>
            </a:r>
          </a:p>
          <a:p>
            <a:pPr lvl="1"/>
            <a:r>
              <a:rPr lang="en-US" dirty="0"/>
              <a:t>Animations Events</a:t>
            </a:r>
          </a:p>
          <a:p>
            <a:pPr lvl="1"/>
            <a:r>
              <a:rPr lang="en-US" dirty="0"/>
              <a:t>Clipboard Events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6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Opgaver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 mappe</a:t>
            </a:r>
          </a:p>
        </p:txBody>
      </p:sp>
    </p:spTree>
    <p:extLst>
      <p:ext uri="{BB962C8B-B14F-4D97-AF65-F5344CB8AC3E}">
        <p14:creationId xmlns:p14="http://schemas.microsoft.com/office/powerpoint/2010/main" val="417992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Hvorfor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/>
              <a:t>HTML definerer hvilke elementer en udvikler kan anvende til at opbygge indholdet og layoutet på en webside</a:t>
            </a:r>
            <a:br>
              <a:rPr lang="da-DK" dirty="0"/>
            </a:br>
            <a:endParaRPr lang="da-DK" dirty="0"/>
          </a:p>
          <a:p>
            <a:r>
              <a:rPr lang="da-DK" dirty="0"/>
              <a:t>Standardiserede HTML-elementer medfører, at det er muligt for tredje-part at udvikle programmer, der kan håndtere indhold, layout og funktionalitet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247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Versioner i overskrifter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/>
              <a:t>Version 1 – juni 1993</a:t>
            </a:r>
            <a:br>
              <a:rPr lang="da-DK" dirty="0"/>
            </a:br>
            <a:endParaRPr lang="da-DK" dirty="0"/>
          </a:p>
          <a:p>
            <a:r>
              <a:rPr lang="da-DK" dirty="0"/>
              <a:t>Version 2 – november 1995</a:t>
            </a:r>
            <a:br>
              <a:rPr lang="da-DK" dirty="0"/>
            </a:br>
            <a:endParaRPr lang="da-DK" dirty="0"/>
          </a:p>
          <a:p>
            <a:r>
              <a:rPr lang="da-DK" dirty="0"/>
              <a:t>Version 3.2 – januar 1997</a:t>
            </a:r>
            <a:br>
              <a:rPr lang="da-DK" dirty="0"/>
            </a:br>
            <a:endParaRPr lang="da-DK" dirty="0"/>
          </a:p>
          <a:p>
            <a:r>
              <a:rPr lang="da-DK" dirty="0"/>
              <a:t>Version 4 – december 1997</a:t>
            </a:r>
            <a:br>
              <a:rPr lang="da-DK" dirty="0"/>
            </a:br>
            <a:endParaRPr lang="da-DK" dirty="0"/>
          </a:p>
          <a:p>
            <a:r>
              <a:rPr lang="da-DK" dirty="0"/>
              <a:t>Version 4.01 – december 1999</a:t>
            </a:r>
            <a:br>
              <a:rPr lang="da-DK" dirty="0"/>
            </a:br>
            <a:endParaRPr lang="da-DK" dirty="0"/>
          </a:p>
          <a:p>
            <a:r>
              <a:rPr lang="da-DK" dirty="0"/>
              <a:t>(XHTML – august 2002)</a:t>
            </a:r>
            <a:br>
              <a:rPr lang="da-DK" dirty="0"/>
            </a:br>
            <a:endParaRPr lang="da-DK" dirty="0"/>
          </a:p>
          <a:p>
            <a:r>
              <a:rPr lang="da-DK" dirty="0"/>
              <a:t>Version 5 – oktober 2014</a:t>
            </a:r>
            <a:br>
              <a:rPr lang="da-DK" dirty="0"/>
            </a:br>
            <a:br>
              <a:rPr lang="da-DK" dirty="0"/>
            </a:br>
            <a:r>
              <a:rPr lang="da-DK" dirty="0"/>
              <a:t>(Kilde</a:t>
            </a:r>
            <a:r>
              <a:rPr lang="da-DK"/>
              <a:t>: </a:t>
            </a:r>
            <a:r>
              <a:rPr lang="da-DK" dirty="0" err="1"/>
              <a:t>W</a:t>
            </a:r>
            <a:r>
              <a:rPr lang="da-DK"/>
              <a:t>ikipedia</a:t>
            </a:r>
            <a:r>
              <a:rPr lang="da-DK" dirty="0"/>
              <a:t>)</a:t>
            </a:r>
          </a:p>
          <a:p>
            <a:pPr marL="0" indent="0">
              <a:buNone/>
            </a:pPr>
            <a:r>
              <a:rPr lang="da-DK" dirty="0"/>
              <a:t> 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96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HTML-sidens opbygning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/>
              <a:t>Grundlæggende opbygning af en HTML-side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772817"/>
            <a:ext cx="4305300" cy="1990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HTML5-sidens opbygning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4"/>
            <a:ext cx="7993340" cy="4752875"/>
          </a:xfrm>
        </p:spPr>
        <p:txBody>
          <a:bodyPr>
            <a:normAutofit/>
          </a:bodyPr>
          <a:lstStyle/>
          <a:p>
            <a:r>
              <a:rPr lang="da-DK" dirty="0"/>
              <a:t>HTML5 introducerede flere nye elementer, hvis formål er at standardisere de forskellige indholdsdele på en ”standard” </a:t>
            </a:r>
            <a:r>
              <a:rPr lang="da-DK" dirty="0" err="1"/>
              <a:t>web-side</a:t>
            </a:r>
            <a:br>
              <a:rPr lang="da-DK" dirty="0"/>
            </a:br>
            <a:endParaRPr lang="da-DK" dirty="0"/>
          </a:p>
          <a:p>
            <a:r>
              <a:rPr lang="da-DK" dirty="0"/>
              <a:t>Da elementerne er navngivet med beskrivende navne, bliver anvendelsen af HTML5 også benævnt </a:t>
            </a:r>
            <a:br>
              <a:rPr lang="da-DK" dirty="0"/>
            </a:br>
            <a:br>
              <a:rPr lang="da-DK" dirty="0"/>
            </a:br>
            <a:r>
              <a:rPr lang="da-DK" dirty="0"/>
              <a:t>                                   ”</a:t>
            </a:r>
            <a:r>
              <a:rPr lang="da-DK" b="1" dirty="0"/>
              <a:t>the </a:t>
            </a:r>
            <a:r>
              <a:rPr lang="da-DK" b="1" dirty="0" err="1"/>
              <a:t>semantic</a:t>
            </a:r>
            <a:r>
              <a:rPr lang="da-DK" b="1" dirty="0"/>
              <a:t> web</a:t>
            </a:r>
            <a:r>
              <a:rPr lang="da-DK" dirty="0"/>
              <a:t>”</a:t>
            </a:r>
            <a:br>
              <a:rPr lang="da-DK" dirty="0"/>
            </a:br>
            <a:endParaRPr lang="da-DK" dirty="0"/>
          </a:p>
          <a:p>
            <a:r>
              <a:rPr lang="da-DK" dirty="0"/>
              <a:t>De nye elementer afløser den tidligere praksis med at opdele sidens dele ved hjælp af </a:t>
            </a:r>
            <a:r>
              <a:rPr lang="da-DK" b="1" dirty="0"/>
              <a:t>&lt;div&gt;</a:t>
            </a:r>
            <a:r>
              <a:rPr lang="da-DK" dirty="0"/>
              <a:t>-elementet</a:t>
            </a:r>
            <a:br>
              <a:rPr lang="da-DK" dirty="0"/>
            </a:br>
            <a:endParaRPr lang="da-DK" dirty="0"/>
          </a:p>
          <a:p>
            <a:r>
              <a:rPr lang="da-DK" dirty="0"/>
              <a:t>Blandt de nye elementer er det værd at nævne (bliver gennemgået senere):</a:t>
            </a:r>
            <a:br>
              <a:rPr lang="da-DK" dirty="0"/>
            </a:br>
            <a:endParaRPr lang="da-DK" dirty="0"/>
          </a:p>
          <a:p>
            <a:pPr lvl="1"/>
            <a:r>
              <a:rPr lang="da-DK" dirty="0"/>
              <a:t>Header, nav, </a:t>
            </a:r>
            <a:r>
              <a:rPr lang="da-DK" dirty="0" err="1"/>
              <a:t>article</a:t>
            </a:r>
            <a:r>
              <a:rPr lang="da-DK" dirty="0"/>
              <a:t>, </a:t>
            </a:r>
            <a:r>
              <a:rPr lang="da-DK" dirty="0" err="1"/>
              <a:t>section</a:t>
            </a:r>
            <a:r>
              <a:rPr lang="da-DK" dirty="0"/>
              <a:t>, </a:t>
            </a:r>
            <a:r>
              <a:rPr lang="da-DK" dirty="0" err="1"/>
              <a:t>aside</a:t>
            </a:r>
            <a:r>
              <a:rPr lang="da-DK" dirty="0"/>
              <a:t> og </a:t>
            </a:r>
            <a:r>
              <a:rPr lang="da-DK" dirty="0" err="1"/>
              <a:t>footer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2643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HTML5-sidens opbygning - eksempel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9" y="1196752"/>
            <a:ext cx="4618157" cy="47525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7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DOCTYPE-deklarationer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268413"/>
            <a:ext cx="7992888" cy="3484800"/>
          </a:xfr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Er en deklaration - ikke et HTML-element</a:t>
            </a:r>
            <a:br>
              <a:rPr lang="da-DK" dirty="0"/>
            </a:b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DOCTYPE-deklaration angiver, hvilken version af HTML siden følger</a:t>
            </a:r>
            <a:br>
              <a:rPr lang="da-DK" dirty="0"/>
            </a:b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Til og med HTML 4.01 henviste deklarationen til en </a:t>
            </a:r>
            <a:r>
              <a:rPr lang="da-DK" b="1" dirty="0"/>
              <a:t>DTD</a:t>
            </a:r>
            <a:r>
              <a:rPr lang="da-DK" dirty="0"/>
              <a:t> (Document Type Definition) baseret på </a:t>
            </a:r>
            <a:r>
              <a:rPr lang="da-DK" b="1" dirty="0"/>
              <a:t>SGML</a:t>
            </a:r>
            <a:r>
              <a:rPr lang="da-DK" dirty="0"/>
              <a:t> (Standard </a:t>
            </a:r>
            <a:r>
              <a:rPr lang="da-DK" dirty="0" err="1"/>
              <a:t>Generalized</a:t>
            </a:r>
            <a:r>
              <a:rPr lang="da-DK" dirty="0"/>
              <a:t> </a:t>
            </a:r>
            <a:r>
              <a:rPr lang="da-DK" dirty="0" err="1"/>
              <a:t>Markup</a:t>
            </a:r>
            <a:r>
              <a:rPr lang="da-DK" dirty="0"/>
              <a:t> Language)</a:t>
            </a:r>
            <a:br>
              <a:rPr lang="da-DK" dirty="0"/>
            </a:b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Op til HTML 4.01 var der forskellige udgaver af DOCTYPE</a:t>
            </a:r>
            <a:br>
              <a:rPr lang="da-DK" dirty="0"/>
            </a:b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r>
              <a:rPr lang="da-DK" dirty="0"/>
              <a:t>HTML5 er ikke baseret på en SGML, hvorfor det ikke længere </a:t>
            </a:r>
            <a:r>
              <a:rPr lang="da-DK"/>
              <a:t>er nødvendigt </a:t>
            </a:r>
            <a:r>
              <a:rPr lang="da-DK" dirty="0"/>
              <a:t>at referere til en DTD i deklarationen</a:t>
            </a:r>
            <a:br>
              <a:rPr lang="da-DK" dirty="0"/>
            </a:br>
            <a:endParaRPr lang="da-DK" dirty="0"/>
          </a:p>
          <a:p>
            <a:pPr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383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4D">
      <a:dk1>
        <a:srgbClr val="000000"/>
      </a:dk1>
      <a:lt1>
        <a:srgbClr val="FFFFFF"/>
      </a:lt1>
      <a:dk2>
        <a:srgbClr val="4A4C4E"/>
      </a:dk2>
      <a:lt2>
        <a:srgbClr val="F3F3EE"/>
      </a:lt2>
      <a:accent1>
        <a:srgbClr val="C2C117"/>
      </a:accent1>
      <a:accent2>
        <a:srgbClr val="2A7B83"/>
      </a:accent2>
      <a:accent3>
        <a:srgbClr val="A6A6A6"/>
      </a:accent3>
      <a:accent4>
        <a:srgbClr val="E08B25"/>
      </a:accent4>
      <a:accent5>
        <a:srgbClr val="66779B"/>
      </a:accent5>
      <a:accent6>
        <a:srgbClr val="CB017D"/>
      </a:accent6>
      <a:hlink>
        <a:srgbClr val="517C85"/>
      </a:hlink>
      <a:folHlink>
        <a:srgbClr val="66779B"/>
      </a:folHlink>
    </a:clrScheme>
    <a:fontScheme name="4D">
      <a:majorFont>
        <a:latin typeface="Museo Sans 500"/>
        <a:ea typeface=""/>
        <a:cs typeface=""/>
      </a:majorFont>
      <a:minorFont>
        <a:latin typeface="Museo Sans 100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en_Ny_Skabelon_01092016.potx" id="{6C575777-B66C-4D86-BBE4-F2EC78A28701}" vid="{71F82714-6BCB-4DBD-84C1-D6EDD808A1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279110280F3FE4994843A1FA74969CC" ma:contentTypeVersion="2" ma:contentTypeDescription="Opret et nyt dokument." ma:contentTypeScope="" ma:versionID="baad674a7173dd70a6d947512ca180cb">
  <xsd:schema xmlns:xsd="http://www.w3.org/2001/XMLSchema" xmlns:xs="http://www.w3.org/2001/XMLSchema" xmlns:p="http://schemas.microsoft.com/office/2006/metadata/properties" xmlns:ns2="b141fd4e-f10e-48df-a839-f421c41c81ff" targetNamespace="http://schemas.microsoft.com/office/2006/metadata/properties" ma:root="true" ma:fieldsID="694da7811ce6810d89eb2c4cc3c8e7eb" ns2:_="">
    <xsd:import namespace="b141fd4e-f10e-48df-a839-f421c41c81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1fd4e-f10e-48df-a839-f421c41c81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8807E8-AF1C-42A2-8B11-703EECF48F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F79343-A669-4733-BAE4-1986C35B3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BDD0-99B9-4321-B163-0654C88856C7}"/>
</file>

<file path=docProps/app.xml><?xml version="1.0" encoding="utf-8"?>
<Properties xmlns="http://schemas.openxmlformats.org/officeDocument/2006/extended-properties" xmlns:vt="http://schemas.openxmlformats.org/officeDocument/2006/docPropsVTypes">
  <Template>4D_BHTheme</Template>
  <TotalTime>2789</TotalTime>
  <Words>711</Words>
  <Application>Microsoft Office PowerPoint</Application>
  <PresentationFormat>Widescreen</PresentationFormat>
  <Paragraphs>202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Office-tema</vt:lpstr>
      <vt:lpstr>HTML5 - Introduktion</vt:lpstr>
      <vt:lpstr>Oversigt</vt:lpstr>
      <vt:lpstr>HTML</vt:lpstr>
      <vt:lpstr>Hvorfor HTML</vt:lpstr>
      <vt:lpstr>Versioner i overskrifter</vt:lpstr>
      <vt:lpstr>HTML-sidens opbygning</vt:lpstr>
      <vt:lpstr>HTML5-sidens opbygning</vt:lpstr>
      <vt:lpstr>HTML5-sidens opbygning - eksempel</vt:lpstr>
      <vt:lpstr>DOCTYPE-deklarationer</vt:lpstr>
      <vt:lpstr>DOCTYPE-deklaration - eksempler</vt:lpstr>
      <vt:lpstr>Anbefalinger</vt:lpstr>
      <vt:lpstr>HTML-elementerne</vt:lpstr>
      <vt:lpstr>HTML-elementers opbygning – syntaks (1)</vt:lpstr>
      <vt:lpstr>HTML-elementers opbygning – syntaks (2)</vt:lpstr>
      <vt:lpstr>HTML-elementets opbygning - attributter</vt:lpstr>
      <vt:lpstr>HTML-elementets opbygning – prædefinered attributter</vt:lpstr>
      <vt:lpstr>HTML-elementets opbygning – udviklerdefinerede attributter</vt:lpstr>
      <vt:lpstr>Navngivning – id-attribut</vt:lpstr>
      <vt:lpstr>Navngivning – name-attribut</vt:lpstr>
      <vt:lpstr>HTML-elements opbygning – parent-/child-relation</vt:lpstr>
      <vt:lpstr>Kommentarer i HTML</vt:lpstr>
      <vt:lpstr>Strukturering af indhold – HTML4.01</vt:lpstr>
      <vt:lpstr>Strukturering af indhold – HTML5</vt:lpstr>
      <vt:lpstr>Anvendelsen af strukturelementer</vt:lpstr>
      <vt:lpstr>Strukturelementer: &lt;header&gt;</vt:lpstr>
      <vt:lpstr>Strukturelementer: &lt;nav&gt;</vt:lpstr>
      <vt:lpstr>Strukturelementer: - &lt;article&gt;</vt:lpstr>
      <vt:lpstr>Strukturelementer: - &lt;section&gt; (1)</vt:lpstr>
      <vt:lpstr>Strukturelementer: - &lt;section&gt; (2)</vt:lpstr>
      <vt:lpstr>Strukturering af indhold - &lt;aside&gt;</vt:lpstr>
      <vt:lpstr>Strukturering af indhold - &lt;footer&gt;</vt:lpstr>
      <vt:lpstr>Strukturering af indhold - &lt;div&gt;</vt:lpstr>
      <vt:lpstr>Strukturering af indhold - &lt;form&gt;</vt:lpstr>
      <vt:lpstr>Strukturering af indhold - &lt;fieldset&gt;</vt:lpstr>
      <vt:lpstr>Document Object Model – DOM</vt:lpstr>
      <vt:lpstr>DOM-events</vt:lpstr>
      <vt:lpstr>Opgaver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td@4d.dk</dc:creator>
  <cp:lastModifiedBy>Thomas Dyregaard</cp:lastModifiedBy>
  <cp:revision>371</cp:revision>
  <dcterms:created xsi:type="dcterms:W3CDTF">2012-01-17T14:18:11Z</dcterms:created>
  <dcterms:modified xsi:type="dcterms:W3CDTF">2018-02-06T22:41:30Z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0x0101004279110280F3FE4994843A1FA74969CC</vt:lpwstr>
  </property>
</Properties>
</file>