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sldIdLst>
    <p:sldId id="256" r:id="rId5"/>
    <p:sldId id="257" r:id="rId6"/>
    <p:sldId id="278" r:id="rId7"/>
    <p:sldId id="271" r:id="rId8"/>
    <p:sldId id="277" r:id="rId9"/>
    <p:sldId id="276" r:id="rId10"/>
    <p:sldId id="279" r:id="rId11"/>
    <p:sldId id="263" r:id="rId12"/>
    <p:sldId id="282" r:id="rId13"/>
    <p:sldId id="274" r:id="rId14"/>
    <p:sldId id="272" r:id="rId15"/>
    <p:sldId id="258" r:id="rId16"/>
    <p:sldId id="283" r:id="rId17"/>
    <p:sldId id="284" r:id="rId18"/>
    <p:sldId id="260" r:id="rId19"/>
    <p:sldId id="280" r:id="rId20"/>
    <p:sldId id="281" r:id="rId21"/>
    <p:sldId id="259" r:id="rId22"/>
    <p:sldId id="275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Wallenius" userId="S::pw@4d.dk::3f176f6f-2a27-4062-82b8-be5b3467481d" providerId="AD" clId="Web-{7430CD80-EF63-4491-B9E0-94D5C09527AF}"/>
    <pc:docChg chg="modSld">
      <pc:chgData name="Peter Wallenius" userId="S::pw@4d.dk::3f176f6f-2a27-4062-82b8-be5b3467481d" providerId="AD" clId="Web-{7430CD80-EF63-4491-B9E0-94D5C09527AF}" dt="2018-11-07T06:37:40.758" v="125" actId="20577"/>
      <pc:docMkLst>
        <pc:docMk/>
      </pc:docMkLst>
      <pc:sldChg chg="modSp">
        <pc:chgData name="Peter Wallenius" userId="S::pw@4d.dk::3f176f6f-2a27-4062-82b8-be5b3467481d" providerId="AD" clId="Web-{7430CD80-EF63-4491-B9E0-94D5C09527AF}" dt="2018-11-07T06:32:19.259" v="6" actId="20577"/>
        <pc:sldMkLst>
          <pc:docMk/>
          <pc:sldMk cId="2466346759" sldId="278"/>
        </pc:sldMkLst>
        <pc:spChg chg="mod">
          <ac:chgData name="Peter Wallenius" userId="S::pw@4d.dk::3f176f6f-2a27-4062-82b8-be5b3467481d" providerId="AD" clId="Web-{7430CD80-EF63-4491-B9E0-94D5C09527AF}" dt="2018-11-07T06:32:19.259" v="6" actId="20577"/>
          <ac:spMkLst>
            <pc:docMk/>
            <pc:sldMk cId="2466346759" sldId="278"/>
            <ac:spMk id="3" creationId="{00000000-0000-0000-0000-000000000000}"/>
          </ac:spMkLst>
        </pc:spChg>
      </pc:sldChg>
      <pc:sldChg chg="modSp">
        <pc:chgData name="Peter Wallenius" userId="S::pw@4d.dk::3f176f6f-2a27-4062-82b8-be5b3467481d" providerId="AD" clId="Web-{7430CD80-EF63-4491-B9E0-94D5C09527AF}" dt="2018-11-07T06:33:41.571" v="16" actId="20577"/>
        <pc:sldMkLst>
          <pc:docMk/>
          <pc:sldMk cId="3369111149" sldId="281"/>
        </pc:sldMkLst>
        <pc:spChg chg="mod">
          <ac:chgData name="Peter Wallenius" userId="S::pw@4d.dk::3f176f6f-2a27-4062-82b8-be5b3467481d" providerId="AD" clId="Web-{7430CD80-EF63-4491-B9E0-94D5C09527AF}" dt="2018-11-07T06:33:41.571" v="16" actId="20577"/>
          <ac:spMkLst>
            <pc:docMk/>
            <pc:sldMk cId="3369111149" sldId="281"/>
            <ac:spMk id="3" creationId="{00000000-0000-0000-0000-000000000000}"/>
          </ac:spMkLst>
        </pc:spChg>
      </pc:sldChg>
      <pc:sldChg chg="modSp">
        <pc:chgData name="Peter Wallenius" userId="S::pw@4d.dk::3f176f6f-2a27-4062-82b8-be5b3467481d" providerId="AD" clId="Web-{7430CD80-EF63-4491-B9E0-94D5C09527AF}" dt="2018-11-07T06:37:40.758" v="124" actId="20577"/>
        <pc:sldMkLst>
          <pc:docMk/>
          <pc:sldMk cId="3102052092" sldId="288"/>
        </pc:sldMkLst>
        <pc:spChg chg="mod">
          <ac:chgData name="Peter Wallenius" userId="S::pw@4d.dk::3f176f6f-2a27-4062-82b8-be5b3467481d" providerId="AD" clId="Web-{7430CD80-EF63-4491-B9E0-94D5C09527AF}" dt="2018-11-07T06:37:40.758" v="124" actId="20577"/>
          <ac:spMkLst>
            <pc:docMk/>
            <pc:sldMk cId="3102052092" sldId="288"/>
            <ac:spMk id="3" creationId="{00000000-0000-0000-0000-000000000000}"/>
          </ac:spMkLst>
        </pc:spChg>
      </pc:sldChg>
    </pc:docChg>
  </pc:docChgLst>
  <pc:docChgLst>
    <pc:chgData name="Peter Wallenius" userId="S::pw@4d.dk::3f176f6f-2a27-4062-82b8-be5b3467481d" providerId="AD" clId="Web-{7FA5EE12-1916-4B99-B2E6-828BED7182F2}"/>
    <pc:docChg chg="modSld">
      <pc:chgData name="Peter Wallenius" userId="S::pw@4d.dk::3f176f6f-2a27-4062-82b8-be5b3467481d" providerId="AD" clId="Web-{7FA5EE12-1916-4B99-B2E6-828BED7182F2}" dt="2018-11-07T06:39:27.807" v="3" actId="20577"/>
      <pc:docMkLst>
        <pc:docMk/>
      </pc:docMkLst>
      <pc:sldChg chg="modSp">
        <pc:chgData name="Peter Wallenius" userId="S::pw@4d.dk::3f176f6f-2a27-4062-82b8-be5b3467481d" providerId="AD" clId="Web-{7FA5EE12-1916-4B99-B2E6-828BED7182F2}" dt="2018-11-07T06:39:27.807" v="2" actId="20577"/>
        <pc:sldMkLst>
          <pc:docMk/>
          <pc:sldMk cId="1746974011" sldId="287"/>
        </pc:sldMkLst>
        <pc:spChg chg="mod">
          <ac:chgData name="Peter Wallenius" userId="S::pw@4d.dk::3f176f6f-2a27-4062-82b8-be5b3467481d" providerId="AD" clId="Web-{7FA5EE12-1916-4B99-B2E6-828BED7182F2}" dt="2018-11-07T06:39:27.807" v="2" actId="20577"/>
          <ac:spMkLst>
            <pc:docMk/>
            <pc:sldMk cId="1746974011" sldId="28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80" y="5446646"/>
            <a:ext cx="8892480" cy="667500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A/S</a:t>
            </a:r>
          </a:p>
        </p:txBody>
      </p:sp>
    </p:spTree>
    <p:extLst>
      <p:ext uri="{BB962C8B-B14F-4D97-AF65-F5344CB8AC3E}">
        <p14:creationId xmlns:p14="http://schemas.microsoft.com/office/powerpoint/2010/main" val="315202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10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886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20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588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61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644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118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00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70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4846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75475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198203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99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095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13094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/>
              <a:t>CSS3 - Introduktion</a:t>
            </a:r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Kommentarer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/>
              <a:t>Indsæt kommentar i CSS-reglerne ved at anvende syntaksen: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Man kan indsætte kommentarer både uden for og inden i CSS-reglerne</a:t>
            </a:r>
            <a:br>
              <a:rPr lang="da-DK"/>
            </a:br>
            <a:br>
              <a:rPr lang="da-DK"/>
            </a:br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5864944" cy="371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80928"/>
            <a:ext cx="5864944" cy="990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53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/>
              <a:t>Primære selector-typer</a:t>
            </a:r>
          </a:p>
          <a:p>
            <a:pPr lvl="1"/>
            <a:r>
              <a:rPr lang="da-DK"/>
              <a:t>Element</a:t>
            </a:r>
          </a:p>
          <a:p>
            <a:pPr lvl="1"/>
            <a:r>
              <a:rPr lang="da-DK"/>
              <a:t>Klasse</a:t>
            </a:r>
          </a:p>
          <a:p>
            <a:pPr lvl="1"/>
            <a:r>
              <a:rPr lang="da-DK"/>
              <a:t>Id</a:t>
            </a: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Sekundære selector-typer</a:t>
            </a:r>
          </a:p>
          <a:p>
            <a:pPr lvl="1"/>
            <a:r>
              <a:rPr lang="da-DK"/>
              <a:t>Pseudo-elementer</a:t>
            </a:r>
          </a:p>
          <a:p>
            <a:pPr lvl="1"/>
            <a:r>
              <a:rPr lang="da-DK"/>
              <a:t>Pseudo-klasser</a:t>
            </a:r>
          </a:p>
          <a:p>
            <a:pPr lvl="1"/>
            <a:r>
              <a:rPr lang="da-DK"/>
              <a:t>Attribut-værdier</a:t>
            </a:r>
          </a:p>
          <a:p>
            <a:pPr lvl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316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Selectors –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896891"/>
          </a:xfrm>
        </p:spPr>
        <p:txBody>
          <a:bodyPr wrap="square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/>
              <a:t>Hvis du ønsker at definere en CSS-regel, som vil blive anvendt på alle elementer af en specifik type, skal du anvende HTML-elementets type som </a:t>
            </a:r>
            <a:r>
              <a:rPr lang="da-DK" b="1"/>
              <a:t>selector</a:t>
            </a:r>
            <a:br>
              <a:rPr lang="da-DK"/>
            </a:br>
            <a:endParaRPr lang="da-DK"/>
          </a:p>
          <a:p>
            <a:pPr>
              <a:buFont typeface="Arial" panose="020B0604020202020204" pitchFamily="34" charset="0"/>
              <a:buChar char="•"/>
            </a:pPr>
            <a:r>
              <a:rPr lang="da-DK"/>
              <a:t>Elementtypen kan anvendes som </a:t>
            </a:r>
            <a:r>
              <a:rPr lang="da-DK" b="1"/>
              <a:t>selector</a:t>
            </a:r>
            <a:r>
              <a:rPr lang="da-DK"/>
              <a:t> med følgende syntaks:</a:t>
            </a:r>
            <a:br>
              <a:rPr lang="da-DK"/>
            </a:br>
            <a:br>
              <a:rPr lang="da-DK"/>
            </a:b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38374"/>
            <a:ext cx="57150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83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Selectors – regler for navngivning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/>
          <a:lstStyle/>
          <a:p>
            <a:r>
              <a:rPr lang="da-DK"/>
              <a:t>Der gælder følgende regler for navngivning af klasse-definitioner:</a:t>
            </a:r>
            <a:br>
              <a:rPr lang="da-DK"/>
            </a:br>
            <a:endParaRPr lang="da-DK"/>
          </a:p>
          <a:p>
            <a:pPr lvl="1"/>
            <a:r>
              <a:rPr lang="da-DK"/>
              <a:t>Skal begynde med et punktum (fx: </a:t>
            </a:r>
            <a:r>
              <a:rPr lang="da-DK" b="1"/>
              <a:t>.klassenavn</a:t>
            </a:r>
            <a:r>
              <a:rPr lang="da-DK"/>
              <a:t>)</a:t>
            </a:r>
            <a:br>
              <a:rPr lang="da-DK"/>
            </a:br>
            <a:endParaRPr lang="da-DK"/>
          </a:p>
          <a:p>
            <a:pPr lvl="1"/>
            <a:r>
              <a:rPr lang="da-DK"/>
              <a:t>Må </a:t>
            </a:r>
            <a:r>
              <a:rPr lang="da-DK" b="1" i="1"/>
              <a:t>ikke</a:t>
            </a:r>
            <a:r>
              <a:rPr lang="da-DK"/>
              <a:t> begynde med et tal (fx: </a:t>
            </a:r>
            <a:r>
              <a:rPr lang="da-DK" b="1"/>
              <a:t>.3klassenavn</a:t>
            </a:r>
            <a:r>
              <a:rPr lang="da-DK"/>
              <a:t>)</a:t>
            </a:r>
            <a:br>
              <a:rPr lang="da-DK"/>
            </a:br>
            <a:endParaRPr lang="da-DK"/>
          </a:p>
          <a:p>
            <a:pPr lvl="1"/>
            <a:r>
              <a:rPr lang="da-DK"/>
              <a:t>Kan indeholde alle bogstaver og tal</a:t>
            </a:r>
            <a:br>
              <a:rPr lang="da-DK"/>
            </a:br>
            <a:endParaRPr lang="da-DK"/>
          </a:p>
          <a:p>
            <a:pPr lvl="1"/>
            <a:r>
              <a:rPr lang="da-DK"/>
              <a:t>Kan begynde med _ (underscore) </a:t>
            </a:r>
            <a:br>
              <a:rPr lang="da-DK"/>
            </a:br>
            <a:endParaRPr lang="da-DK"/>
          </a:p>
          <a:p>
            <a:pPr lvl="1"/>
            <a:r>
              <a:rPr lang="da-DK"/>
              <a:t>Kan begynde med – (bindestreg) – </a:t>
            </a:r>
            <a:r>
              <a:rPr lang="da-DK" b="1"/>
              <a:t>NB</a:t>
            </a:r>
            <a:r>
              <a:rPr lang="da-DK"/>
              <a:t>: skal efterfølges af et bogstav</a:t>
            </a:r>
            <a:br>
              <a:rPr lang="da-DK"/>
            </a:br>
            <a:r>
              <a:rPr lang="da-DK"/>
              <a:t>(bliver primært anvendt ved browser-specifikke regler)</a:t>
            </a:r>
            <a:br>
              <a:rPr lang="da-DK"/>
            </a:b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93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Selectors - klasse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/>
          <a:lstStyle/>
          <a:p>
            <a:r>
              <a:rPr lang="da-DK"/>
              <a:t>Hvis du skal definere en CSS-regel, du kan anvende for flere forskellige element-typer, skal du definere en såkaldt ”klasse”</a:t>
            </a:r>
            <a:br>
              <a:rPr lang="da-DK"/>
            </a:br>
            <a:endParaRPr lang="da-DK"/>
          </a:p>
          <a:p>
            <a:r>
              <a:rPr lang="da-DK"/>
              <a:t>En CSS-regel for en klasse defineres med følgende syntaks: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5734050" cy="10382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67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Selectors -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/>
              <a:t>Hvis du har brug for at sætte en CSS-regel for et specifikt element, skal du definere en </a:t>
            </a:r>
            <a:r>
              <a:rPr lang="da-DK" b="1"/>
              <a:t>id</a:t>
            </a:r>
            <a:r>
              <a:rPr lang="da-DK"/>
              <a:t>-selector</a:t>
            </a:r>
            <a:br>
              <a:rPr lang="da-DK"/>
            </a:br>
            <a:endParaRPr lang="da-DK"/>
          </a:p>
          <a:p>
            <a:r>
              <a:rPr lang="da-DK"/>
              <a:t>En CSS-regel for et specifikt </a:t>
            </a:r>
            <a:r>
              <a:rPr lang="da-DK" b="1"/>
              <a:t>id</a:t>
            </a:r>
            <a:r>
              <a:rPr lang="da-DK"/>
              <a:t> defineres med følgende syntaks:</a:t>
            </a:r>
          </a:p>
          <a:p>
            <a:pPr marL="0" indent="0">
              <a:buNone/>
            </a:pP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5734050" cy="800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37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Selectors – 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/>
          <a:lstStyle/>
          <a:p>
            <a:r>
              <a:rPr lang="da-DK"/>
              <a:t>Du kan anvende </a:t>
            </a:r>
            <a:r>
              <a:rPr lang="da-DK" b="1"/>
              <a:t>pseudo-elementer</a:t>
            </a:r>
            <a:r>
              <a:rPr lang="da-DK"/>
              <a:t> til at definere CSS-regler for specifikke dele af et element</a:t>
            </a:r>
            <a:br>
              <a:rPr lang="da-DK"/>
            </a:br>
            <a:endParaRPr lang="da-DK"/>
          </a:p>
          <a:p>
            <a:r>
              <a:rPr lang="da-DK"/>
              <a:t>Syntaksen for pseudo-elementer er:</a:t>
            </a:r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da-DK"/>
              <a:t>	</a:t>
            </a:r>
            <a:r>
              <a:rPr lang="da-DK" b="1"/>
              <a:t>selector::pseudo-element { </a:t>
            </a:r>
            <a:r>
              <a:rPr lang="da-DK" b="1" err="1"/>
              <a:t>property:value</a:t>
            </a:r>
            <a:r>
              <a:rPr lang="da-DK" b="1"/>
              <a:t>; }</a:t>
            </a:r>
          </a:p>
          <a:p>
            <a:pPr marL="0" indent="0">
              <a:buNone/>
            </a:pPr>
            <a:endParaRPr lang="da-DK" b="1"/>
          </a:p>
          <a:p>
            <a:r>
              <a:rPr lang="da-DK"/>
              <a:t>Bemærk: CSS3 anvender </a:t>
            </a:r>
            <a:r>
              <a:rPr lang="da-DK" b="1"/>
              <a:t>dobbelt-kolon</a:t>
            </a:r>
            <a:r>
              <a:rPr lang="da-DK"/>
              <a:t> til definition af </a:t>
            </a:r>
            <a:br>
              <a:rPr lang="da-DK"/>
            </a:br>
            <a:r>
              <a:rPr lang="da-DK"/>
              <a:t>pseudo-elementer</a:t>
            </a:r>
          </a:p>
          <a:p>
            <a:endParaRPr lang="da-DK"/>
          </a:p>
          <a:p>
            <a:r>
              <a:rPr lang="da-DK"/>
              <a:t>Hvis du fx ønsker at specificere en CSS-regel for første bogstav i et </a:t>
            </a:r>
            <a:r>
              <a:rPr lang="da-DK" b="1"/>
              <a:t>&lt;p&gt;-</a:t>
            </a:r>
            <a:r>
              <a:rPr lang="da-DK"/>
              <a:t>element:</a:t>
            </a:r>
            <a:br>
              <a:rPr lang="da-DK"/>
            </a:br>
            <a:br>
              <a:rPr lang="da-DK"/>
            </a:br>
            <a:r>
              <a:rPr lang="da-DK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653136"/>
            <a:ext cx="5791200" cy="704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77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Selectors - </a:t>
            </a:r>
            <a:r>
              <a:rPr lang="da-DK" err="1"/>
              <a:t>pseudo-classes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5400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96215" indent="-196215"/>
            <a:r>
              <a:rPr lang="da-DK"/>
              <a:t>Du kan anvende </a:t>
            </a:r>
            <a:r>
              <a:rPr lang="da-DK" b="1"/>
              <a:t>pseudo-klasser</a:t>
            </a:r>
            <a:r>
              <a:rPr lang="da-DK"/>
              <a:t> til at definere CSS-regler for elementers specifikke tilstande (</a:t>
            </a:r>
            <a:r>
              <a:rPr lang="da-DK" b="1" err="1"/>
              <a:t>states</a:t>
            </a:r>
            <a:r>
              <a:rPr lang="da-DK"/>
              <a:t>)</a:t>
            </a:r>
            <a:br>
              <a:rPr lang="da-DK"/>
            </a:br>
            <a:endParaRPr lang="da-DK"/>
          </a:p>
          <a:p>
            <a:pPr marL="196215" indent="-196215"/>
            <a:r>
              <a:rPr lang="da-DK"/>
              <a:t>Syntaksen for pseudo-klasser er:</a:t>
            </a:r>
            <a:br>
              <a:rPr lang="da-DK"/>
            </a:br>
            <a:br>
              <a:rPr lang="da-DK"/>
            </a:br>
            <a:r>
              <a:rPr lang="da-DK"/>
              <a:t>         </a:t>
            </a:r>
            <a:r>
              <a:rPr lang="da-DK" b="1" err="1"/>
              <a:t>selector:pseudo-klasse</a:t>
            </a:r>
            <a:r>
              <a:rPr lang="da-DK" b="1"/>
              <a:t> { </a:t>
            </a:r>
            <a:r>
              <a:rPr lang="da-DK" b="1" err="1"/>
              <a:t>property:value</a:t>
            </a:r>
            <a:r>
              <a:rPr lang="da-DK" b="1"/>
              <a:t>; }</a:t>
            </a:r>
            <a:br>
              <a:rPr lang="da-DK" b="1"/>
            </a:br>
            <a:endParaRPr lang="da-DK"/>
          </a:p>
          <a:p>
            <a:pPr marL="196215" indent="-196215"/>
            <a:r>
              <a:rPr lang="da-DK"/>
              <a:t>Bemærk, at CSS3 anvender </a:t>
            </a:r>
            <a:r>
              <a:rPr lang="da-DK" b="1"/>
              <a:t>enkelt-kolon</a:t>
            </a:r>
            <a:r>
              <a:rPr lang="da-DK"/>
              <a:t> til definition af </a:t>
            </a:r>
            <a:br>
              <a:rPr lang="da-DK"/>
            </a:br>
            <a:r>
              <a:rPr lang="da-DK"/>
              <a:t>pseudo-klasser</a:t>
            </a:r>
          </a:p>
          <a:p>
            <a:pPr marL="196215" indent="-196215"/>
            <a:endParaRPr lang="da-DK"/>
          </a:p>
          <a:p>
            <a:pPr marL="196215" indent="-196215"/>
            <a:r>
              <a:rPr lang="da-DK"/>
              <a:t>Hvis du fx ønsker at specificere en CSS-regel for situationen, hvor musen ”kører hen over” et link:</a:t>
            </a:r>
            <a:br>
              <a:rPr lang="da-DK"/>
            </a:br>
            <a:endParaRPr lang="da-DK"/>
          </a:p>
          <a:p>
            <a:pPr marL="0" indent="0">
              <a:buNone/>
            </a:pP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365104"/>
            <a:ext cx="5734050" cy="800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11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Selectors – attribut-værdier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186237"/>
          </a:xfrm>
        </p:spPr>
        <p:txBody>
          <a:bodyPr/>
          <a:lstStyle/>
          <a:p>
            <a:r>
              <a:rPr lang="da-DK"/>
              <a:t>Du kan anvende attribut-værdier til at udvælge, hvilke elementer af en given type CSS-reglen skal gælde for</a:t>
            </a:r>
            <a:br>
              <a:rPr lang="da-DK"/>
            </a:br>
            <a:endParaRPr lang="da-DK"/>
          </a:p>
          <a:p>
            <a:r>
              <a:rPr lang="da-DK"/>
              <a:t>Syntaksen for udvælgelse på baggrund af attribut-værdi er:</a:t>
            </a:r>
            <a:br>
              <a:rPr lang="da-DK"/>
            </a:br>
            <a:br>
              <a:rPr lang="da-DK"/>
            </a:br>
            <a:r>
              <a:rPr lang="da-DK"/>
              <a:t>   </a:t>
            </a:r>
            <a:r>
              <a:rPr lang="da-DK" b="1" err="1"/>
              <a:t>selector</a:t>
            </a:r>
            <a:r>
              <a:rPr lang="da-DK" b="1"/>
              <a:t>[</a:t>
            </a:r>
            <a:r>
              <a:rPr lang="da-DK" b="1" err="1"/>
              <a:t>attributnavn:attributværdi</a:t>
            </a:r>
            <a:r>
              <a:rPr lang="da-DK" b="1"/>
              <a:t>] { </a:t>
            </a:r>
            <a:r>
              <a:rPr lang="da-DK" b="1" err="1"/>
              <a:t>property:value</a:t>
            </a:r>
            <a:r>
              <a:rPr lang="da-DK" b="1"/>
              <a:t>; }</a:t>
            </a:r>
            <a:br>
              <a:rPr lang="da-DK"/>
            </a:br>
            <a:endParaRPr lang="da-DK"/>
          </a:p>
          <a:p>
            <a:r>
              <a:rPr lang="da-DK"/>
              <a:t>Hvis du ønsker at sætte baggrundsfarven for alle knapper i en formular: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5781675" cy="76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90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Placering af CSS-angivelser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/>
              <a:t>Du kan placere CSS-regler følgende steder:</a:t>
            </a:r>
            <a:br>
              <a:rPr lang="da-DK"/>
            </a:br>
            <a:endParaRPr lang="da-DK"/>
          </a:p>
          <a:p>
            <a:pPr lvl="1"/>
            <a:r>
              <a:rPr lang="da-DK"/>
              <a:t>I det enkelte element</a:t>
            </a:r>
            <a:br>
              <a:rPr lang="da-DK"/>
            </a:br>
            <a:endParaRPr lang="da-DK"/>
          </a:p>
          <a:p>
            <a:pPr lvl="1"/>
            <a:r>
              <a:rPr lang="da-DK"/>
              <a:t>I elementet &lt;</a:t>
            </a:r>
            <a:r>
              <a:rPr lang="da-DK" err="1"/>
              <a:t>style</a:t>
            </a:r>
            <a:r>
              <a:rPr lang="da-DK"/>
              <a:t>&gt; … &lt;/</a:t>
            </a:r>
            <a:r>
              <a:rPr lang="da-DK" err="1"/>
              <a:t>style</a:t>
            </a:r>
            <a:r>
              <a:rPr lang="da-DK"/>
              <a:t>&gt;</a:t>
            </a:r>
            <a:br>
              <a:rPr lang="da-DK"/>
            </a:br>
            <a:endParaRPr lang="da-DK"/>
          </a:p>
          <a:p>
            <a:pPr lvl="1"/>
            <a:r>
              <a:rPr lang="da-DK"/>
              <a:t>I en ekstern fil (navngivet med efternavnet ”</a:t>
            </a:r>
            <a:r>
              <a:rPr lang="da-DK" b="1"/>
              <a:t>.css</a:t>
            </a:r>
            <a:r>
              <a:rPr lang="da-DK"/>
              <a:t>”)</a:t>
            </a:r>
            <a:br>
              <a:rPr lang="da-DK"/>
            </a:br>
            <a:br>
              <a:rPr lang="da-DK"/>
            </a:b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357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Oversigt</a:t>
            </a:r>
            <a:endParaRPr lang="da-DK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en-US"/>
              <a:t>Definition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versioner</a:t>
            </a:r>
            <a:endParaRPr lang="en-US"/>
          </a:p>
          <a:p>
            <a:r>
              <a:rPr lang="en-US" err="1"/>
              <a:t>Hvorfor</a:t>
            </a:r>
            <a:r>
              <a:rPr lang="en-US"/>
              <a:t> CSS?</a:t>
            </a:r>
          </a:p>
          <a:p>
            <a:r>
              <a:rPr lang="en-US"/>
              <a:t>Sådan </a:t>
            </a:r>
            <a:r>
              <a:rPr lang="en-US" err="1"/>
              <a:t>fungerer</a:t>
            </a:r>
            <a:r>
              <a:rPr lang="en-US"/>
              <a:t> CSS</a:t>
            </a:r>
          </a:p>
          <a:p>
            <a:r>
              <a:rPr lang="en-US" err="1"/>
              <a:t>Syntaks</a:t>
            </a:r>
            <a:endParaRPr lang="en-US"/>
          </a:p>
          <a:p>
            <a:r>
              <a:rPr lang="en-US" err="1"/>
              <a:t>Kommentarer</a:t>
            </a:r>
            <a:endParaRPr lang="en-US"/>
          </a:p>
          <a:p>
            <a:r>
              <a:rPr lang="en-US"/>
              <a:t>Selectors</a:t>
            </a:r>
          </a:p>
          <a:p>
            <a:pPr lvl="1"/>
            <a:r>
              <a:rPr lang="en-US" err="1"/>
              <a:t>Elementtyper</a:t>
            </a:r>
            <a:endParaRPr lang="en-US"/>
          </a:p>
          <a:p>
            <a:pPr lvl="1"/>
            <a:r>
              <a:rPr lang="en-US" err="1"/>
              <a:t>Klasser</a:t>
            </a:r>
            <a:endParaRPr lang="en-US"/>
          </a:p>
          <a:p>
            <a:pPr lvl="1"/>
            <a:r>
              <a:rPr lang="en-US" err="1"/>
              <a:t>Objekter</a:t>
            </a:r>
            <a:endParaRPr lang="en-US"/>
          </a:p>
          <a:p>
            <a:pPr lvl="1"/>
            <a:r>
              <a:rPr lang="en-US" err="1"/>
              <a:t>Attributtyper</a:t>
            </a:r>
            <a:endParaRPr lang="en-US"/>
          </a:p>
          <a:p>
            <a:pPr lvl="1"/>
            <a:r>
              <a:rPr lang="en-US"/>
              <a:t>Pseudo-</a:t>
            </a:r>
            <a:r>
              <a:rPr lang="en-US" err="1"/>
              <a:t>elementer</a:t>
            </a:r>
            <a:r>
              <a:rPr lang="en-US"/>
              <a:t>/-</a:t>
            </a:r>
            <a:r>
              <a:rPr lang="en-US" err="1"/>
              <a:t>klasser</a:t>
            </a:r>
            <a:endParaRPr lang="en-US"/>
          </a:p>
          <a:p>
            <a:r>
              <a:rPr lang="en-US" err="1"/>
              <a:t>Placering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CSS-</a:t>
            </a:r>
            <a:r>
              <a:rPr lang="en-US" err="1"/>
              <a:t>angivelser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CSS-placering – elementet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/>
              <a:t>Du kan definere CSS-regler i det enkelte element med følgende syntaks: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CSS-regler defineret i et element kan ikke overskrives af CSS-regler defineret andre steder.  (JavaScript giver dog mulighed for dette.)</a:t>
            </a:r>
            <a:br>
              <a:rPr lang="da-DK"/>
            </a:br>
            <a:br>
              <a:rPr lang="da-DK"/>
            </a:b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124575" cy="3524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49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CSS-placering - &lt;</a:t>
            </a:r>
            <a:r>
              <a:rPr lang="da-DK" err="1"/>
              <a:t>style</a:t>
            </a:r>
            <a:r>
              <a:rPr lang="da-DK"/>
              <a:t>&gt;…&lt;/</a:t>
            </a:r>
            <a:r>
              <a:rPr lang="da-DK" err="1"/>
              <a:t>style</a:t>
            </a:r>
            <a:r>
              <a:rPr lang="da-DK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/>
              <a:t>Du kan definere CSS-regler i </a:t>
            </a:r>
            <a:r>
              <a:rPr lang="da-DK" b="1"/>
              <a:t>&lt;</a:t>
            </a:r>
            <a:r>
              <a:rPr lang="da-DK" b="1" err="1"/>
              <a:t>style</a:t>
            </a:r>
            <a:r>
              <a:rPr lang="da-DK" b="1"/>
              <a:t>&gt;</a:t>
            </a:r>
            <a:r>
              <a:rPr lang="da-DK"/>
              <a:t>-elementet med følgende syntaks: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 b="1"/>
              <a:t>&lt;</a:t>
            </a:r>
            <a:r>
              <a:rPr lang="da-DK" b="1" err="1"/>
              <a:t>style</a:t>
            </a:r>
            <a:r>
              <a:rPr lang="da-DK" b="1"/>
              <a:t>&gt;</a:t>
            </a:r>
            <a:r>
              <a:rPr lang="da-DK"/>
              <a:t>-elementet kan placeres et hvilket som helst sted på HTML-siden, men bliver som regel placeret i </a:t>
            </a:r>
            <a:r>
              <a:rPr lang="da-DK" b="1"/>
              <a:t>&lt;head&gt;</a:t>
            </a:r>
            <a:r>
              <a:rPr lang="da-DK"/>
              <a:t>-elementet</a:t>
            </a:r>
            <a:br>
              <a:rPr lang="da-DK"/>
            </a:br>
            <a:endParaRPr lang="da-DK"/>
          </a:p>
          <a:p>
            <a:r>
              <a:rPr lang="da-DK"/>
              <a:t>Bemærk &lt;</a:t>
            </a:r>
            <a:r>
              <a:rPr lang="da-DK" err="1"/>
              <a:t>style</a:t>
            </a:r>
            <a:r>
              <a:rPr lang="da-DK"/>
              <a:t>&gt;-elementes </a:t>
            </a:r>
            <a:r>
              <a:rPr lang="da-DK" b="1"/>
              <a:t>type</a:t>
            </a:r>
            <a:r>
              <a:rPr lang="da-DK"/>
              <a:t>-attribut. Denne attribut fortæller browseren, at der er tale om </a:t>
            </a:r>
            <a:r>
              <a:rPr lang="da-DK" b="1"/>
              <a:t>CSS</a:t>
            </a:r>
            <a:br>
              <a:rPr lang="da-DK"/>
            </a:b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6076950" cy="1152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35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CSS-placering – ekstern 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96215" indent="-196215"/>
            <a:r>
              <a:rPr lang="da-DK"/>
              <a:t>Du kan definere CSS-regler i eksterne filer, som så bliver kaldt fra den HTML-side, der skal anvende reglerne</a:t>
            </a:r>
            <a:br>
              <a:rPr lang="da-DK"/>
            </a:br>
            <a:endParaRPr lang="da-DK"/>
          </a:p>
          <a:p>
            <a:pPr marL="196215" indent="-196215"/>
            <a:r>
              <a:rPr lang="da-DK"/>
              <a:t>Kaldet til en ekstern fil med CSS-regler sker ved at definere en </a:t>
            </a:r>
            <a:r>
              <a:rPr lang="da-DK" b="1" err="1"/>
              <a:t>href</a:t>
            </a:r>
            <a:r>
              <a:rPr lang="da-DK"/>
              <a:t>-attribut i </a:t>
            </a:r>
            <a:r>
              <a:rPr lang="da-DK" b="1"/>
              <a:t>&lt;style&gt;</a:t>
            </a:r>
            <a:r>
              <a:rPr lang="da-DK"/>
              <a:t>-elementet, som peger på placeringen af CSS-reglerne</a:t>
            </a: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pPr marL="196215" indent="-196215"/>
            <a:endParaRPr lang="da-DK" b="1"/>
          </a:p>
          <a:p>
            <a:pPr marL="196215" indent="-196215"/>
            <a:r>
              <a:rPr lang="da-DK" b="1"/>
              <a:t>&lt;style&gt;</a:t>
            </a:r>
            <a:r>
              <a:rPr lang="da-DK"/>
              <a:t>-elementet kan placeres et hvilket som helst sted på HTML-siden, men bliver som regel placeret i &lt;head&gt;-elementet</a:t>
            </a:r>
            <a:br>
              <a:rPr lang="da-DK"/>
            </a:br>
            <a:endParaRPr lang="da-DK"/>
          </a:p>
          <a:p>
            <a:pPr marL="196215" indent="-196215"/>
            <a:r>
              <a:rPr lang="da-DK" b="1" err="1"/>
              <a:t>rel</a:t>
            </a:r>
            <a:r>
              <a:rPr lang="da-DK"/>
              <a:t>-attributten angiver relationen mellem siden og ”det”, &lt;link&gt;-elementet peger på</a:t>
            </a:r>
            <a:br>
              <a:rPr lang="da-DK"/>
            </a:br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6153150" cy="390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97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CSS-angivelser – </a:t>
            </a:r>
            <a:r>
              <a:rPr lang="da-DK" err="1"/>
              <a:t>cascading</a:t>
            </a:r>
            <a:r>
              <a:rPr lang="da-DK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3928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96215" indent="-196215"/>
            <a:r>
              <a:rPr lang="da-DK"/>
              <a:t>Reglerne for, hvilke CSS-regler der ”vinder”, er, at den CSS-regel, </a:t>
            </a:r>
            <a:r>
              <a:rPr lang="da-DK" b="1" i="1"/>
              <a:t>der er tættest på elementet</a:t>
            </a:r>
            <a:r>
              <a:rPr lang="da-DK"/>
              <a:t>, bliver den gældende (kaldes: </a:t>
            </a:r>
            <a:r>
              <a:rPr lang="da-DK" b="1" err="1"/>
              <a:t>specificity</a:t>
            </a:r>
            <a:r>
              <a:rPr lang="da-DK"/>
              <a:t>)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pPr marL="196215" indent="-196215"/>
            <a:r>
              <a:rPr lang="da-DK"/>
              <a:t>I det viste eksempel betyder det, at hvis udvikleren har defineret CSS-regler for fx &lt;p&gt;-elementet i alle de viste placeringer, så vil CSS-reglerne defineret i selve elementet være de gældende</a:t>
            </a:r>
            <a:br>
              <a:rPr lang="da-DK"/>
            </a:br>
            <a:endParaRPr lang="da-DK"/>
          </a:p>
          <a:p>
            <a:pPr marL="196215" indent="-196215"/>
            <a:r>
              <a:rPr lang="da-DK"/>
              <a:t>Ved at undlade at definere CSS-regler direkte i elementet, men i stedet definere den i én af de andre placeringer, vil vedligeholdelsen være mindre tidskrævende og nemmere at overskue</a:t>
            </a:r>
          </a:p>
          <a:p>
            <a:pPr marL="196215" indent="-196215"/>
            <a:endParaRPr lang="da-DK"/>
          </a:p>
          <a:p>
            <a:pPr marL="196215" indent="-196215"/>
            <a:r>
              <a:rPr lang="da-DK"/>
              <a:t>Undtagelse:        </a:t>
            </a:r>
            <a:r>
              <a:rPr lang="da-DK" sz="2000">
                <a:solidFill>
                  <a:srgbClr val="0070C0"/>
                </a:solidFill>
                <a:latin typeface="Courier New"/>
                <a:cs typeface="Courier New"/>
              </a:rPr>
              <a:t>!</a:t>
            </a:r>
            <a:r>
              <a:rPr lang="da-DK" sz="2000" err="1">
                <a:solidFill>
                  <a:srgbClr val="0070C0"/>
                </a:solidFill>
                <a:latin typeface="Courier New"/>
                <a:cs typeface="Courier New"/>
              </a:rPr>
              <a:t>important</a:t>
            </a:r>
            <a:endParaRPr lang="da-DK" sz="2000">
              <a:solidFill>
                <a:srgbClr val="0070C0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4524375" cy="1009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205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Opgaver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/>
              <a:t>Se mappe</a:t>
            </a:r>
          </a:p>
        </p:txBody>
      </p:sp>
    </p:spTree>
    <p:extLst>
      <p:ext uri="{BB962C8B-B14F-4D97-AF65-F5344CB8AC3E}">
        <p14:creationId xmlns:p14="http://schemas.microsoft.com/office/powerpoint/2010/main" val="22093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Definition og versioner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96215" indent="-196215"/>
            <a:r>
              <a:rPr lang="da-DK"/>
              <a:t>CSS er et akronym for </a:t>
            </a:r>
            <a:r>
              <a:rPr lang="da-DK" err="1">
                <a:solidFill>
                  <a:schemeClr val="accent1"/>
                </a:solidFill>
              </a:rPr>
              <a:t>C</a:t>
            </a:r>
            <a:r>
              <a:rPr lang="da-DK" err="1"/>
              <a:t>ascading</a:t>
            </a:r>
            <a:r>
              <a:rPr lang="da-DK"/>
              <a:t> </a:t>
            </a:r>
            <a:r>
              <a:rPr lang="da-DK">
                <a:solidFill>
                  <a:schemeClr val="accent1"/>
                </a:solidFill>
              </a:rPr>
              <a:t>S</a:t>
            </a:r>
            <a:r>
              <a:rPr lang="da-DK"/>
              <a:t>tyle </a:t>
            </a:r>
            <a:r>
              <a:rPr lang="da-DK" err="1">
                <a:solidFill>
                  <a:schemeClr val="accent1"/>
                </a:solidFill>
              </a:rPr>
              <a:t>S</a:t>
            </a:r>
            <a:r>
              <a:rPr lang="da-DK" err="1"/>
              <a:t>heets</a:t>
            </a:r>
            <a:br>
              <a:rPr lang="da-DK"/>
            </a:br>
            <a:endParaRPr lang="da-DK"/>
          </a:p>
          <a:p>
            <a:pPr marL="196215" indent="-196215"/>
            <a:r>
              <a:rPr lang="da-DK"/>
              <a:t>Foreslået i 1994 af Håkon Wium Lie</a:t>
            </a:r>
            <a:br>
              <a:rPr lang="da-DK"/>
            </a:br>
            <a:endParaRPr lang="da-DK"/>
          </a:p>
          <a:p>
            <a:pPr marL="196215" indent="-196215"/>
            <a:r>
              <a:rPr lang="da-DK"/>
              <a:t>Versioner</a:t>
            </a:r>
          </a:p>
          <a:p>
            <a:pPr marL="403225" lvl="1" indent="-181610"/>
            <a:r>
              <a:rPr lang="da-DK"/>
              <a:t>CSS 1 – 1996</a:t>
            </a:r>
          </a:p>
          <a:p>
            <a:pPr marL="403225" lvl="1" indent="-181610"/>
            <a:r>
              <a:rPr lang="da-DK"/>
              <a:t>CSS 2 – 1998</a:t>
            </a:r>
          </a:p>
          <a:p>
            <a:pPr marL="403225" lvl="1" indent="-181610"/>
            <a:r>
              <a:rPr lang="da-DK"/>
              <a:t>CSS 3 – 2014</a:t>
            </a:r>
            <a:endParaRPr lang="da-DK">
              <a:ea typeface="+mn-lt"/>
              <a:cs typeface="+mn-lt"/>
            </a:endParaRPr>
          </a:p>
          <a:p>
            <a:pPr marL="196215" indent="-196215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3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Hvorfor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/>
              <a:t>Problem:</a:t>
            </a:r>
          </a:p>
          <a:p>
            <a:pPr lvl="1"/>
            <a:r>
              <a:rPr lang="da-DK"/>
              <a:t>Det er muligt at placere layout-definitioner direkte i HTML-elementer</a:t>
            </a:r>
            <a:br>
              <a:rPr lang="da-DK"/>
            </a:br>
            <a:endParaRPr lang="da-DK"/>
          </a:p>
          <a:p>
            <a:pPr lvl="1"/>
            <a:r>
              <a:rPr lang="da-DK"/>
              <a:t>Hvis f.eks. tekstfarven skal ændres i alle &lt;h1&gt;-elementer, skal alle berørte elementer rettes</a:t>
            </a:r>
            <a:br>
              <a:rPr lang="da-DK"/>
            </a:br>
            <a:endParaRPr lang="da-DK"/>
          </a:p>
          <a:p>
            <a:r>
              <a:rPr lang="da-DK"/>
              <a:t>Løsning:</a:t>
            </a:r>
          </a:p>
          <a:p>
            <a:pPr lvl="1"/>
            <a:r>
              <a:rPr lang="da-DK"/>
              <a:t>Fra HTML4 begyndte man at opdele data og layout</a:t>
            </a:r>
            <a:br>
              <a:rPr lang="da-DK"/>
            </a:br>
            <a:endParaRPr lang="da-DK"/>
          </a:p>
          <a:p>
            <a:pPr lvl="1"/>
            <a:r>
              <a:rPr lang="da-DK"/>
              <a:t>HTML-koden blev herefter – groft sagt – kun brugt til at strukturere indhold</a:t>
            </a:r>
            <a:br>
              <a:rPr lang="da-DK"/>
            </a:br>
            <a:endParaRPr lang="da-DK"/>
          </a:p>
          <a:p>
            <a:pPr lvl="1"/>
            <a:r>
              <a:rPr lang="da-DK"/>
              <a:t>Layout-definitionerne blev ”trukket” ud af HTML-koden og placeret uden for elementerne</a:t>
            </a:r>
            <a:br>
              <a:rPr lang="da-DK"/>
            </a:br>
            <a:endParaRPr lang="da-DK"/>
          </a:p>
          <a:p>
            <a:pPr lvl="1"/>
            <a:r>
              <a:rPr lang="da-DK"/>
              <a:t>Ved at placere layout-definitionerne uden for HTML-elementer </a:t>
            </a:r>
            <a:br>
              <a:rPr lang="da-DK"/>
            </a:br>
            <a:r>
              <a:rPr lang="da-DK"/>
              <a:t>blev det en del nemmere at vedligeholde et ensartet layout</a:t>
            </a:r>
          </a:p>
        </p:txBody>
      </p:sp>
    </p:spTree>
    <p:extLst>
      <p:ext uri="{BB962C8B-B14F-4D97-AF65-F5344CB8AC3E}">
        <p14:creationId xmlns:p14="http://schemas.microsoft.com/office/powerpoint/2010/main" val="111528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Sådan fungerer CSS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b="1"/>
              <a:t>HTML</a:t>
            </a:r>
            <a:r>
              <a:rPr lang="da-DK"/>
              <a:t>-elementer består af en kombination af:</a:t>
            </a:r>
          </a:p>
          <a:p>
            <a:pPr lvl="1"/>
            <a:r>
              <a:rPr lang="da-DK"/>
              <a:t>Navn</a:t>
            </a:r>
          </a:p>
          <a:p>
            <a:pPr lvl="1"/>
            <a:r>
              <a:rPr lang="da-DK"/>
              <a:t>Attributter</a:t>
            </a: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 b="1"/>
              <a:t>CSS</a:t>
            </a:r>
            <a:r>
              <a:rPr lang="da-DK"/>
              <a:t> anvender HTML-elementernes navne-/attribut-værdier til at definere, hvilke elementer CSS-reglerne skal gælde for</a:t>
            </a:r>
            <a:br>
              <a:rPr lang="da-DK"/>
            </a:br>
            <a:br>
              <a:rPr lang="da-DK"/>
            </a:b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27" y="2348880"/>
            <a:ext cx="4943475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3016"/>
            <a:ext cx="4943475" cy="1676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27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Sådan fungerer CSS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/>
              <a:t>HTML-elementerne relaterer sig til hinanden i en strukturbaseret på</a:t>
            </a:r>
            <a:br>
              <a:rPr lang="da-DK"/>
            </a:br>
            <a:r>
              <a:rPr lang="da-DK" b="1" err="1"/>
              <a:t>parent</a:t>
            </a:r>
            <a:r>
              <a:rPr lang="da-DK" b="1"/>
              <a:t>-</a:t>
            </a:r>
            <a:r>
              <a:rPr lang="da-DK"/>
              <a:t>/</a:t>
            </a:r>
            <a:r>
              <a:rPr lang="da-DK" b="1"/>
              <a:t>child-</a:t>
            </a:r>
            <a:r>
              <a:rPr lang="da-DK"/>
              <a:t>/</a:t>
            </a:r>
            <a:r>
              <a:rPr lang="da-DK" b="1" err="1"/>
              <a:t>sibling</a:t>
            </a:r>
            <a:r>
              <a:rPr lang="da-DK" b="1"/>
              <a:t>-</a:t>
            </a:r>
            <a:r>
              <a:rPr lang="da-DK"/>
              <a:t>relationer</a:t>
            </a:r>
            <a:br>
              <a:rPr lang="da-DK"/>
            </a:br>
            <a:br>
              <a:rPr lang="da-DK"/>
            </a:br>
            <a:r>
              <a:rPr lang="da-DK"/>
              <a:t>Eksempel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 i="1"/>
              <a:t>&lt;form&gt;</a:t>
            </a:r>
            <a:r>
              <a:rPr lang="da-DK"/>
              <a:t> er </a:t>
            </a:r>
            <a:r>
              <a:rPr lang="da-DK" b="1" err="1"/>
              <a:t>parent</a:t>
            </a:r>
            <a:r>
              <a:rPr lang="da-DK"/>
              <a:t>-element til </a:t>
            </a:r>
            <a:r>
              <a:rPr lang="da-DK" i="1"/>
              <a:t>&lt;fieldset&gt;</a:t>
            </a:r>
            <a:r>
              <a:rPr lang="da-DK"/>
              <a:t> (</a:t>
            </a:r>
            <a:r>
              <a:rPr lang="da-DK" b="1"/>
              <a:t>child</a:t>
            </a:r>
            <a:r>
              <a:rPr lang="da-DK"/>
              <a:t>-element)</a:t>
            </a:r>
          </a:p>
          <a:p>
            <a:r>
              <a:rPr lang="da-DK" i="1"/>
              <a:t>&lt;</a:t>
            </a:r>
            <a:r>
              <a:rPr lang="da-DK" i="1" err="1"/>
              <a:t>legend</a:t>
            </a:r>
            <a:r>
              <a:rPr lang="da-DK" i="1"/>
              <a:t>&gt;</a:t>
            </a:r>
            <a:r>
              <a:rPr lang="da-DK"/>
              <a:t> og </a:t>
            </a:r>
            <a:r>
              <a:rPr lang="da-DK" i="1"/>
              <a:t>&lt;div&gt;</a:t>
            </a:r>
            <a:r>
              <a:rPr lang="da-DK"/>
              <a:t> er </a:t>
            </a:r>
            <a:r>
              <a:rPr lang="da-DK" b="1" err="1"/>
              <a:t>sibling</a:t>
            </a:r>
            <a:r>
              <a:rPr lang="da-DK"/>
              <a:t>-elementer (”søskende”) </a:t>
            </a:r>
          </a:p>
          <a:p>
            <a:r>
              <a:rPr lang="da-DK" i="1"/>
              <a:t>&lt;label&gt;</a:t>
            </a:r>
            <a:r>
              <a:rPr lang="da-DK"/>
              <a:t> og </a:t>
            </a:r>
            <a:r>
              <a:rPr lang="da-DK" i="1"/>
              <a:t>&lt;input&gt;</a:t>
            </a:r>
            <a:r>
              <a:rPr lang="da-DK"/>
              <a:t> er begge </a:t>
            </a:r>
            <a:r>
              <a:rPr lang="da-DK" b="1"/>
              <a:t>child</a:t>
            </a:r>
            <a:r>
              <a:rPr lang="da-DK"/>
              <a:t>-elementer af </a:t>
            </a:r>
            <a:r>
              <a:rPr lang="da-DK" i="1"/>
              <a:t>&lt;div&gt;</a:t>
            </a:r>
            <a:br>
              <a:rPr lang="da-DK"/>
            </a:b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6076950" cy="1990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71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Sådan fungerer CSS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20880" cy="4752875"/>
          </a:xfrm>
        </p:spPr>
        <p:txBody>
          <a:bodyPr>
            <a:normAutofit/>
          </a:bodyPr>
          <a:lstStyle/>
          <a:p>
            <a:r>
              <a:rPr lang="da-DK"/>
              <a:t>Eksempel på anvendelse af </a:t>
            </a:r>
            <a:r>
              <a:rPr lang="da-DK" b="1" err="1"/>
              <a:t>parent</a:t>
            </a:r>
            <a:r>
              <a:rPr lang="da-DK"/>
              <a:t>-/</a:t>
            </a:r>
            <a:r>
              <a:rPr lang="da-DK" b="1"/>
              <a:t>child</a:t>
            </a:r>
            <a:r>
              <a:rPr lang="da-DK"/>
              <a:t>-relationen, hvor kun </a:t>
            </a:r>
            <a:r>
              <a:rPr lang="da-DK" b="1"/>
              <a:t>&lt;label&gt;</a:t>
            </a:r>
            <a:r>
              <a:rPr lang="da-DK"/>
              <a:t>-elementer under et </a:t>
            </a:r>
            <a:r>
              <a:rPr lang="da-DK" b="1"/>
              <a:t>&lt;div&gt;</a:t>
            </a:r>
            <a:r>
              <a:rPr lang="da-DK"/>
              <a:t>-element vil anvende CSS-angivelserne</a:t>
            </a:r>
            <a:br>
              <a:rPr lang="da-DK"/>
            </a:br>
            <a:endParaRPr lang="da-DK"/>
          </a:p>
          <a:p>
            <a:r>
              <a:rPr lang="da-DK"/>
              <a:t>CSS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r>
              <a:rPr lang="da-DK"/>
              <a:t>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20" y="2060848"/>
            <a:ext cx="5753100" cy="781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453367"/>
            <a:ext cx="5753099" cy="2047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44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Syntaks – flere erklæringer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/>
              <a:t>Når du har flere erklæringer i en CSS-regel, skal du adskille de enkelte erklæringer med semikolon: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87" y="2149065"/>
            <a:ext cx="5810250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traight Arrow Connector 16"/>
          <p:cNvCxnSpPr/>
          <p:nvPr/>
        </p:nvCxnSpPr>
        <p:spPr>
          <a:xfrm flipH="1">
            <a:off x="2483769" y="1556792"/>
            <a:ext cx="5400599" cy="1098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131840" y="1556792"/>
            <a:ext cx="4752528" cy="12241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5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Syntaks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/>
              <a:t>CSS-regler skal angives med følgende syntaks: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Oftest anvendt kombination af linjeskift/indrykninger: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1114369" y="1700808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Selector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4919" y="17129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Erklæring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9323" y="2967073"/>
            <a:ext cx="229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Krøllet parentes (start)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7" y="2274652"/>
            <a:ext cx="5686425" cy="371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3" y="4303809"/>
            <a:ext cx="5591175" cy="781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/>
          <p:cNvCxnSpPr/>
          <p:nvPr/>
        </p:nvCxnSpPr>
        <p:spPr>
          <a:xfrm flipH="1">
            <a:off x="2159065" y="2002274"/>
            <a:ext cx="576064" cy="3320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59632" y="2469424"/>
            <a:ext cx="362247" cy="5658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10111" y="2502853"/>
            <a:ext cx="1019084" cy="5324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5292" y="2998048"/>
            <a:ext cx="229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Krøllet parentes (slut)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333847" y="2082232"/>
            <a:ext cx="254851" cy="252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27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5C146D-3F7D-44D6-A5D9-FF41FACFD4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42AC7-5BDA-460E-B1C9-00DE6A8CCD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217618-C950-486F-A6A7-3843E39DEFB7}">
  <ds:schemaRefs>
    <ds:schemaRef ds:uri="b141fd4e-f10e-48df-a839-f421c41c81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Office-tema</vt:lpstr>
      <vt:lpstr>CSS3 - Introduktion</vt:lpstr>
      <vt:lpstr>Oversigt</vt:lpstr>
      <vt:lpstr>Definition og versioner</vt:lpstr>
      <vt:lpstr>Hvorfor CSS?</vt:lpstr>
      <vt:lpstr>Sådan fungerer CSS (1)</vt:lpstr>
      <vt:lpstr>Sådan fungerer CSS (2)</vt:lpstr>
      <vt:lpstr>Sådan fungerer CSS (3)</vt:lpstr>
      <vt:lpstr>Syntaks – flere erklæringer</vt:lpstr>
      <vt:lpstr>Syntaks</vt:lpstr>
      <vt:lpstr>Kommentarer</vt:lpstr>
      <vt:lpstr>Selectors</vt:lpstr>
      <vt:lpstr>Selectors – element</vt:lpstr>
      <vt:lpstr>Selectors – regler for navngivning</vt:lpstr>
      <vt:lpstr>Selectors - klasse</vt:lpstr>
      <vt:lpstr>Selectors - id</vt:lpstr>
      <vt:lpstr>Selectors – pseudo-elements</vt:lpstr>
      <vt:lpstr>Selectors - pseudo-classes</vt:lpstr>
      <vt:lpstr>Selectors – attribut-værdier</vt:lpstr>
      <vt:lpstr>Placering af CSS-angivelser</vt:lpstr>
      <vt:lpstr>CSS-placering – elementet</vt:lpstr>
      <vt:lpstr>CSS-placering - &lt;style&gt;…&lt;/style&gt;</vt:lpstr>
      <vt:lpstr>CSS-placering – ekstern fil</vt:lpstr>
      <vt:lpstr>CSS-angivelser – cascading…</vt:lpstr>
      <vt:lpstr>Opgaver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CSS3 - Introduktion</dc:title>
  <cp:revision>1</cp:revision>
  <dcterms:modified xsi:type="dcterms:W3CDTF">2018-11-07T06:39:28Z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