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0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0"/>
  </p:notesMasterIdLst>
  <p:sldIdLst>
    <p:sldId id="256" r:id="rId2"/>
    <p:sldId id="257" r:id="rId3"/>
    <p:sldId id="336" r:id="rId4"/>
    <p:sldId id="271" r:id="rId5"/>
    <p:sldId id="263" r:id="rId6"/>
    <p:sldId id="292" r:id="rId7"/>
    <p:sldId id="274" r:id="rId8"/>
    <p:sldId id="297" r:id="rId9"/>
    <p:sldId id="293" r:id="rId10"/>
    <p:sldId id="298" r:id="rId11"/>
    <p:sldId id="296" r:id="rId12"/>
    <p:sldId id="299" r:id="rId13"/>
    <p:sldId id="300" r:id="rId14"/>
    <p:sldId id="333" r:id="rId15"/>
    <p:sldId id="334" r:id="rId16"/>
    <p:sldId id="335" r:id="rId17"/>
    <p:sldId id="332" r:id="rId18"/>
    <p:sldId id="337" r:id="rId19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C13D"/>
    <a:srgbClr val="FFE285"/>
    <a:srgbClr val="FFE9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68" autoAdjust="0"/>
    <p:restoredTop sz="94660"/>
  </p:normalViewPr>
  <p:slideViewPr>
    <p:cSldViewPr>
      <p:cViewPr varScale="1">
        <p:scale>
          <a:sx n="85" d="100"/>
          <a:sy n="85" d="100"/>
        </p:scale>
        <p:origin x="1008" y="6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665A97-5158-4A22-B0FD-5280523307C7}" type="datetimeFigureOut">
              <a:rPr lang="da-DK" smtClean="0"/>
              <a:t>14-09-2016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1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4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C4126-B456-409D-8198-AFB007E76DF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6992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C4126-B456-409D-8198-AFB007E76DF3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7426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slide"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5445224"/>
            <a:ext cx="8892480" cy="64807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>
                <a:solidFill>
                  <a:srgbClr val="000000">
                    <a:tint val="75000"/>
                  </a:srgbClr>
                </a:solidFill>
              </a:rPr>
              <a:pPr/>
              <a:t>14-09-2016</a:t>
            </a:fld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007086" y="6506782"/>
            <a:ext cx="113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>
                <a:solidFill>
                  <a:srgbClr val="000000"/>
                </a:solidFill>
              </a:rPr>
              <a:t>© 4D </a:t>
            </a:r>
            <a:r>
              <a:rPr lang="da-DK" smtClean="0">
                <a:solidFill>
                  <a:srgbClr val="000000"/>
                </a:solidFill>
              </a:rPr>
              <a:t>A/S</a:t>
            </a:r>
            <a:endParaRPr lang="da-DK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847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>
                <a:solidFill>
                  <a:srgbClr val="000000">
                    <a:tint val="75000"/>
                  </a:srgbClr>
                </a:solidFill>
              </a:rPr>
              <a:pPr/>
              <a:t>14-09-2016</a:t>
            </a:fld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505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002" y="360364"/>
            <a:ext cx="3039018" cy="126206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0" smtClean="0"/>
              <a:t>Click to edit Master title style</a:t>
            </a:r>
            <a:endParaRPr lang="da-DK" noProof="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887391" y="360364"/>
            <a:ext cx="4719638" cy="579278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540002" y="1798638"/>
            <a:ext cx="3039018" cy="435451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>
                <a:solidFill>
                  <a:srgbClr val="000000">
                    <a:tint val="75000"/>
                  </a:srgbClr>
                </a:solidFill>
              </a:rPr>
              <a:pPr/>
              <a:t>14-09-2016</a:t>
            </a:fld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882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002" y="360364"/>
            <a:ext cx="3039018" cy="1697037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0" smtClean="0"/>
              <a:t>Click to edit Master title style</a:t>
            </a:r>
            <a:endParaRPr lang="da-DK" noProof="0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3887391" y="360364"/>
            <a:ext cx="4719638" cy="579278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noProof="0" smtClean="0"/>
              <a:t>Click icon to add picture</a:t>
            </a:r>
            <a:endParaRPr lang="da-DK" noProof="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540002" y="2057400"/>
            <a:ext cx="3039018" cy="409575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>
                <a:solidFill>
                  <a:srgbClr val="000000">
                    <a:tint val="75000"/>
                  </a:srgbClr>
                </a:solidFill>
              </a:rPr>
              <a:pPr/>
              <a:t>14-09-2016</a:t>
            </a:fld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848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da-DK" noProof="0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>
                <a:solidFill>
                  <a:srgbClr val="000000">
                    <a:tint val="75000"/>
                  </a:srgbClr>
                </a:solidFill>
              </a:rPr>
              <a:pPr/>
              <a:t>14-09-2016</a:t>
            </a:fld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195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35115" y="365126"/>
            <a:ext cx="1971675" cy="5788025"/>
          </a:xfrm>
        </p:spPr>
        <p:txBody>
          <a:bodyPr vert="eaVert"/>
          <a:lstStyle/>
          <a:p>
            <a:r>
              <a:rPr lang="en-US" noProof="0" smtClean="0"/>
              <a:t>Click to edit Master title style</a:t>
            </a:r>
            <a:endParaRPr lang="da-DK" noProof="0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540001" y="365126"/>
            <a:ext cx="5969384" cy="5788025"/>
          </a:xfrm>
        </p:spPr>
        <p:txBody>
          <a:bodyPr vert="eaVert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>
                <a:solidFill>
                  <a:srgbClr val="000000">
                    <a:tint val="75000"/>
                  </a:srgbClr>
                </a:solidFill>
              </a:rPr>
              <a:pPr/>
              <a:t>14-09-2016</a:t>
            </a:fld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518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1_Titeldi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Placeholder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5400" smtClean="0"/>
            </a:lvl1pPr>
          </a:lstStyle>
          <a:p>
            <a:r>
              <a:rPr lang="en-US" smtClean="0"/>
              <a:t>Click to edit Master title style</a:t>
            </a:r>
            <a:endParaRPr lang="da-DK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 smtClean="0"/>
            </a:lvl1pPr>
          </a:lstStyle>
          <a:p>
            <a:r>
              <a:rPr lang="en-US" smtClean="0"/>
              <a:t>Click to edit Master subtitle style</a:t>
            </a: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3571212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>
                <a:solidFill>
                  <a:srgbClr val="000000">
                    <a:tint val="75000"/>
                  </a:srgbClr>
                </a:solidFill>
              </a:rPr>
              <a:pPr/>
              <a:t>14-09-2016</a:t>
            </a:fld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282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001" y="1709739"/>
            <a:ext cx="8067028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540001" y="4589464"/>
            <a:ext cx="8067028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>
                <a:solidFill>
                  <a:srgbClr val="000000">
                    <a:tint val="75000"/>
                  </a:srgbClr>
                </a:solidFill>
              </a:rPr>
              <a:pPr/>
              <a:t>14-09-2016</a:t>
            </a:fld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016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dhold + 1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540000" y="1802765"/>
            <a:ext cx="39150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>
                <a:solidFill>
                  <a:srgbClr val="000000">
                    <a:tint val="75000"/>
                  </a:srgbClr>
                </a:solidFill>
              </a:rPr>
              <a:pPr/>
              <a:t>14-09-2016</a:t>
            </a:fld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>
          <a:xfrm>
            <a:off x="540001" y="6380383"/>
            <a:ext cx="695868" cy="365125"/>
          </a:xfrm>
        </p:spPr>
        <p:txBody>
          <a:bodyPr/>
          <a:lstStyle/>
          <a:p>
            <a:fld id="{522513F4-A31A-4B13-A51D-72A1D9052690}" type="slidenum">
              <a:rPr lang="da-DK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Pladsholder til billede 11"/>
          <p:cNvSpPr>
            <a:spLocks noGrp="1"/>
          </p:cNvSpPr>
          <p:nvPr>
            <p:ph type="pic" sz="quarter" idx="13"/>
          </p:nvPr>
        </p:nvSpPr>
        <p:spPr>
          <a:xfrm>
            <a:off x="4692675" y="1802766"/>
            <a:ext cx="3915000" cy="4350385"/>
          </a:xfrm>
          <a:prstGeom prst="roundRect">
            <a:avLst>
              <a:gd name="adj" fmla="val 5895"/>
            </a:avLst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25586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dhold + 3 bille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540000" y="1802765"/>
            <a:ext cx="39150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>
                <a:solidFill>
                  <a:srgbClr val="000000">
                    <a:tint val="75000"/>
                  </a:srgbClr>
                </a:solidFill>
              </a:rPr>
              <a:pPr/>
              <a:t>14-09-2016</a:t>
            </a:fld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Pladsholder til billede 11"/>
          <p:cNvSpPr>
            <a:spLocks noGrp="1"/>
          </p:cNvSpPr>
          <p:nvPr>
            <p:ph type="pic" sz="quarter" idx="13"/>
          </p:nvPr>
        </p:nvSpPr>
        <p:spPr>
          <a:xfrm>
            <a:off x="4692599" y="1800049"/>
            <a:ext cx="1838700" cy="2019600"/>
          </a:xfrm>
          <a:prstGeom prst="roundRect">
            <a:avLst>
              <a:gd name="adj" fmla="val 12616"/>
            </a:avLst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da-DK" noProof="0" dirty="0"/>
          </a:p>
        </p:txBody>
      </p:sp>
      <p:sp>
        <p:nvSpPr>
          <p:cNvPr id="9" name="Pladsholder til billede 11"/>
          <p:cNvSpPr>
            <a:spLocks noGrp="1"/>
          </p:cNvSpPr>
          <p:nvPr>
            <p:ph type="pic" sz="quarter" idx="15"/>
          </p:nvPr>
        </p:nvSpPr>
        <p:spPr>
          <a:xfrm>
            <a:off x="4692599" y="4128955"/>
            <a:ext cx="3915000" cy="2019600"/>
          </a:xfrm>
          <a:prstGeom prst="roundRect">
            <a:avLst>
              <a:gd name="adj" fmla="val 12498"/>
            </a:avLst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da-DK" noProof="0" dirty="0"/>
          </a:p>
        </p:txBody>
      </p:sp>
      <p:sp>
        <p:nvSpPr>
          <p:cNvPr id="19" name="Pladsholder til billede 11"/>
          <p:cNvSpPr>
            <a:spLocks noGrp="1"/>
          </p:cNvSpPr>
          <p:nvPr>
            <p:ph type="pic" sz="quarter" idx="16"/>
          </p:nvPr>
        </p:nvSpPr>
        <p:spPr>
          <a:xfrm>
            <a:off x="6768329" y="1800049"/>
            <a:ext cx="1838700" cy="2019600"/>
          </a:xfrm>
          <a:prstGeom prst="roundRect">
            <a:avLst>
              <a:gd name="adj" fmla="val 12380"/>
            </a:avLst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150201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da-DK" noProof="0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540000" y="1802765"/>
            <a:ext cx="2529900" cy="4351338"/>
          </a:xfrm>
          <a:prstGeom prst="roundRect">
            <a:avLst>
              <a:gd name="adj" fmla="val 7505"/>
            </a:avLst>
          </a:prstGeo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>
                <a:solidFill>
                  <a:srgbClr val="000000">
                    <a:tint val="75000"/>
                  </a:srgbClr>
                </a:solidFill>
              </a:rPr>
              <a:pPr/>
              <a:t>14-09-2016</a:t>
            </a:fld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Pladsholder til indhold 2"/>
          <p:cNvSpPr>
            <a:spLocks noGrp="1"/>
          </p:cNvSpPr>
          <p:nvPr>
            <p:ph sz="half" idx="13"/>
          </p:nvPr>
        </p:nvSpPr>
        <p:spPr>
          <a:xfrm>
            <a:off x="3307500" y="1802765"/>
            <a:ext cx="2529900" cy="4351338"/>
          </a:xfrm>
          <a:prstGeom prst="roundRect">
            <a:avLst>
              <a:gd name="adj" fmla="val 7505"/>
            </a:avLst>
          </a:prstGeo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  <p:sp>
        <p:nvSpPr>
          <p:cNvPr id="10" name="Pladsholder til indhold 2"/>
          <p:cNvSpPr>
            <a:spLocks noGrp="1"/>
          </p:cNvSpPr>
          <p:nvPr>
            <p:ph sz="half" idx="14"/>
          </p:nvPr>
        </p:nvSpPr>
        <p:spPr>
          <a:xfrm>
            <a:off x="6075000" y="1802765"/>
            <a:ext cx="2529900" cy="4351338"/>
          </a:xfrm>
          <a:prstGeom prst="roundRect">
            <a:avLst>
              <a:gd name="adj" fmla="val 7505"/>
            </a:avLst>
          </a:prstGeo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320603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da-DK" noProof="0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540000" y="1802765"/>
            <a:ext cx="2529900" cy="2019600"/>
          </a:xfrm>
          <a:prstGeom prst="roundRect">
            <a:avLst>
              <a:gd name="adj" fmla="val 12541"/>
            </a:avLst>
          </a:prstGeo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>
                <a:solidFill>
                  <a:srgbClr val="000000">
                    <a:tint val="75000"/>
                  </a:srgbClr>
                </a:solidFill>
              </a:rPr>
              <a:pPr/>
              <a:t>14-09-2016</a:t>
            </a:fld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" name="Pladsholder til indhold 2"/>
          <p:cNvSpPr>
            <a:spLocks noGrp="1"/>
          </p:cNvSpPr>
          <p:nvPr>
            <p:ph sz="half" idx="13"/>
          </p:nvPr>
        </p:nvSpPr>
        <p:spPr>
          <a:xfrm>
            <a:off x="3307500" y="1802765"/>
            <a:ext cx="2529900" cy="2019600"/>
          </a:xfrm>
          <a:prstGeom prst="roundRect">
            <a:avLst>
              <a:gd name="adj" fmla="val 12541"/>
            </a:avLst>
          </a:prstGeo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  <p:sp>
        <p:nvSpPr>
          <p:cNvPr id="18" name="Pladsholder til indhold 2"/>
          <p:cNvSpPr>
            <a:spLocks noGrp="1"/>
          </p:cNvSpPr>
          <p:nvPr>
            <p:ph sz="half" idx="14"/>
          </p:nvPr>
        </p:nvSpPr>
        <p:spPr>
          <a:xfrm>
            <a:off x="6075000" y="1802765"/>
            <a:ext cx="2529900" cy="2019600"/>
          </a:xfrm>
          <a:prstGeom prst="roundRect">
            <a:avLst>
              <a:gd name="adj" fmla="val 12541"/>
            </a:avLst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  <p:sp>
        <p:nvSpPr>
          <p:cNvPr id="19" name="Pladsholder til indhold 2"/>
          <p:cNvSpPr>
            <a:spLocks noGrp="1"/>
          </p:cNvSpPr>
          <p:nvPr>
            <p:ph sz="half" idx="15"/>
          </p:nvPr>
        </p:nvSpPr>
        <p:spPr>
          <a:xfrm>
            <a:off x="540000" y="4074088"/>
            <a:ext cx="2529900" cy="2019600"/>
          </a:xfrm>
          <a:prstGeom prst="roundRect">
            <a:avLst>
              <a:gd name="adj" fmla="val 12541"/>
            </a:avLst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  <p:sp>
        <p:nvSpPr>
          <p:cNvPr id="20" name="Pladsholder til indhold 2"/>
          <p:cNvSpPr>
            <a:spLocks noGrp="1"/>
          </p:cNvSpPr>
          <p:nvPr>
            <p:ph sz="half" idx="16"/>
          </p:nvPr>
        </p:nvSpPr>
        <p:spPr>
          <a:xfrm>
            <a:off x="3307500" y="4074088"/>
            <a:ext cx="2529900" cy="2019600"/>
          </a:xfrm>
          <a:prstGeom prst="roundRect">
            <a:avLst>
              <a:gd name="adj" fmla="val 12541"/>
            </a:avLst>
          </a:prstGeo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  <p:sp>
        <p:nvSpPr>
          <p:cNvPr id="21" name="Pladsholder til indhold 2"/>
          <p:cNvSpPr>
            <a:spLocks noGrp="1"/>
          </p:cNvSpPr>
          <p:nvPr>
            <p:ph sz="half" idx="17"/>
          </p:nvPr>
        </p:nvSpPr>
        <p:spPr>
          <a:xfrm>
            <a:off x="6075000" y="4074088"/>
            <a:ext cx="2529900" cy="2019600"/>
          </a:xfrm>
          <a:prstGeom prst="roundRect">
            <a:avLst>
              <a:gd name="adj" fmla="val 12541"/>
            </a:avLst>
          </a:prstGeo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13647009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000" y="365125"/>
            <a:ext cx="8064900" cy="1260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da-DK" noProof="0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540001" y="1798637"/>
            <a:ext cx="3958181" cy="675958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540001" y="2474595"/>
            <a:ext cx="3958181" cy="36845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29150" y="1798638"/>
            <a:ext cx="3975750" cy="675957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29150" y="2474595"/>
            <a:ext cx="3975750" cy="36845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>
                <a:solidFill>
                  <a:srgbClr val="000000">
                    <a:tint val="75000"/>
                  </a:srgbClr>
                </a:solidFill>
              </a:rPr>
              <a:pPr/>
              <a:t>14-09-2016</a:t>
            </a:fld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707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da-DK" noProof="0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>
                <a:solidFill>
                  <a:srgbClr val="000000">
                    <a:tint val="75000"/>
                  </a:srgbClr>
                </a:solidFill>
              </a:rPr>
              <a:pPr/>
              <a:t>14-09-2016</a:t>
            </a:fld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698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540000" y="360000"/>
            <a:ext cx="8064900" cy="625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noProof="0" dirty="0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540000" y="1343608"/>
            <a:ext cx="8064900" cy="4807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noProof="0" dirty="0"/>
              <a:t>Rediger typografien i masterens</a:t>
            </a:r>
          </a:p>
          <a:p>
            <a:pPr lvl="1"/>
            <a:r>
              <a:rPr lang="da-DK" noProof="0" dirty="0"/>
              <a:t>Andet niveau</a:t>
            </a:r>
          </a:p>
          <a:p>
            <a:pPr lvl="2"/>
            <a:r>
              <a:rPr lang="da-DK" noProof="0" dirty="0"/>
              <a:t>Tredje niveau</a:t>
            </a:r>
          </a:p>
          <a:p>
            <a:pPr lvl="3"/>
            <a:r>
              <a:rPr lang="da-DK" noProof="0" dirty="0"/>
              <a:t>Fjerde niveau</a:t>
            </a:r>
          </a:p>
          <a:p>
            <a:pPr lvl="4"/>
            <a:r>
              <a:rPr lang="da-DK" noProof="0" dirty="0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6657974" y="6389009"/>
            <a:ext cx="19101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BEEEF-4D5D-42B0-B5A2-BA8729D9B021}" type="datetimeFigureOut">
              <a:rPr lang="da-DK" smtClean="0">
                <a:solidFill>
                  <a:srgbClr val="000000">
                    <a:tint val="75000"/>
                  </a:srgbClr>
                </a:solidFill>
              </a:rPr>
              <a:pPr/>
              <a:t>14-09-2016</a:t>
            </a:fld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352293" y="6389009"/>
            <a:ext cx="52087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540001" y="6389009"/>
            <a:ext cx="695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513F4-A31A-4B13-A51D-72A1D9052690}" type="slidenum">
              <a:rPr lang="da-DK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da-DK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9" name="4D-logo-med-dk.png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97" r="897"/>
          <a:stretch>
            <a:fillRect/>
          </a:stretch>
        </p:blipFill>
        <p:spPr>
          <a:xfrm>
            <a:off x="8529581" y="6303203"/>
            <a:ext cx="596676" cy="536734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hape 25"/>
          <p:cNvSpPr/>
          <p:nvPr/>
        </p:nvSpPr>
        <p:spPr>
          <a:xfrm>
            <a:off x="1" y="6262384"/>
            <a:ext cx="9144000" cy="0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3578" tIns="53578" rIns="53578" bIns="53578" anchor="ctr"/>
          <a:lstStyle/>
          <a:p>
            <a:pPr>
              <a:defRPr sz="3200"/>
            </a:pPr>
            <a:endParaRPr lang="da-DK" sz="2400" dirty="0">
              <a:solidFill>
                <a:srgbClr val="000000"/>
              </a:solidFill>
            </a:endParaRPr>
          </a:p>
        </p:txBody>
      </p:sp>
      <p:cxnSp>
        <p:nvCxnSpPr>
          <p:cNvPr id="11" name="Straight Connector 10"/>
          <p:cNvCxnSpPr>
            <a:cxnSpLocks noChangeShapeType="1"/>
          </p:cNvCxnSpPr>
          <p:nvPr/>
        </p:nvCxnSpPr>
        <p:spPr bwMode="auto">
          <a:xfrm>
            <a:off x="631153" y="985892"/>
            <a:ext cx="7973747" cy="3141"/>
          </a:xfrm>
          <a:prstGeom prst="line">
            <a:avLst/>
          </a:prstGeom>
          <a:noFill/>
          <a:ln w="19050" algn="ctr">
            <a:solidFill>
              <a:srgbClr val="467A7C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866775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6454" indent="-196454" algn="l" defTabSz="6858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403622" indent="-182166" algn="l" defTabSz="6858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96454" algn="l" defTabSz="6858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08435" indent="-208360" algn="l" defTabSz="6858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003697" indent="-195263" algn="l" defTabSz="6858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5445224"/>
            <a:ext cx="8892480" cy="720080"/>
          </a:xfrm>
        </p:spPr>
        <p:txBody>
          <a:bodyPr>
            <a:normAutofit/>
          </a:bodyPr>
          <a:lstStyle/>
          <a:p>
            <a:r>
              <a:rPr lang="da-DK" smtClean="0"/>
              <a:t>JavaScript - syntaks og operatorer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3368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352928" cy="855365"/>
          </a:xfrm>
        </p:spPr>
        <p:txBody>
          <a:bodyPr/>
          <a:lstStyle/>
          <a:p>
            <a:r>
              <a:rPr lang="da-DK" dirty="0" smtClean="0"/>
              <a:t>Variabler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413"/>
            <a:ext cx="7992888" cy="4752875"/>
          </a:xfrm>
        </p:spPr>
        <p:txBody>
          <a:bodyPr>
            <a:normAutofit/>
          </a:bodyPr>
          <a:lstStyle/>
          <a:p>
            <a:r>
              <a:rPr lang="da-DK" dirty="0" smtClean="0"/>
              <a:t>En variabel er et navngivet område i hukommelsen</a:t>
            </a:r>
            <a:br>
              <a:rPr lang="da-DK" dirty="0" smtClean="0"/>
            </a:br>
            <a:endParaRPr lang="da-DK" dirty="0" smtClean="0"/>
          </a:p>
          <a:p>
            <a:r>
              <a:rPr lang="da-DK" dirty="0" smtClean="0"/>
              <a:t>En variable </a:t>
            </a:r>
            <a:r>
              <a:rPr lang="da-DK" smtClean="0"/>
              <a:t>kan defineres på </a:t>
            </a:r>
            <a:r>
              <a:rPr lang="da-DK" dirty="0" smtClean="0"/>
              <a:t>følgende </a:t>
            </a:r>
            <a:r>
              <a:rPr lang="da-DK" smtClean="0"/>
              <a:t>måder:</a:t>
            </a:r>
            <a:br>
              <a:rPr lang="da-DK" smtClean="0"/>
            </a:br>
            <a:r>
              <a:rPr lang="da-DK" smtClean="0"/>
              <a:t/>
            </a:r>
            <a:br>
              <a:rPr lang="da-DK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endParaRPr lang="da-DK" dirty="0" smtClean="0"/>
          </a:p>
          <a:p>
            <a:r>
              <a:rPr lang="da-DK" dirty="0" smtClean="0"/>
              <a:t>(Forskellen på at anvende </a:t>
            </a:r>
            <a:r>
              <a:rPr lang="da-DK" b="1" dirty="0" smtClean="0"/>
              <a:t>var</a:t>
            </a:r>
            <a:r>
              <a:rPr lang="da-DK" dirty="0" smtClean="0"/>
              <a:t> eller ej vil blive gennemgået i   </a:t>
            </a:r>
            <a:br>
              <a:rPr lang="da-DK" dirty="0" smtClean="0"/>
            </a:br>
            <a:r>
              <a:rPr lang="da-DK" dirty="0" smtClean="0"/>
              <a:t> forbindelse med emnet </a:t>
            </a:r>
            <a:r>
              <a:rPr lang="da-DK" b="1" dirty="0" err="1" smtClean="0"/>
              <a:t>scope</a:t>
            </a:r>
            <a:r>
              <a:rPr lang="da-DK" dirty="0" smtClean="0"/>
              <a:t>)</a:t>
            </a:r>
            <a:r>
              <a:rPr lang="da-DK" dirty="0"/>
              <a:t/>
            </a:r>
            <a:br>
              <a:rPr lang="da-DK" dirty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endParaRPr lang="da-DK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276872"/>
            <a:ext cx="5762625" cy="20097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563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992888" cy="855365"/>
          </a:xfrm>
        </p:spPr>
        <p:txBody>
          <a:bodyPr/>
          <a:lstStyle/>
          <a:p>
            <a:r>
              <a:rPr lang="da-DK" dirty="0" smtClean="0"/>
              <a:t>Parenteser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413"/>
            <a:ext cx="7992888" cy="4752875"/>
          </a:xfrm>
        </p:spPr>
        <p:txBody>
          <a:bodyPr>
            <a:normAutofit/>
          </a:bodyPr>
          <a:lstStyle/>
          <a:p>
            <a:r>
              <a:rPr lang="da-DK" dirty="0" smtClean="0"/>
              <a:t>Parenteser bliver brugt i forbindelse med:</a:t>
            </a:r>
            <a:br>
              <a:rPr lang="da-DK" dirty="0" smtClean="0"/>
            </a:br>
            <a:endParaRPr lang="da-DK" dirty="0" smtClean="0"/>
          </a:p>
          <a:p>
            <a:pPr lvl="1"/>
            <a:r>
              <a:rPr lang="da-DK" dirty="0" smtClean="0"/>
              <a:t>Funktionsdefinitioner</a:t>
            </a:r>
          </a:p>
          <a:p>
            <a:pPr lvl="1"/>
            <a:r>
              <a:rPr lang="da-DK" dirty="0" smtClean="0"/>
              <a:t>Funktionskald</a:t>
            </a:r>
          </a:p>
          <a:p>
            <a:pPr lvl="1"/>
            <a:r>
              <a:rPr lang="da-DK" dirty="0" smtClean="0"/>
              <a:t>Definering af sammenhængende betingelsesudtryk (</a:t>
            </a:r>
            <a:r>
              <a:rPr lang="da-DK" dirty="0" err="1" smtClean="0"/>
              <a:t>boolske</a:t>
            </a:r>
            <a:r>
              <a:rPr lang="da-DK" dirty="0" smtClean="0"/>
              <a:t> udtryk)</a:t>
            </a:r>
            <a:br>
              <a:rPr lang="da-DK" dirty="0" smtClean="0"/>
            </a:br>
            <a:endParaRPr lang="da-DK" dirty="0" smtClean="0"/>
          </a:p>
          <a:p>
            <a:pPr lvl="1"/>
            <a:endParaRPr lang="da-DK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068370"/>
            <a:ext cx="5734050" cy="29337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151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992888" cy="855365"/>
          </a:xfrm>
        </p:spPr>
        <p:txBody>
          <a:bodyPr/>
          <a:lstStyle/>
          <a:p>
            <a:r>
              <a:rPr lang="da-DK" dirty="0" smtClean="0"/>
              <a:t>Tuborgklammer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413"/>
            <a:ext cx="8064896" cy="4752875"/>
          </a:xfrm>
        </p:spPr>
        <p:txBody>
          <a:bodyPr>
            <a:normAutofit/>
          </a:bodyPr>
          <a:lstStyle/>
          <a:p>
            <a:r>
              <a:rPr lang="da-DK" dirty="0" smtClean="0"/>
              <a:t>Tuborgklammer har flere funktioner </a:t>
            </a:r>
            <a:r>
              <a:rPr lang="da-DK" smtClean="0"/>
              <a:t>i JavaScript </a:t>
            </a:r>
            <a:r>
              <a:rPr lang="da-DK" dirty="0" smtClean="0"/>
              <a:t>og bliver anvendt i forbindelse med:</a:t>
            </a:r>
            <a:br>
              <a:rPr lang="da-DK" dirty="0" smtClean="0"/>
            </a:br>
            <a:endParaRPr lang="da-DK" dirty="0" smtClean="0"/>
          </a:p>
          <a:p>
            <a:pPr lvl="1"/>
            <a:r>
              <a:rPr lang="da-DK" smtClean="0"/>
              <a:t>At definere, </a:t>
            </a:r>
            <a:r>
              <a:rPr lang="da-DK" dirty="0" smtClean="0"/>
              <a:t>hvilken funktion en kodelinje/-blok tilhører</a:t>
            </a:r>
            <a:br>
              <a:rPr lang="da-DK" dirty="0" smtClean="0"/>
            </a:br>
            <a:endParaRPr lang="da-DK" dirty="0" smtClean="0"/>
          </a:p>
          <a:p>
            <a:pPr lvl="1"/>
            <a:r>
              <a:rPr lang="da-DK" smtClean="0"/>
              <a:t>At definere, hvilket </a:t>
            </a:r>
            <a:r>
              <a:rPr lang="da-DK" dirty="0" err="1"/>
              <a:t>if-</a:t>
            </a:r>
            <a:r>
              <a:rPr lang="da-DK" dirty="0"/>
              <a:t> og løkke-udtryk </a:t>
            </a:r>
            <a:r>
              <a:rPr lang="da-DK" dirty="0" smtClean="0"/>
              <a:t>en kodelinje/-blok tilhører</a:t>
            </a:r>
            <a:br>
              <a:rPr lang="da-DK" dirty="0" smtClean="0"/>
            </a:br>
            <a:endParaRPr lang="da-DK" dirty="0" smtClean="0"/>
          </a:p>
          <a:p>
            <a:pPr lvl="1"/>
            <a:r>
              <a:rPr lang="da-DK" dirty="0" smtClean="0"/>
              <a:t>At definere de såkaldte ”</a:t>
            </a:r>
            <a:r>
              <a:rPr lang="da-DK" dirty="0" err="1" smtClean="0"/>
              <a:t>object</a:t>
            </a:r>
            <a:r>
              <a:rPr lang="da-DK" dirty="0" smtClean="0"/>
              <a:t> </a:t>
            </a:r>
            <a:r>
              <a:rPr lang="da-DK" dirty="0" err="1" smtClean="0"/>
              <a:t>literals</a:t>
            </a:r>
            <a:r>
              <a:rPr lang="da-DK" dirty="0" smtClean="0"/>
              <a:t>” </a:t>
            </a:r>
            <a:br>
              <a:rPr lang="da-DK" dirty="0" smtClean="0"/>
            </a:br>
            <a:r>
              <a:rPr lang="da-DK" dirty="0" smtClean="0"/>
              <a:t>(bliver gennemgået i et senere afsnit)</a:t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endParaRPr lang="da-DK" dirty="0" smtClean="0"/>
          </a:p>
          <a:p>
            <a:endParaRPr lang="da-DK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644850"/>
            <a:ext cx="5705475" cy="16287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789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992888" cy="855365"/>
          </a:xfrm>
        </p:spPr>
        <p:txBody>
          <a:bodyPr/>
          <a:lstStyle/>
          <a:p>
            <a:r>
              <a:rPr lang="da-DK" dirty="0" smtClean="0"/>
              <a:t>”</a:t>
            </a:r>
            <a:r>
              <a:rPr lang="da-DK" dirty="0"/>
              <a:t>K</a:t>
            </a:r>
            <a:r>
              <a:rPr lang="da-DK" dirty="0" smtClean="0"/>
              <a:t>antede parenteser”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413"/>
            <a:ext cx="7992888" cy="4752875"/>
          </a:xfrm>
        </p:spPr>
        <p:txBody>
          <a:bodyPr>
            <a:normAutofit/>
          </a:bodyPr>
          <a:lstStyle/>
          <a:p>
            <a:r>
              <a:rPr lang="da-DK" dirty="0" smtClean="0"/>
              <a:t>”Kantede parenteser” bliver anvendt i forbindelse med:</a:t>
            </a:r>
            <a:br>
              <a:rPr lang="da-DK" dirty="0" smtClean="0"/>
            </a:br>
            <a:endParaRPr lang="da-DK" dirty="0" smtClean="0"/>
          </a:p>
          <a:p>
            <a:pPr lvl="1"/>
            <a:r>
              <a:rPr lang="da-DK" dirty="0"/>
              <a:t>Initialisering af et </a:t>
            </a:r>
            <a:r>
              <a:rPr lang="da-DK" dirty="0" smtClean="0"/>
              <a:t>Array</a:t>
            </a:r>
            <a:br>
              <a:rPr lang="da-DK" dirty="0" smtClean="0"/>
            </a:br>
            <a:endParaRPr lang="da-DK" dirty="0" smtClean="0"/>
          </a:p>
          <a:p>
            <a:pPr lvl="1"/>
            <a:r>
              <a:rPr lang="da-DK" dirty="0" smtClean="0"/>
              <a:t>Tildeling af værdier til et givent Array-indeks</a:t>
            </a:r>
            <a:br>
              <a:rPr lang="da-DK" dirty="0" smtClean="0"/>
            </a:br>
            <a:endParaRPr lang="da-DK" dirty="0" smtClean="0"/>
          </a:p>
          <a:p>
            <a:pPr lvl="1"/>
            <a:r>
              <a:rPr lang="da-DK" dirty="0" smtClean="0"/>
              <a:t>Kald af et givent Array-indeks</a:t>
            </a:r>
            <a:br>
              <a:rPr lang="da-DK" dirty="0" smtClean="0"/>
            </a:br>
            <a:endParaRPr lang="da-DK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356992"/>
            <a:ext cx="5962650" cy="19145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111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Beregningsoperatorer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413"/>
            <a:ext cx="7993340" cy="4752875"/>
          </a:xfrm>
        </p:spPr>
        <p:txBody>
          <a:bodyPr>
            <a:normAutofit/>
          </a:bodyPr>
          <a:lstStyle/>
          <a:p>
            <a:r>
              <a:rPr lang="da-DK" dirty="0" smtClean="0"/>
              <a:t>Beregningsoperatorer i JavaScript (et udvalg)</a:t>
            </a:r>
            <a:br>
              <a:rPr lang="da-DK" dirty="0" smtClean="0"/>
            </a:br>
            <a:endParaRPr lang="da-DK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139237"/>
              </p:ext>
            </p:extLst>
          </p:nvPr>
        </p:nvGraphicFramePr>
        <p:xfrm>
          <a:off x="899592" y="1844824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4799856"/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350" b="0" kern="1200" dirty="0" smtClean="0">
                          <a:solidFill>
                            <a:srgbClr val="404040"/>
                          </a:solidFill>
                          <a:latin typeface="Tahoma" pitchFamily="34" charset="0"/>
                          <a:ea typeface="+mn-ea"/>
                          <a:cs typeface="+mn-cs"/>
                        </a:rPr>
                        <a:t>+</a:t>
                      </a:r>
                      <a:endParaRPr lang="da-DK" sz="1350" b="0" kern="1200" dirty="0">
                        <a:solidFill>
                          <a:srgbClr val="404040"/>
                        </a:solidFill>
                        <a:latin typeface="Tahoma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1350" b="0" kern="1200" dirty="0" smtClean="0">
                          <a:solidFill>
                            <a:srgbClr val="404040"/>
                          </a:solidFill>
                          <a:latin typeface="Tahoma" pitchFamily="34" charset="0"/>
                          <a:ea typeface="+mn-ea"/>
                          <a:cs typeface="+mn-cs"/>
                        </a:rPr>
                        <a:t>Lægge sammen</a:t>
                      </a:r>
                      <a:endParaRPr lang="da-DK" sz="1350" b="0" kern="1200" dirty="0">
                        <a:solidFill>
                          <a:srgbClr val="404040"/>
                        </a:solidFill>
                        <a:latin typeface="Tahoma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sz="1350" b="0" kern="1200" dirty="0" smtClean="0">
                          <a:solidFill>
                            <a:srgbClr val="404040"/>
                          </a:solidFill>
                          <a:latin typeface="Tahoma" pitchFamily="34" charset="0"/>
                          <a:ea typeface="+mn-ea"/>
                          <a:cs typeface="+mn-cs"/>
                        </a:rPr>
                        <a:t>-</a:t>
                      </a:r>
                      <a:endParaRPr lang="da-DK" sz="1350" b="0" kern="1200" dirty="0">
                        <a:solidFill>
                          <a:srgbClr val="404040"/>
                        </a:solidFill>
                        <a:latin typeface="Tahoma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1350" b="0" kern="1200" dirty="0" smtClean="0">
                          <a:solidFill>
                            <a:srgbClr val="404040"/>
                          </a:solidFill>
                          <a:latin typeface="Tahoma" pitchFamily="34" charset="0"/>
                          <a:ea typeface="+mn-ea"/>
                          <a:cs typeface="+mn-cs"/>
                        </a:rPr>
                        <a:t>Trække fra</a:t>
                      </a:r>
                      <a:endParaRPr lang="da-DK" sz="1350" b="0" kern="1200" dirty="0">
                        <a:solidFill>
                          <a:srgbClr val="404040"/>
                        </a:solidFill>
                        <a:latin typeface="Tahoma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sz="1350" b="0" kern="1200" dirty="0" smtClean="0">
                          <a:solidFill>
                            <a:srgbClr val="404040"/>
                          </a:solidFill>
                          <a:latin typeface="Tahoma" pitchFamily="34" charset="0"/>
                          <a:ea typeface="+mn-ea"/>
                          <a:cs typeface="+mn-cs"/>
                        </a:rPr>
                        <a:t>*</a:t>
                      </a:r>
                      <a:endParaRPr lang="da-DK" sz="1350" b="0" kern="1200" dirty="0">
                        <a:solidFill>
                          <a:srgbClr val="404040"/>
                        </a:solidFill>
                        <a:latin typeface="Tahoma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1350" b="0" kern="1200" dirty="0" smtClean="0">
                          <a:solidFill>
                            <a:srgbClr val="404040"/>
                          </a:solidFill>
                          <a:latin typeface="Tahoma" pitchFamily="34" charset="0"/>
                          <a:ea typeface="+mn-ea"/>
                          <a:cs typeface="+mn-cs"/>
                        </a:rPr>
                        <a:t>Gange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sz="1350" b="0" kern="1200" dirty="0" smtClean="0">
                          <a:solidFill>
                            <a:srgbClr val="404040"/>
                          </a:solidFill>
                          <a:latin typeface="Tahoma" pitchFamily="34" charset="0"/>
                          <a:ea typeface="+mn-ea"/>
                          <a:cs typeface="+mn-cs"/>
                        </a:rPr>
                        <a:t>/</a:t>
                      </a:r>
                      <a:endParaRPr lang="da-DK" sz="1350" b="0" kern="1200" dirty="0">
                        <a:solidFill>
                          <a:srgbClr val="404040"/>
                        </a:solidFill>
                        <a:latin typeface="Tahoma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1350" b="0" kern="1200" dirty="0" smtClean="0">
                          <a:solidFill>
                            <a:srgbClr val="404040"/>
                          </a:solidFill>
                          <a:latin typeface="Tahoma" pitchFamily="34" charset="0"/>
                          <a:ea typeface="+mn-ea"/>
                          <a:cs typeface="+mn-cs"/>
                        </a:rPr>
                        <a:t>Dividere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sz="1350" b="0" kern="1200" dirty="0" smtClean="0">
                          <a:solidFill>
                            <a:srgbClr val="404040"/>
                          </a:solidFill>
                          <a:latin typeface="Tahoma" pitchFamily="34" charset="0"/>
                          <a:ea typeface="+mn-ea"/>
                          <a:cs typeface="+mn-cs"/>
                        </a:rPr>
                        <a:t>++</a:t>
                      </a:r>
                      <a:endParaRPr lang="da-DK" sz="1350" b="0" kern="1200" dirty="0">
                        <a:solidFill>
                          <a:srgbClr val="404040"/>
                        </a:solidFill>
                        <a:latin typeface="Tahoma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1350" b="0" kern="1200" dirty="0" smtClean="0">
                          <a:solidFill>
                            <a:srgbClr val="404040"/>
                          </a:solidFill>
                          <a:latin typeface="Tahoma" pitchFamily="34" charset="0"/>
                          <a:ea typeface="+mn-ea"/>
                          <a:cs typeface="+mn-cs"/>
                        </a:rPr>
                        <a:t>Lægge</a:t>
                      </a:r>
                      <a:r>
                        <a:rPr lang="da-DK" sz="1350" b="0" kern="1200" baseline="0" dirty="0" smtClean="0">
                          <a:solidFill>
                            <a:srgbClr val="404040"/>
                          </a:solidFill>
                          <a:latin typeface="Tahoma" pitchFamily="34" charset="0"/>
                          <a:ea typeface="+mn-ea"/>
                          <a:cs typeface="+mn-cs"/>
                        </a:rPr>
                        <a:t> én til</a:t>
                      </a:r>
                      <a:endParaRPr lang="da-DK" sz="1350" b="0" kern="1200" dirty="0" smtClean="0">
                        <a:solidFill>
                          <a:srgbClr val="404040"/>
                        </a:solidFill>
                        <a:latin typeface="Tahoma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sz="1350" b="0" kern="1200" dirty="0" smtClean="0">
                          <a:solidFill>
                            <a:srgbClr val="404040"/>
                          </a:solidFill>
                          <a:latin typeface="Tahoma" pitchFamily="34" charset="0"/>
                          <a:ea typeface="+mn-ea"/>
                          <a:cs typeface="+mn-cs"/>
                        </a:rPr>
                        <a:t>--</a:t>
                      </a:r>
                      <a:endParaRPr lang="da-DK" sz="1350" b="0" kern="1200" dirty="0">
                        <a:solidFill>
                          <a:srgbClr val="404040"/>
                        </a:solidFill>
                        <a:latin typeface="Tahoma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1350" b="0" kern="1200" dirty="0" smtClean="0">
                          <a:solidFill>
                            <a:srgbClr val="404040"/>
                          </a:solidFill>
                          <a:latin typeface="Tahoma" pitchFamily="34" charset="0"/>
                          <a:ea typeface="+mn-ea"/>
                          <a:cs typeface="+mn-cs"/>
                        </a:rPr>
                        <a:t>Trække én fra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588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Logiske operatorer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413"/>
            <a:ext cx="7993340" cy="4752875"/>
          </a:xfrm>
        </p:spPr>
        <p:txBody>
          <a:bodyPr>
            <a:normAutofit/>
          </a:bodyPr>
          <a:lstStyle/>
          <a:p>
            <a:r>
              <a:rPr lang="da-DK" dirty="0" smtClean="0"/>
              <a:t>Logiske operatorer i JavaScript (et udvalg)</a:t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endParaRPr lang="da-DK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957984"/>
              </p:ext>
            </p:extLst>
          </p:nvPr>
        </p:nvGraphicFramePr>
        <p:xfrm>
          <a:off x="827584" y="1916832"/>
          <a:ext cx="669674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875"/>
                <a:gridCol w="5272869"/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350" b="0" kern="1200" dirty="0" smtClean="0">
                          <a:solidFill>
                            <a:srgbClr val="404040"/>
                          </a:solidFill>
                          <a:latin typeface="Tahoma" pitchFamily="34" charset="0"/>
                          <a:ea typeface="+mn-ea"/>
                          <a:cs typeface="+mn-cs"/>
                        </a:rPr>
                        <a:t>!</a:t>
                      </a:r>
                      <a:endParaRPr lang="da-DK" sz="1350" b="0" kern="1200" dirty="0">
                        <a:solidFill>
                          <a:srgbClr val="404040"/>
                        </a:solidFill>
                        <a:latin typeface="Tahoma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1350" b="0" kern="1200" dirty="0" smtClean="0">
                          <a:solidFill>
                            <a:srgbClr val="404040"/>
                          </a:solidFill>
                          <a:latin typeface="Tahoma" pitchFamily="34" charset="0"/>
                          <a:ea typeface="+mn-ea"/>
                          <a:cs typeface="+mn-cs"/>
                        </a:rPr>
                        <a:t>Not</a:t>
                      </a:r>
                      <a:endParaRPr lang="da-DK" sz="1350" b="0" kern="1200" dirty="0">
                        <a:solidFill>
                          <a:srgbClr val="404040"/>
                        </a:solidFill>
                        <a:latin typeface="Tahoma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sz="1350" b="0" kern="1200" dirty="0" smtClean="0">
                          <a:solidFill>
                            <a:srgbClr val="404040"/>
                          </a:solidFill>
                          <a:latin typeface="Tahoma" pitchFamily="34" charset="0"/>
                          <a:ea typeface="+mn-ea"/>
                          <a:cs typeface="+mn-cs"/>
                        </a:rPr>
                        <a:t>&lt;</a:t>
                      </a:r>
                      <a:endParaRPr lang="da-DK" sz="1350" b="0" kern="1200" dirty="0">
                        <a:solidFill>
                          <a:srgbClr val="404040"/>
                        </a:solidFill>
                        <a:latin typeface="Tahoma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1350" b="0" kern="1200" dirty="0" smtClean="0">
                          <a:solidFill>
                            <a:srgbClr val="404040"/>
                          </a:solidFill>
                          <a:latin typeface="Tahoma" pitchFamily="34" charset="0"/>
                          <a:ea typeface="+mn-ea"/>
                          <a:cs typeface="+mn-cs"/>
                        </a:rPr>
                        <a:t>Mindre end</a:t>
                      </a:r>
                      <a:endParaRPr lang="da-DK" sz="1350" b="0" kern="1200" dirty="0">
                        <a:solidFill>
                          <a:srgbClr val="404040"/>
                        </a:solidFill>
                        <a:latin typeface="Tahoma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sz="1350" b="0" kern="1200" dirty="0" smtClean="0">
                          <a:solidFill>
                            <a:srgbClr val="404040"/>
                          </a:solidFill>
                          <a:latin typeface="Tahoma" pitchFamily="34" charset="0"/>
                          <a:ea typeface="+mn-ea"/>
                          <a:cs typeface="+mn-cs"/>
                        </a:rPr>
                        <a:t>&gt;</a:t>
                      </a:r>
                      <a:endParaRPr lang="da-DK" sz="1350" b="0" kern="1200" dirty="0">
                        <a:solidFill>
                          <a:srgbClr val="404040"/>
                        </a:solidFill>
                        <a:latin typeface="Tahoma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1350" b="0" kern="1200" dirty="0" smtClean="0">
                          <a:solidFill>
                            <a:srgbClr val="404040"/>
                          </a:solidFill>
                          <a:latin typeface="Tahoma" pitchFamily="34" charset="0"/>
                          <a:ea typeface="+mn-ea"/>
                          <a:cs typeface="+mn-cs"/>
                        </a:rPr>
                        <a:t>Større end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sz="1350" b="0" kern="1200" dirty="0" smtClean="0">
                          <a:solidFill>
                            <a:srgbClr val="404040"/>
                          </a:solidFill>
                          <a:latin typeface="Tahoma" pitchFamily="34" charset="0"/>
                          <a:ea typeface="+mn-ea"/>
                          <a:cs typeface="+mn-cs"/>
                        </a:rPr>
                        <a:t>&lt;=</a:t>
                      </a:r>
                      <a:endParaRPr lang="da-DK" sz="1350" b="0" kern="1200" dirty="0">
                        <a:solidFill>
                          <a:srgbClr val="404040"/>
                        </a:solidFill>
                        <a:latin typeface="Tahoma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1350" b="0" kern="1200" dirty="0" smtClean="0">
                          <a:solidFill>
                            <a:srgbClr val="404040"/>
                          </a:solidFill>
                          <a:latin typeface="Tahoma" pitchFamily="34" charset="0"/>
                          <a:ea typeface="+mn-ea"/>
                          <a:cs typeface="+mn-cs"/>
                        </a:rPr>
                        <a:t>Mindre end eller lig med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sz="1350" b="0" kern="1200" dirty="0" smtClean="0">
                          <a:solidFill>
                            <a:srgbClr val="404040"/>
                          </a:solidFill>
                          <a:latin typeface="Tahoma" pitchFamily="34" charset="0"/>
                          <a:ea typeface="+mn-ea"/>
                          <a:cs typeface="+mn-cs"/>
                        </a:rPr>
                        <a:t>==</a:t>
                      </a:r>
                      <a:endParaRPr lang="da-DK" sz="1350" b="0" kern="1200" dirty="0">
                        <a:solidFill>
                          <a:srgbClr val="404040"/>
                        </a:solidFill>
                        <a:latin typeface="Tahoma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1350" b="0" kern="1200" baseline="0" dirty="0" smtClean="0">
                          <a:solidFill>
                            <a:srgbClr val="404040"/>
                          </a:solidFill>
                          <a:latin typeface="Tahoma" pitchFamily="34" charset="0"/>
                          <a:ea typeface="+mn-ea"/>
                          <a:cs typeface="+mn-cs"/>
                        </a:rPr>
                        <a:t>Lig med (anbefales ikke – uddybes senere)</a:t>
                      </a:r>
                      <a:endParaRPr lang="da-DK" sz="1350" b="0" kern="1200" dirty="0" smtClean="0">
                        <a:solidFill>
                          <a:srgbClr val="404040"/>
                        </a:solidFill>
                        <a:latin typeface="Tahoma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sz="1350" b="0" kern="1200" dirty="0" smtClean="0">
                          <a:solidFill>
                            <a:srgbClr val="404040"/>
                          </a:solidFill>
                          <a:latin typeface="Tahoma" pitchFamily="34" charset="0"/>
                          <a:ea typeface="+mn-ea"/>
                          <a:cs typeface="+mn-cs"/>
                        </a:rPr>
                        <a:t>!=</a:t>
                      </a:r>
                      <a:endParaRPr lang="da-DK" sz="1350" b="0" kern="1200" dirty="0">
                        <a:solidFill>
                          <a:srgbClr val="404040"/>
                        </a:solidFill>
                        <a:latin typeface="Tahoma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1350" b="0" kern="1200" dirty="0" smtClean="0">
                          <a:solidFill>
                            <a:srgbClr val="404040"/>
                          </a:solidFill>
                          <a:latin typeface="Tahoma" pitchFamily="34" charset="0"/>
                          <a:ea typeface="+mn-ea"/>
                          <a:cs typeface="+mn-cs"/>
                        </a:rPr>
                        <a:t>Forskellig fra (anbefales </a:t>
                      </a:r>
                      <a:r>
                        <a:rPr lang="da-DK" sz="1350" b="0" kern="1200" smtClean="0">
                          <a:solidFill>
                            <a:srgbClr val="404040"/>
                          </a:solidFill>
                          <a:latin typeface="Tahoma" pitchFamily="34" charset="0"/>
                          <a:ea typeface="+mn-ea"/>
                          <a:cs typeface="+mn-cs"/>
                        </a:rPr>
                        <a:t>ikke </a:t>
                      </a:r>
                      <a:r>
                        <a:rPr lang="da-DK" sz="1350" b="0" kern="1200" baseline="0" smtClean="0">
                          <a:solidFill>
                            <a:srgbClr val="404040"/>
                          </a:solidFill>
                          <a:latin typeface="Tahoma" pitchFamily="34" charset="0"/>
                          <a:ea typeface="+mn-ea"/>
                          <a:cs typeface="+mn-cs"/>
                        </a:rPr>
                        <a:t>– </a:t>
                      </a:r>
                      <a:r>
                        <a:rPr lang="da-DK" sz="1350" b="0" kern="1200" baseline="0" dirty="0" smtClean="0">
                          <a:solidFill>
                            <a:srgbClr val="404040"/>
                          </a:solidFill>
                          <a:latin typeface="Tahoma" pitchFamily="34" charset="0"/>
                          <a:ea typeface="+mn-ea"/>
                          <a:cs typeface="+mn-cs"/>
                        </a:rPr>
                        <a:t>uddybes senere</a:t>
                      </a:r>
                      <a:r>
                        <a:rPr lang="da-DK" sz="1350" b="0" kern="1200" dirty="0" smtClean="0">
                          <a:solidFill>
                            <a:srgbClr val="404040"/>
                          </a:solidFill>
                          <a:latin typeface="Tahoma" pitchFamily="34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sz="1350" b="0" kern="1200" dirty="0" smtClean="0">
                          <a:solidFill>
                            <a:srgbClr val="404040"/>
                          </a:solidFill>
                          <a:latin typeface="Tahoma" pitchFamily="34" charset="0"/>
                          <a:ea typeface="+mn-ea"/>
                          <a:cs typeface="+mn-cs"/>
                        </a:rPr>
                        <a:t>===</a:t>
                      </a:r>
                      <a:endParaRPr lang="da-DK" sz="1350" b="0" kern="1200" dirty="0">
                        <a:solidFill>
                          <a:srgbClr val="404040"/>
                        </a:solidFill>
                        <a:latin typeface="Tahoma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1350" b="0" kern="1200" dirty="0" smtClean="0">
                          <a:solidFill>
                            <a:srgbClr val="404040"/>
                          </a:solidFill>
                          <a:latin typeface="Tahoma" pitchFamily="34" charset="0"/>
                          <a:ea typeface="+mn-ea"/>
                          <a:cs typeface="+mn-cs"/>
                        </a:rPr>
                        <a:t>Lig med (anbefales</a:t>
                      </a:r>
                      <a:r>
                        <a:rPr lang="da-DK" sz="1350" b="0" kern="1200" baseline="0" dirty="0" smtClean="0">
                          <a:solidFill>
                            <a:srgbClr val="404040"/>
                          </a:solidFill>
                          <a:latin typeface="Tahoma" pitchFamily="34" charset="0"/>
                          <a:ea typeface="+mn-ea"/>
                          <a:cs typeface="+mn-cs"/>
                        </a:rPr>
                        <a:t> – uddybes senere)</a:t>
                      </a:r>
                      <a:endParaRPr lang="da-DK" sz="1350" b="0" kern="1200" dirty="0" smtClean="0">
                        <a:solidFill>
                          <a:srgbClr val="404040"/>
                        </a:solidFill>
                        <a:latin typeface="Tahoma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sz="1350" b="0" kern="1200" dirty="0" smtClean="0">
                          <a:solidFill>
                            <a:srgbClr val="404040"/>
                          </a:solidFill>
                          <a:latin typeface="Tahoma" pitchFamily="34" charset="0"/>
                          <a:ea typeface="+mn-ea"/>
                          <a:cs typeface="+mn-cs"/>
                        </a:rPr>
                        <a:t>!==</a:t>
                      </a:r>
                      <a:endParaRPr lang="da-DK" sz="1350" b="0" kern="1200" dirty="0">
                        <a:solidFill>
                          <a:srgbClr val="404040"/>
                        </a:solidFill>
                        <a:latin typeface="Tahoma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1350" b="0" kern="1200" dirty="0" smtClean="0">
                          <a:solidFill>
                            <a:srgbClr val="404040"/>
                          </a:solidFill>
                          <a:latin typeface="Tahoma" pitchFamily="34" charset="0"/>
                          <a:ea typeface="+mn-ea"/>
                          <a:cs typeface="+mn-cs"/>
                        </a:rPr>
                        <a:t>Forskellig fra (anbefales – uddybes senere)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15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Andre operatorer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413"/>
            <a:ext cx="7993340" cy="4752875"/>
          </a:xfrm>
        </p:spPr>
        <p:txBody>
          <a:bodyPr>
            <a:normAutofit/>
          </a:bodyPr>
          <a:lstStyle/>
          <a:p>
            <a:r>
              <a:rPr lang="da-DK" dirty="0" smtClean="0"/>
              <a:t>Andre operatorer i JavaScript (et udvalg)</a:t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endParaRPr lang="da-DK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536524"/>
              </p:ext>
            </p:extLst>
          </p:nvPr>
        </p:nvGraphicFramePr>
        <p:xfrm>
          <a:off x="827584" y="1956440"/>
          <a:ext cx="70567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428"/>
                <a:gridCol w="5556356"/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350" b="0" kern="1200" dirty="0" smtClean="0">
                          <a:solidFill>
                            <a:srgbClr val="404040"/>
                          </a:solidFill>
                          <a:latin typeface="Tahoma" pitchFamily="34" charset="0"/>
                          <a:ea typeface="+mn-ea"/>
                          <a:cs typeface="+mn-cs"/>
                        </a:rPr>
                        <a:t>=</a:t>
                      </a:r>
                      <a:endParaRPr lang="da-DK" sz="1350" b="0" kern="1200" dirty="0">
                        <a:solidFill>
                          <a:srgbClr val="404040"/>
                        </a:solidFill>
                        <a:latin typeface="Tahoma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1350" b="0" kern="1200" dirty="0" smtClean="0">
                          <a:solidFill>
                            <a:srgbClr val="404040"/>
                          </a:solidFill>
                          <a:latin typeface="Tahoma" pitchFamily="34" charset="0"/>
                          <a:ea typeface="+mn-ea"/>
                          <a:cs typeface="+mn-cs"/>
                        </a:rPr>
                        <a:t>Tildeling</a:t>
                      </a:r>
                      <a:endParaRPr lang="da-DK" sz="1350" b="0" kern="1200" dirty="0">
                        <a:solidFill>
                          <a:srgbClr val="404040"/>
                        </a:solidFill>
                        <a:latin typeface="Tahoma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sz="1350" b="0" kern="1200" dirty="0" smtClean="0">
                          <a:solidFill>
                            <a:srgbClr val="404040"/>
                          </a:solidFill>
                          <a:latin typeface="Tahoma" pitchFamily="34" charset="0"/>
                          <a:ea typeface="+mn-ea"/>
                          <a:cs typeface="+mn-cs"/>
                        </a:rPr>
                        <a:t>in</a:t>
                      </a:r>
                      <a:endParaRPr lang="da-DK" sz="1350" b="0" kern="1200" dirty="0">
                        <a:solidFill>
                          <a:srgbClr val="404040"/>
                        </a:solidFill>
                        <a:latin typeface="Tahoma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1350" b="0" kern="1200" dirty="0" smtClean="0">
                          <a:solidFill>
                            <a:srgbClr val="404040"/>
                          </a:solidFill>
                          <a:latin typeface="Tahoma" pitchFamily="34" charset="0"/>
                          <a:ea typeface="+mn-ea"/>
                          <a:cs typeface="+mn-cs"/>
                        </a:rPr>
                        <a:t>Anvendes</a:t>
                      </a:r>
                      <a:r>
                        <a:rPr lang="da-DK" sz="1350" b="0" kern="1200" baseline="0" dirty="0" smtClean="0">
                          <a:solidFill>
                            <a:srgbClr val="404040"/>
                          </a:solidFill>
                          <a:latin typeface="Tahoma" pitchFamily="34" charset="0"/>
                          <a:ea typeface="+mn-ea"/>
                          <a:cs typeface="+mn-cs"/>
                        </a:rPr>
                        <a:t> i forbindelse med visse </a:t>
                      </a:r>
                      <a:r>
                        <a:rPr lang="da-DK" sz="1350" b="0" kern="1200" baseline="0" dirty="0" err="1" smtClean="0">
                          <a:solidFill>
                            <a:srgbClr val="404040"/>
                          </a:solidFill>
                          <a:latin typeface="Tahoma" pitchFamily="34" charset="0"/>
                          <a:ea typeface="+mn-ea"/>
                          <a:cs typeface="+mn-cs"/>
                        </a:rPr>
                        <a:t>for-sætninger</a:t>
                      </a:r>
                      <a:endParaRPr lang="da-DK" sz="1350" b="0" kern="1200" dirty="0">
                        <a:solidFill>
                          <a:srgbClr val="404040"/>
                        </a:solidFill>
                        <a:latin typeface="Tahoma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sz="1350" b="0" kern="1200" dirty="0" smtClean="0">
                          <a:solidFill>
                            <a:srgbClr val="404040"/>
                          </a:solidFill>
                          <a:latin typeface="Tahoma" pitchFamily="34" charset="0"/>
                          <a:ea typeface="+mn-ea"/>
                          <a:cs typeface="+mn-cs"/>
                        </a:rPr>
                        <a:t>new</a:t>
                      </a:r>
                      <a:r>
                        <a:rPr lang="da-DK" sz="1350" b="0" kern="1200" baseline="0" dirty="0" smtClean="0">
                          <a:solidFill>
                            <a:srgbClr val="404040"/>
                          </a:solidFill>
                          <a:latin typeface="Tahoma" pitchFamily="34" charset="0"/>
                          <a:ea typeface="+mn-ea"/>
                          <a:cs typeface="+mn-cs"/>
                        </a:rPr>
                        <a:t> </a:t>
                      </a:r>
                      <a:endParaRPr lang="da-DK" sz="1350" b="0" kern="1200" dirty="0">
                        <a:solidFill>
                          <a:srgbClr val="404040"/>
                        </a:solidFill>
                        <a:latin typeface="Tahoma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1350" b="0" kern="1200" dirty="0" smtClean="0">
                          <a:solidFill>
                            <a:srgbClr val="404040"/>
                          </a:solidFill>
                          <a:latin typeface="Tahoma" pitchFamily="34" charset="0"/>
                          <a:ea typeface="+mn-ea"/>
                          <a:cs typeface="+mn-cs"/>
                        </a:rPr>
                        <a:t>Opretter nyt objekt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47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704856" cy="855365"/>
          </a:xfrm>
        </p:spPr>
        <p:txBody>
          <a:bodyPr/>
          <a:lstStyle/>
          <a:p>
            <a:r>
              <a:rPr lang="da-DK" dirty="0" smtClean="0"/>
              <a:t>Kommentarer – én/flere linjer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760"/>
            <a:ext cx="7993340" cy="4807730"/>
          </a:xfrm>
        </p:spPr>
        <p:txBody>
          <a:bodyPr/>
          <a:lstStyle/>
          <a:p>
            <a:r>
              <a:rPr lang="da-DK" b="1" dirty="0" smtClean="0"/>
              <a:t>//</a:t>
            </a:r>
            <a:r>
              <a:rPr lang="da-DK" dirty="0" smtClean="0"/>
              <a:t> bliver benyttet til én-linje-kommentarer</a:t>
            </a:r>
            <a:r>
              <a:rPr lang="da-DK" dirty="0"/>
              <a:t/>
            </a:r>
            <a:br>
              <a:rPr lang="da-DK" dirty="0"/>
            </a:br>
            <a:endParaRPr lang="da-DK" dirty="0" smtClean="0"/>
          </a:p>
          <a:p>
            <a:r>
              <a:rPr lang="da-DK" b="1" dirty="0" smtClean="0"/>
              <a:t>/*</a:t>
            </a:r>
            <a:r>
              <a:rPr lang="da-DK" dirty="0" smtClean="0"/>
              <a:t>  </a:t>
            </a:r>
            <a:r>
              <a:rPr lang="da-DK" i="1" dirty="0" smtClean="0"/>
              <a:t>Kommentartekst</a:t>
            </a:r>
            <a:r>
              <a:rPr lang="da-DK" dirty="0" smtClean="0"/>
              <a:t>  </a:t>
            </a:r>
            <a:r>
              <a:rPr lang="da-DK" b="1" dirty="0" smtClean="0"/>
              <a:t>*/</a:t>
            </a:r>
            <a:r>
              <a:rPr lang="da-DK" dirty="0" smtClean="0"/>
              <a:t> </a:t>
            </a:r>
            <a:r>
              <a:rPr lang="da-DK" smtClean="0"/>
              <a:t>bliver benyttet til fler-linje-kommentarer</a:t>
            </a:r>
            <a:r>
              <a:rPr lang="da-DK" dirty="0"/>
              <a:t/>
            </a:r>
            <a:br>
              <a:rPr lang="da-DK" dirty="0"/>
            </a:br>
            <a:endParaRPr 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276872"/>
            <a:ext cx="4829175" cy="27336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479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Opgaver	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760"/>
            <a:ext cx="7993340" cy="4807730"/>
          </a:xfrm>
        </p:spPr>
        <p:txBody>
          <a:bodyPr/>
          <a:lstStyle/>
          <a:p>
            <a:r>
              <a:rPr lang="da-DK" dirty="0" smtClean="0"/>
              <a:t>Se mappe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4465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Oversigt</a:t>
            </a:r>
            <a:endParaRPr lang="da-DK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11560" y="1268413"/>
            <a:ext cx="3960440" cy="4680867"/>
          </a:xfrm>
        </p:spPr>
        <p:txBody>
          <a:bodyPr/>
          <a:lstStyle/>
          <a:p>
            <a:r>
              <a:rPr lang="en-US" dirty="0" smtClean="0"/>
              <a:t>JavaScript</a:t>
            </a:r>
          </a:p>
          <a:p>
            <a:r>
              <a:rPr lang="en-US" err="1" smtClean="0"/>
              <a:t>Hvorfor</a:t>
            </a:r>
            <a:r>
              <a:rPr lang="en-US" smtClean="0"/>
              <a:t> JavaScript?</a:t>
            </a:r>
            <a:endParaRPr lang="en-US" dirty="0" smtClean="0"/>
          </a:p>
          <a:p>
            <a:r>
              <a:rPr lang="en-US" dirty="0" err="1" smtClean="0"/>
              <a:t>Versioner</a:t>
            </a:r>
            <a:endParaRPr lang="en-US" dirty="0" smtClean="0"/>
          </a:p>
          <a:p>
            <a:r>
              <a:rPr lang="en-US" dirty="0" err="1"/>
              <a:t>Fortolket</a:t>
            </a:r>
            <a:r>
              <a:rPr lang="en-US" dirty="0"/>
              <a:t>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kompileret</a:t>
            </a:r>
            <a:endParaRPr lang="en-US" dirty="0"/>
          </a:p>
          <a:p>
            <a:r>
              <a:rPr lang="en-US" dirty="0" smtClean="0"/>
              <a:t>Statements </a:t>
            </a:r>
            <a:r>
              <a:rPr lang="en-US" dirty="0" err="1" smtClean="0"/>
              <a:t>og</a:t>
            </a:r>
            <a:r>
              <a:rPr lang="en-US" dirty="0" smtClean="0"/>
              <a:t> expressions</a:t>
            </a:r>
          </a:p>
          <a:p>
            <a:r>
              <a:rPr lang="en-US" dirty="0" err="1" smtClean="0"/>
              <a:t>Regler</a:t>
            </a:r>
            <a:r>
              <a:rPr lang="en-US" dirty="0" smtClean="0"/>
              <a:t> for </a:t>
            </a:r>
            <a:r>
              <a:rPr lang="en-US" dirty="0" err="1" smtClean="0"/>
              <a:t>navngivning</a:t>
            </a:r>
            <a:endParaRPr lang="en-US" dirty="0" smtClean="0"/>
          </a:p>
          <a:p>
            <a:r>
              <a:rPr lang="en-US" dirty="0" err="1" smtClean="0"/>
              <a:t>Semikolon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værdier</a:t>
            </a:r>
            <a:endParaRPr lang="en-US" dirty="0" smtClean="0"/>
          </a:p>
          <a:p>
            <a:r>
              <a:rPr lang="en-US" dirty="0" err="1" smtClean="0"/>
              <a:t>Variabler</a:t>
            </a:r>
            <a:endParaRPr lang="en-US" dirty="0" smtClean="0"/>
          </a:p>
          <a:p>
            <a:r>
              <a:rPr lang="en-US" dirty="0" err="1" smtClean="0"/>
              <a:t>Parenteser</a:t>
            </a:r>
            <a:endParaRPr lang="en-US" dirty="0" smtClean="0"/>
          </a:p>
          <a:p>
            <a:r>
              <a:rPr lang="en-US" dirty="0" err="1" smtClean="0"/>
              <a:t>Tuborgklammer</a:t>
            </a:r>
            <a:endParaRPr lang="en-US" dirty="0" smtClean="0"/>
          </a:p>
          <a:p>
            <a:r>
              <a:rPr lang="en-US" dirty="0" err="1" smtClean="0"/>
              <a:t>Kantede</a:t>
            </a:r>
            <a:r>
              <a:rPr lang="en-US" dirty="0" smtClean="0"/>
              <a:t> </a:t>
            </a:r>
            <a:r>
              <a:rPr lang="en-US" dirty="0" err="1" smtClean="0"/>
              <a:t>parenteser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5" name="Content Placeholder 10"/>
          <p:cNvSpPr txBox="1">
            <a:spLocks/>
          </p:cNvSpPr>
          <p:nvPr/>
        </p:nvSpPr>
        <p:spPr bwMode="auto">
          <a:xfrm>
            <a:off x="4644008" y="1273013"/>
            <a:ext cx="3960892" cy="4680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rgbClr val="404040"/>
                </a:solidFill>
                <a:latin typeface="Tahoma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rgbClr val="404040"/>
                </a:solidFill>
                <a:latin typeface="Tahoma" pitchFamily="34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rgbClr val="404040"/>
                </a:solidFill>
                <a:latin typeface="Tahoma" pitchFamily="34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 kern="1200">
                <a:solidFill>
                  <a:srgbClr val="404040"/>
                </a:solidFill>
                <a:latin typeface="Tahoma" pitchFamily="34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rgbClr val="404040"/>
                </a:solidFill>
                <a:latin typeface="Tahom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50" dirty="0" err="1">
                <a:solidFill>
                  <a:schemeClr val="tx1"/>
                </a:solidFill>
                <a:latin typeface="+mn-lt"/>
              </a:rPr>
              <a:t>Beregningsoperatorer</a:t>
            </a:r>
            <a:endParaRPr lang="en-US" sz="1350" dirty="0">
              <a:solidFill>
                <a:schemeClr val="tx1"/>
              </a:solidFill>
              <a:latin typeface="+mn-lt"/>
            </a:endParaRPr>
          </a:p>
          <a:p>
            <a:r>
              <a:rPr lang="en-US" sz="1350" dirty="0" err="1">
                <a:solidFill>
                  <a:schemeClr val="tx1"/>
                </a:solidFill>
                <a:latin typeface="+mn-lt"/>
              </a:rPr>
              <a:t>Logiske</a:t>
            </a:r>
            <a:r>
              <a:rPr lang="en-US" sz="1350" dirty="0">
                <a:solidFill>
                  <a:schemeClr val="tx1"/>
                </a:solidFill>
                <a:latin typeface="+mn-lt"/>
              </a:rPr>
              <a:t> </a:t>
            </a:r>
          </a:p>
          <a:p>
            <a:r>
              <a:rPr lang="en-US" sz="1350" dirty="0">
                <a:solidFill>
                  <a:schemeClr val="tx1"/>
                </a:solidFill>
                <a:latin typeface="+mn-lt"/>
              </a:rPr>
              <a:t>Andre </a:t>
            </a:r>
            <a:r>
              <a:rPr lang="en-US" sz="1350" dirty="0" err="1">
                <a:solidFill>
                  <a:schemeClr val="tx1"/>
                </a:solidFill>
                <a:latin typeface="+mn-lt"/>
              </a:rPr>
              <a:t>operatorer</a:t>
            </a:r>
            <a:endParaRPr lang="en-US" sz="1350" dirty="0">
              <a:solidFill>
                <a:schemeClr val="tx1"/>
              </a:solidFill>
              <a:latin typeface="+mn-lt"/>
            </a:endParaRPr>
          </a:p>
          <a:p>
            <a:r>
              <a:rPr lang="en-US" sz="1350" dirty="0" err="1">
                <a:solidFill>
                  <a:schemeClr val="tx1"/>
                </a:solidFill>
                <a:latin typeface="+mn-lt"/>
              </a:rPr>
              <a:t>Kommentarer</a:t>
            </a:r>
            <a:r>
              <a:rPr lang="en-US" sz="1350" dirty="0">
                <a:solidFill>
                  <a:schemeClr val="tx1"/>
                </a:solidFill>
                <a:latin typeface="+mn-lt"/>
              </a:rPr>
              <a:t> – </a:t>
            </a:r>
            <a:r>
              <a:rPr lang="en-US" sz="1350" dirty="0" err="1">
                <a:solidFill>
                  <a:schemeClr val="tx1"/>
                </a:solidFill>
                <a:latin typeface="+mn-lt"/>
              </a:rPr>
              <a:t>én</a:t>
            </a:r>
            <a:r>
              <a:rPr lang="en-US" sz="1350" dirty="0">
                <a:solidFill>
                  <a:schemeClr val="tx1"/>
                </a:solidFill>
                <a:latin typeface="+mn-lt"/>
              </a:rPr>
              <a:t> / </a:t>
            </a:r>
            <a:r>
              <a:rPr lang="en-US" sz="1350" dirty="0" err="1">
                <a:solidFill>
                  <a:schemeClr val="tx1"/>
                </a:solidFill>
                <a:latin typeface="+mn-lt"/>
              </a:rPr>
              <a:t>flere</a:t>
            </a:r>
            <a:r>
              <a:rPr lang="en-US" sz="135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350" dirty="0" err="1">
                <a:solidFill>
                  <a:schemeClr val="tx1"/>
                </a:solidFill>
                <a:latin typeface="+mn-lt"/>
              </a:rPr>
              <a:t>linjer</a:t>
            </a:r>
            <a:endParaRPr lang="en-US" sz="1350" dirty="0">
              <a:solidFill>
                <a:schemeClr val="tx1"/>
              </a:solidFill>
              <a:latin typeface="+mn-lt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244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JavaScript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413"/>
            <a:ext cx="7246588" cy="4752875"/>
          </a:xfrm>
        </p:spPr>
        <p:txBody>
          <a:bodyPr>
            <a:normAutofit/>
          </a:bodyPr>
          <a:lstStyle/>
          <a:p>
            <a:r>
              <a:rPr lang="da-DK" dirty="0" smtClean="0"/>
              <a:t>Udviklet af </a:t>
            </a:r>
            <a:r>
              <a:rPr lang="da-DK" b="1" dirty="0" smtClean="0"/>
              <a:t>Brendan </a:t>
            </a:r>
            <a:r>
              <a:rPr lang="da-DK" b="1" dirty="0" err="1" smtClean="0"/>
              <a:t>Eich</a:t>
            </a:r>
            <a:r>
              <a:rPr lang="da-DK" dirty="0" smtClean="0"/>
              <a:t> for Netscape </a:t>
            </a:r>
            <a:r>
              <a:rPr lang="da-DK" dirty="0" err="1" smtClean="0"/>
              <a:t>Communication</a:t>
            </a:r>
            <a:r>
              <a:rPr lang="da-DK" dirty="0" smtClean="0"/>
              <a:t> Corporation i midten af 1990’erne</a:t>
            </a:r>
            <a:r>
              <a:rPr lang="da-DK" dirty="0"/>
              <a:t/>
            </a:r>
            <a:br>
              <a:rPr lang="da-DK" dirty="0"/>
            </a:br>
            <a:endParaRPr lang="da-DK" dirty="0"/>
          </a:p>
          <a:p>
            <a:r>
              <a:rPr lang="da-DK" dirty="0"/>
              <a:t>Et ”</a:t>
            </a:r>
            <a:r>
              <a:rPr lang="da-DK" dirty="0" err="1"/>
              <a:t>loosely</a:t>
            </a:r>
            <a:r>
              <a:rPr lang="da-DK" dirty="0"/>
              <a:t> </a:t>
            </a:r>
            <a:r>
              <a:rPr lang="da-DK" dirty="0" err="1"/>
              <a:t>typed</a:t>
            </a:r>
            <a:r>
              <a:rPr lang="da-DK" dirty="0"/>
              <a:t>” </a:t>
            </a:r>
            <a:r>
              <a:rPr lang="da-DK" dirty="0" smtClean="0"/>
              <a:t>programmeringssprog</a:t>
            </a:r>
            <a:r>
              <a:rPr lang="da-DK" dirty="0"/>
              <a:t/>
            </a:r>
            <a:br>
              <a:rPr lang="da-DK" dirty="0"/>
            </a:br>
            <a:endParaRPr lang="da-DK" dirty="0"/>
          </a:p>
          <a:p>
            <a:pPr lvl="1"/>
            <a:r>
              <a:rPr lang="da-DK" dirty="0"/>
              <a:t>Betyder </a:t>
            </a:r>
            <a:r>
              <a:rPr lang="da-DK"/>
              <a:t>i </a:t>
            </a:r>
            <a:r>
              <a:rPr lang="da-DK" smtClean="0"/>
              <a:t>praksis, </a:t>
            </a:r>
            <a:r>
              <a:rPr lang="da-DK" dirty="0"/>
              <a:t>at variablen ikke </a:t>
            </a:r>
            <a:r>
              <a:rPr lang="da-DK" dirty="0" smtClean="0"/>
              <a:t>behøver at repræsentere </a:t>
            </a:r>
            <a:r>
              <a:rPr lang="da-DK" dirty="0"/>
              <a:t>én bestemt datatype gennem hele koden, men at variablen kan repræsentere forskellige datatyper på forskellige tidspunkter af eksekveringen af koden</a:t>
            </a:r>
            <a:br>
              <a:rPr lang="da-DK" dirty="0"/>
            </a:br>
            <a:endParaRPr lang="da-DK" dirty="0"/>
          </a:p>
          <a:p>
            <a:r>
              <a:rPr lang="da-DK" dirty="0" smtClean="0"/>
              <a:t>Minder syntaksmæssigt om C, Java og C#</a:t>
            </a:r>
            <a:br>
              <a:rPr lang="da-DK" dirty="0" smtClean="0"/>
            </a:br>
            <a:endParaRPr lang="da-DK" dirty="0" smtClean="0"/>
          </a:p>
          <a:p>
            <a:r>
              <a:rPr lang="da-DK" dirty="0" smtClean="0"/>
              <a:t>Er </a:t>
            </a:r>
            <a:r>
              <a:rPr lang="da-DK" b="1" dirty="0" smtClean="0"/>
              <a:t>ikke</a:t>
            </a:r>
            <a:r>
              <a:rPr lang="da-DK" dirty="0" smtClean="0"/>
              <a:t> et objektorienteret sprog, men er baseret på </a:t>
            </a:r>
            <a:r>
              <a:rPr lang="da-DK" b="1" dirty="0" smtClean="0"/>
              <a:t>prototyper</a:t>
            </a:r>
            <a:r>
              <a:rPr lang="da-DK" dirty="0"/>
              <a:t> </a:t>
            </a:r>
            <a:br>
              <a:rPr lang="da-DK" dirty="0"/>
            </a:br>
            <a:endParaRPr lang="da-DK" dirty="0" smtClean="0"/>
          </a:p>
          <a:p>
            <a:r>
              <a:rPr lang="da-DK" dirty="0" smtClean="0"/>
              <a:t>Baserer sig hovedsageligt på programmeringsparadigmet</a:t>
            </a:r>
            <a:br>
              <a:rPr lang="da-DK" dirty="0" smtClean="0"/>
            </a:br>
            <a:r>
              <a:rPr lang="da-DK" b="1" dirty="0" smtClean="0"/>
              <a:t>funktionel programmering</a:t>
            </a:r>
            <a:r>
              <a:rPr lang="da-DK" dirty="0" smtClean="0"/>
              <a:t>, men har også elementer </a:t>
            </a:r>
            <a:r>
              <a:rPr lang="da-DK" smtClean="0"/>
              <a:t>af </a:t>
            </a:r>
            <a:r>
              <a:rPr lang="da-DK" b="1" smtClean="0"/>
              <a:t>imperativ </a:t>
            </a:r>
            <a:r>
              <a:rPr lang="da-DK" smtClean="0"/>
              <a:t>og </a:t>
            </a:r>
            <a:r>
              <a:rPr lang="da-DK" b="1" smtClean="0"/>
              <a:t>objektorienteret </a:t>
            </a:r>
            <a:r>
              <a:rPr lang="da-DK" b="1" dirty="0" smtClean="0"/>
              <a:t>programmering</a:t>
            </a:r>
            <a:endParaRPr lang="da-DK" b="1" dirty="0"/>
          </a:p>
        </p:txBody>
      </p:sp>
    </p:spTree>
    <p:extLst>
      <p:ext uri="{BB962C8B-B14F-4D97-AF65-F5344CB8AC3E}">
        <p14:creationId xmlns:p14="http://schemas.microsoft.com/office/powerpoint/2010/main" val="149589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Hvorfor JavaScript?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760"/>
            <a:ext cx="7993340" cy="4752875"/>
          </a:xfrm>
        </p:spPr>
        <p:txBody>
          <a:bodyPr>
            <a:normAutofit fontScale="92500" lnSpcReduction="20000"/>
          </a:bodyPr>
          <a:lstStyle/>
          <a:p>
            <a:r>
              <a:rPr lang="da-DK" sz="1500" dirty="0" smtClean="0"/>
              <a:t>JavaScript:</a:t>
            </a:r>
            <a:br>
              <a:rPr lang="da-DK" sz="1500" dirty="0" smtClean="0"/>
            </a:br>
            <a:endParaRPr lang="da-DK" sz="1500" dirty="0" smtClean="0"/>
          </a:p>
          <a:p>
            <a:pPr lvl="1"/>
            <a:r>
              <a:rPr lang="da-DK" sz="1500" dirty="0" smtClean="0"/>
              <a:t>Er oprindeligt udviklet til at skabe dynamiske hjemmesider</a:t>
            </a:r>
            <a:br>
              <a:rPr lang="da-DK" sz="1500" dirty="0" smtClean="0"/>
            </a:br>
            <a:endParaRPr lang="da-DK" sz="1500" dirty="0" smtClean="0"/>
          </a:p>
          <a:p>
            <a:pPr lvl="1"/>
            <a:r>
              <a:rPr lang="da-DK" sz="1500" dirty="0" smtClean="0"/>
              <a:t>Bliver brugt på både klienter og servere</a:t>
            </a:r>
            <a:br>
              <a:rPr lang="da-DK" sz="1500" dirty="0" smtClean="0"/>
            </a:br>
            <a:endParaRPr lang="da-DK" sz="1500" dirty="0" smtClean="0"/>
          </a:p>
          <a:p>
            <a:pPr lvl="1"/>
            <a:r>
              <a:rPr lang="da-DK" sz="1500" dirty="0" smtClean="0"/>
              <a:t>Er relativt nemt at lære og komme i gang med</a:t>
            </a:r>
            <a:br>
              <a:rPr lang="da-DK" sz="1500" dirty="0" smtClean="0"/>
            </a:br>
            <a:endParaRPr lang="da-DK" sz="1500" dirty="0" smtClean="0"/>
          </a:p>
          <a:p>
            <a:pPr lvl="1"/>
            <a:r>
              <a:rPr lang="da-DK" sz="1500" dirty="0" smtClean="0"/>
              <a:t>Kræver ikke store og dyre udviklingsprogrammer (Notepad og en browser)</a:t>
            </a:r>
            <a:br>
              <a:rPr lang="da-DK" sz="1500" dirty="0" smtClean="0"/>
            </a:br>
            <a:endParaRPr lang="da-DK" sz="1500" dirty="0" smtClean="0"/>
          </a:p>
          <a:p>
            <a:pPr lvl="1"/>
            <a:r>
              <a:rPr lang="da-DK" sz="1500" dirty="0" smtClean="0"/>
              <a:t>Understøtter flere ”programmeringsparadigmer” (funktionel/imperativ)</a:t>
            </a:r>
            <a:br>
              <a:rPr lang="da-DK" sz="1500" dirty="0" smtClean="0"/>
            </a:br>
            <a:endParaRPr lang="da-DK" sz="1500" dirty="0" smtClean="0"/>
          </a:p>
          <a:p>
            <a:pPr lvl="1"/>
            <a:r>
              <a:rPr lang="da-DK" sz="1500" dirty="0"/>
              <a:t>Bliver anvendt på flere forskellige </a:t>
            </a:r>
            <a:r>
              <a:rPr lang="da-DK" sz="1500" dirty="0" smtClean="0"/>
              <a:t>platforme</a:t>
            </a:r>
            <a:br>
              <a:rPr lang="da-DK" sz="1500" dirty="0" smtClean="0"/>
            </a:br>
            <a:endParaRPr lang="da-DK" sz="1500" dirty="0"/>
          </a:p>
          <a:p>
            <a:pPr lvl="1"/>
            <a:r>
              <a:rPr lang="da-DK" sz="1500" dirty="0" smtClean="0"/>
              <a:t>Fleksibelt</a:t>
            </a:r>
            <a:br>
              <a:rPr lang="da-DK" sz="1500" dirty="0" smtClean="0"/>
            </a:br>
            <a:endParaRPr lang="da-DK" sz="1500" dirty="0" smtClean="0"/>
          </a:p>
          <a:p>
            <a:pPr lvl="1"/>
            <a:r>
              <a:rPr lang="da-DK" sz="1500" dirty="0" smtClean="0"/>
              <a:t>Frameworks er under konstant udvikling… og </a:t>
            </a:r>
            <a:r>
              <a:rPr lang="da-DK" sz="1500" smtClean="0"/>
              <a:t>der kommer </a:t>
            </a:r>
            <a:r>
              <a:rPr lang="da-DK" sz="1500" dirty="0" smtClean="0"/>
              <a:t>hele tiden nye til</a:t>
            </a:r>
            <a:br>
              <a:rPr lang="da-DK" sz="1500" dirty="0" smtClean="0"/>
            </a:br>
            <a:endParaRPr lang="da-DK" sz="1500" dirty="0" smtClean="0"/>
          </a:p>
          <a:p>
            <a:pPr lvl="1"/>
            <a:r>
              <a:rPr lang="da-DK" sz="1500" dirty="0" smtClean="0"/>
              <a:t>Fordi det er nødvendigt at kunne JavaScript !</a:t>
            </a:r>
            <a:endParaRPr lang="da-DK" sz="1500" dirty="0"/>
          </a:p>
          <a:p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1115287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Versioner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413"/>
            <a:ext cx="7246588" cy="4752875"/>
          </a:xfrm>
        </p:spPr>
        <p:txBody>
          <a:bodyPr>
            <a:normAutofit/>
          </a:bodyPr>
          <a:lstStyle/>
          <a:p>
            <a:r>
              <a:rPr lang="da-DK" dirty="0" smtClean="0"/>
              <a:t>1.0 – 1996</a:t>
            </a:r>
          </a:p>
          <a:p>
            <a:r>
              <a:rPr lang="da-DK" dirty="0" smtClean="0"/>
              <a:t>1.1 – 1996</a:t>
            </a:r>
          </a:p>
          <a:p>
            <a:r>
              <a:rPr lang="da-DK" dirty="0" smtClean="0"/>
              <a:t>1.2 – 1997</a:t>
            </a:r>
          </a:p>
          <a:p>
            <a:r>
              <a:rPr lang="da-DK" dirty="0" smtClean="0"/>
              <a:t>1.3 – 1998 (ECMA 262 1. og 2. </a:t>
            </a:r>
            <a:r>
              <a:rPr lang="da-DK" dirty="0" err="1" smtClean="0"/>
              <a:t>edit</a:t>
            </a:r>
            <a:r>
              <a:rPr lang="da-DK" dirty="0" smtClean="0"/>
              <a:t>.)</a:t>
            </a:r>
          </a:p>
          <a:p>
            <a:r>
              <a:rPr lang="da-DK" smtClean="0"/>
              <a:t>1.4 </a:t>
            </a:r>
            <a:r>
              <a:rPr lang="da-DK"/>
              <a:t>– </a:t>
            </a:r>
            <a:r>
              <a:rPr lang="da-DK" dirty="0" smtClean="0"/>
              <a:t>?</a:t>
            </a:r>
          </a:p>
          <a:p>
            <a:r>
              <a:rPr lang="da-DK" dirty="0" smtClean="0"/>
              <a:t>1.5 – 2000 (ECMA 262 3. </a:t>
            </a:r>
            <a:r>
              <a:rPr lang="da-DK" dirty="0" err="1" smtClean="0"/>
              <a:t>edit</a:t>
            </a:r>
            <a:r>
              <a:rPr lang="da-DK" dirty="0" smtClean="0"/>
              <a:t>.)</a:t>
            </a:r>
          </a:p>
          <a:p>
            <a:r>
              <a:rPr lang="da-DK" dirty="0" smtClean="0"/>
              <a:t>1.6 – 2005 </a:t>
            </a:r>
          </a:p>
          <a:p>
            <a:r>
              <a:rPr lang="da-DK" dirty="0" smtClean="0"/>
              <a:t>1.7 – 2006 </a:t>
            </a:r>
          </a:p>
          <a:p>
            <a:r>
              <a:rPr lang="da-DK" dirty="0" smtClean="0"/>
              <a:t>1.8 – 2008</a:t>
            </a:r>
          </a:p>
          <a:p>
            <a:r>
              <a:rPr lang="da-DK" smtClean="0"/>
              <a:t>1.8.1 </a:t>
            </a:r>
            <a:r>
              <a:rPr lang="da-DK"/>
              <a:t>– </a:t>
            </a:r>
            <a:r>
              <a:rPr lang="da-DK" dirty="0" smtClean="0"/>
              <a:t>?</a:t>
            </a:r>
          </a:p>
          <a:p>
            <a:r>
              <a:rPr lang="da-DK" dirty="0" smtClean="0"/>
              <a:t>1.8.2 – 2009</a:t>
            </a:r>
          </a:p>
          <a:p>
            <a:r>
              <a:rPr lang="da-DK" dirty="0" smtClean="0"/>
              <a:t>1.8.5 – 2010 (</a:t>
            </a:r>
            <a:r>
              <a:rPr lang="da-DK" dirty="0" err="1" smtClean="0"/>
              <a:t>ECMAScript</a:t>
            </a:r>
            <a:r>
              <a:rPr lang="da-DK" dirty="0" smtClean="0"/>
              <a:t> 5 </a:t>
            </a:r>
            <a:r>
              <a:rPr lang="da-DK" dirty="0" err="1" smtClean="0"/>
              <a:t>Compliance</a:t>
            </a:r>
            <a:r>
              <a:rPr lang="da-DK" dirty="0" smtClean="0"/>
              <a:t> (da: ”overholder”))</a:t>
            </a:r>
            <a:br>
              <a:rPr lang="da-DK" dirty="0" smtClean="0"/>
            </a:br>
            <a:endParaRPr lang="da-DK" dirty="0"/>
          </a:p>
          <a:p>
            <a:endParaRPr lang="da-DK" dirty="0" smtClean="0"/>
          </a:p>
          <a:p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352559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Fortolket eller kompileret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413"/>
            <a:ext cx="7993340" cy="4752875"/>
          </a:xfrm>
        </p:spPr>
        <p:txBody>
          <a:bodyPr>
            <a:normAutofit/>
          </a:bodyPr>
          <a:lstStyle/>
          <a:p>
            <a:r>
              <a:rPr lang="da-DK" b="1" dirty="0" smtClean="0"/>
              <a:t>Fortolket (kort fortalt)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>Koden bliver fortolket </a:t>
            </a:r>
            <a:r>
              <a:rPr lang="da-DK" smtClean="0"/>
              <a:t>og eksekveret, </a:t>
            </a:r>
            <a:r>
              <a:rPr lang="da-DK" dirty="0" smtClean="0"/>
              <a:t>efterhånden som den bliver indlæst af programmet. </a:t>
            </a:r>
            <a:br>
              <a:rPr lang="da-DK" dirty="0" smtClean="0"/>
            </a:br>
            <a:endParaRPr lang="da-DK" dirty="0" smtClean="0"/>
          </a:p>
          <a:p>
            <a:r>
              <a:rPr lang="da-DK" b="1" dirty="0" smtClean="0"/>
              <a:t>Kompileret (kort fortalt)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>Koden bliver konverteret til et binært format (kompileret), som enten kan eksekveres direkte af processoren, eller som ved eksekveringen bliver ”just-in-time </a:t>
            </a:r>
            <a:r>
              <a:rPr lang="da-DK" dirty="0" err="1" smtClean="0"/>
              <a:t>compiled</a:t>
            </a:r>
            <a:r>
              <a:rPr lang="da-DK" dirty="0" smtClean="0"/>
              <a:t>” (JIT) </a:t>
            </a:r>
            <a:r>
              <a:rPr lang="da-DK" smtClean="0"/>
              <a:t>til maskinkode</a:t>
            </a:r>
            <a:r>
              <a:rPr lang="da-DK" dirty="0" smtClean="0"/>
              <a:t/>
            </a:r>
            <a:br>
              <a:rPr lang="da-DK" dirty="0" smtClean="0"/>
            </a:br>
            <a:endParaRPr lang="da-DK" dirty="0" smtClean="0"/>
          </a:p>
          <a:p>
            <a:r>
              <a:rPr lang="da-DK" dirty="0" smtClean="0"/>
              <a:t>I 2015 er de fleste ”JavaScript Engines” fortolkede systemer</a:t>
            </a:r>
            <a:br>
              <a:rPr lang="da-DK" dirty="0" smtClean="0"/>
            </a:br>
            <a:endParaRPr lang="da-DK" dirty="0" smtClean="0"/>
          </a:p>
          <a:p>
            <a:r>
              <a:rPr lang="da-DK" dirty="0" smtClean="0"/>
              <a:t>Undtagelsen er blandet andet de systemer, som anvender ”V8 JavaScript Engine.” Denne JavaScript Engine har indbygget en kompiler, </a:t>
            </a:r>
            <a:r>
              <a:rPr lang="da-DK" smtClean="0"/>
              <a:t>hvilket betyder, </a:t>
            </a:r>
            <a:r>
              <a:rPr lang="da-DK" dirty="0" smtClean="0"/>
              <a:t>at koden bliver kompileret til et binært format. V8 er udviklet af Google til brug for Google </a:t>
            </a:r>
            <a:r>
              <a:rPr lang="da-DK" dirty="0" err="1" smtClean="0"/>
              <a:t>Chrome</a:t>
            </a: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197497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Statements og </a:t>
            </a:r>
            <a:r>
              <a:rPr lang="da-DK" dirty="0" err="1" smtClean="0"/>
              <a:t>expressions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413"/>
            <a:ext cx="7993340" cy="4752875"/>
          </a:xfrm>
        </p:spPr>
        <p:txBody>
          <a:bodyPr>
            <a:normAutofit/>
          </a:bodyPr>
          <a:lstStyle/>
          <a:p>
            <a:r>
              <a:rPr lang="da-DK" dirty="0" smtClean="0"/>
              <a:t>JavaScript består af </a:t>
            </a:r>
            <a:r>
              <a:rPr lang="da-DK" b="1" dirty="0" smtClean="0"/>
              <a:t>statements</a:t>
            </a:r>
            <a:r>
              <a:rPr lang="da-DK" dirty="0" smtClean="0"/>
              <a:t> og </a:t>
            </a:r>
            <a:r>
              <a:rPr lang="da-DK" b="1" dirty="0" err="1" smtClean="0"/>
              <a:t>expressions</a:t>
            </a:r>
            <a:r>
              <a:rPr lang="da-DK" b="1" dirty="0" smtClean="0"/>
              <a:t>,</a:t>
            </a:r>
            <a:r>
              <a:rPr lang="da-DK" dirty="0" smtClean="0"/>
              <a:t> som bliver omsat til maskinkode og eksekveret på computeren</a:t>
            </a:r>
            <a:br>
              <a:rPr lang="da-DK" dirty="0" smtClean="0"/>
            </a:br>
            <a:endParaRPr lang="da-DK" dirty="0" smtClean="0"/>
          </a:p>
          <a:p>
            <a:pPr lvl="1"/>
            <a:r>
              <a:rPr lang="da-DK" dirty="0"/>
              <a:t>(JavaScript) Statement:</a:t>
            </a:r>
          </a:p>
          <a:p>
            <a:pPr lvl="2"/>
            <a:r>
              <a:rPr lang="da-DK" dirty="0"/>
              <a:t>Instruktioner</a:t>
            </a:r>
          </a:p>
          <a:p>
            <a:pPr lvl="2"/>
            <a:r>
              <a:rPr lang="da-DK"/>
              <a:t>Resulterer </a:t>
            </a:r>
            <a:r>
              <a:rPr lang="da-DK" smtClean="0"/>
              <a:t>i, </a:t>
            </a:r>
            <a:r>
              <a:rPr lang="da-DK" dirty="0"/>
              <a:t>at ”noget bliver udført”</a:t>
            </a:r>
          </a:p>
          <a:p>
            <a:pPr lvl="2"/>
            <a:endParaRPr lang="da-DK" dirty="0"/>
          </a:p>
          <a:p>
            <a:pPr lvl="1"/>
            <a:r>
              <a:rPr lang="da-DK" dirty="0"/>
              <a:t>(JavaScript) Expression:</a:t>
            </a:r>
          </a:p>
          <a:p>
            <a:pPr lvl="2"/>
            <a:r>
              <a:rPr lang="da-DK" dirty="0"/>
              <a:t>Resulterer i en værdi</a:t>
            </a:r>
          </a:p>
          <a:p>
            <a:pPr lvl="2"/>
            <a:r>
              <a:rPr lang="da-DK" dirty="0"/>
              <a:t>Kan anvendes når koden forventer en værdi</a:t>
            </a:r>
            <a:br>
              <a:rPr lang="da-DK" dirty="0"/>
            </a:br>
            <a:r>
              <a:rPr lang="da-DK" dirty="0"/>
              <a:t/>
            </a:r>
            <a:br>
              <a:rPr lang="da-DK" dirty="0"/>
            </a:br>
            <a:r>
              <a:rPr lang="da-DK"/>
              <a:t>fx</a:t>
            </a:r>
            <a:r>
              <a:rPr lang="da-DK" smtClean="0"/>
              <a:t>: </a:t>
            </a:r>
            <a:r>
              <a:rPr lang="da-DK"/>
              <a:t>10 </a:t>
            </a:r>
            <a:r>
              <a:rPr lang="da-DK" smtClean="0"/>
              <a:t>+ 32</a:t>
            </a:r>
            <a:r>
              <a:rPr lang="da-DK" dirty="0"/>
              <a:t/>
            </a:r>
            <a:br>
              <a:rPr lang="da-DK" dirty="0"/>
            </a:br>
            <a:endParaRPr lang="da-DK" dirty="0"/>
          </a:p>
          <a:p>
            <a:pPr lvl="2"/>
            <a:r>
              <a:rPr lang="da-DK" dirty="0"/>
              <a:t>En </a:t>
            </a:r>
            <a:r>
              <a:rPr lang="da-DK" b="1" dirty="0" err="1"/>
              <a:t>e</a:t>
            </a:r>
            <a:r>
              <a:rPr lang="da-DK" b="1" dirty="0" err="1" smtClean="0"/>
              <a:t>xpression</a:t>
            </a:r>
            <a:r>
              <a:rPr lang="da-DK" dirty="0" smtClean="0"/>
              <a:t> </a:t>
            </a:r>
            <a:r>
              <a:rPr lang="da-DK" dirty="0"/>
              <a:t>er også et </a:t>
            </a:r>
            <a:r>
              <a:rPr lang="da-DK" b="1" dirty="0" smtClean="0"/>
              <a:t>statement</a:t>
            </a:r>
            <a:r>
              <a:rPr lang="da-DK" dirty="0" smtClean="0"/>
              <a:t> </a:t>
            </a:r>
            <a:r>
              <a:rPr lang="da-DK" dirty="0"/>
              <a:t>(”</a:t>
            </a:r>
            <a:r>
              <a:rPr lang="da-DK" dirty="0" err="1"/>
              <a:t>expression</a:t>
            </a:r>
            <a:r>
              <a:rPr lang="da-DK" dirty="0"/>
              <a:t> statement”) </a:t>
            </a:r>
          </a:p>
        </p:txBody>
      </p:sp>
    </p:spTree>
    <p:extLst>
      <p:ext uri="{BB962C8B-B14F-4D97-AF65-F5344CB8AC3E}">
        <p14:creationId xmlns:p14="http://schemas.microsoft.com/office/powerpoint/2010/main" val="123453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Regler for navngivning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413"/>
            <a:ext cx="7993340" cy="4752875"/>
          </a:xfrm>
        </p:spPr>
        <p:txBody>
          <a:bodyPr>
            <a:normAutofit/>
          </a:bodyPr>
          <a:lstStyle/>
          <a:p>
            <a:r>
              <a:rPr lang="da-DK" dirty="0" smtClean="0"/>
              <a:t>For navne gælder følgende regler:</a:t>
            </a:r>
            <a:br>
              <a:rPr lang="da-DK" dirty="0" smtClean="0"/>
            </a:br>
            <a:endParaRPr lang="da-DK" dirty="0" smtClean="0"/>
          </a:p>
          <a:p>
            <a:pPr lvl="1"/>
            <a:r>
              <a:rPr lang="da-DK" dirty="0"/>
              <a:t>Navne er </a:t>
            </a:r>
            <a:r>
              <a:rPr lang="da-DK" b="1" dirty="0" smtClean="0"/>
              <a:t>case sensitive</a:t>
            </a:r>
            <a:r>
              <a:rPr lang="da-DK" dirty="0"/>
              <a:t/>
            </a:r>
            <a:br>
              <a:rPr lang="da-DK" dirty="0"/>
            </a:br>
            <a:endParaRPr lang="da-DK" dirty="0" smtClean="0"/>
          </a:p>
          <a:p>
            <a:pPr lvl="1"/>
            <a:r>
              <a:rPr lang="da-DK" dirty="0" smtClean="0"/>
              <a:t>Skal være unikke</a:t>
            </a:r>
            <a:br>
              <a:rPr lang="da-DK" dirty="0" smtClean="0"/>
            </a:br>
            <a:endParaRPr lang="da-DK" dirty="0"/>
          </a:p>
          <a:p>
            <a:pPr lvl="1"/>
            <a:r>
              <a:rPr lang="da-DK" dirty="0" smtClean="0"/>
              <a:t>Skal </a:t>
            </a:r>
            <a:r>
              <a:rPr lang="da-DK" i="1" dirty="0" smtClean="0"/>
              <a:t>helst</a:t>
            </a:r>
            <a:r>
              <a:rPr lang="da-DK" dirty="0" smtClean="0"/>
              <a:t> begynde med et bogstav</a:t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>(Kan dog godt begynde med ”$” (som bl.a. i </a:t>
            </a:r>
            <a:r>
              <a:rPr lang="da-DK" dirty="0" err="1" smtClean="0"/>
              <a:t>jQuery</a:t>
            </a:r>
            <a:r>
              <a:rPr lang="da-DK" dirty="0" smtClean="0"/>
              <a:t>) og ”_”)</a:t>
            </a:r>
            <a:br>
              <a:rPr lang="da-DK" dirty="0" smtClean="0"/>
            </a:br>
            <a:endParaRPr lang="da-DK" dirty="0" smtClean="0"/>
          </a:p>
          <a:p>
            <a:pPr lvl="1"/>
            <a:r>
              <a:rPr lang="da-DK" dirty="0" smtClean="0"/>
              <a:t>Kan indeholde bogstaver, tal, underscore og specialtegnet ”$”</a:t>
            </a:r>
            <a:br>
              <a:rPr lang="da-DK" dirty="0" smtClean="0"/>
            </a:br>
            <a:endParaRPr lang="da-DK" dirty="0" smtClean="0"/>
          </a:p>
          <a:p>
            <a:pPr lvl="1"/>
            <a:r>
              <a:rPr lang="da-DK" dirty="0" smtClean="0"/>
              <a:t>Må ikke </a:t>
            </a:r>
            <a:r>
              <a:rPr lang="da-DK" smtClean="0"/>
              <a:t>anvende ord, </a:t>
            </a:r>
            <a:r>
              <a:rPr lang="da-DK" dirty="0" smtClean="0"/>
              <a:t>som er reserveret af programmeringssproget (</a:t>
            </a:r>
            <a:r>
              <a:rPr lang="da-DK" b="1" dirty="0" err="1" smtClean="0"/>
              <a:t>keywords</a:t>
            </a:r>
            <a:r>
              <a:rPr lang="da-DK" dirty="0" smtClean="0"/>
              <a:t>)</a:t>
            </a:r>
          </a:p>
          <a:p>
            <a:pPr lvl="1"/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240181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992888" cy="855365"/>
          </a:xfrm>
        </p:spPr>
        <p:txBody>
          <a:bodyPr/>
          <a:lstStyle/>
          <a:p>
            <a:r>
              <a:rPr lang="da-DK" dirty="0" smtClean="0"/>
              <a:t>Semikolon og værdier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413"/>
            <a:ext cx="7992888" cy="4752875"/>
          </a:xfrm>
        </p:spPr>
        <p:txBody>
          <a:bodyPr>
            <a:normAutofit/>
          </a:bodyPr>
          <a:lstStyle/>
          <a:p>
            <a:r>
              <a:rPr lang="da-DK" dirty="0" smtClean="0"/>
              <a:t>Statements afsluttes med et semikolon</a:t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>(Dette er ikke tvingende nødvendigt i ”almindelig” JavaScript, men helt nødvendigt i forbindelse med </a:t>
            </a:r>
            <a:r>
              <a:rPr lang="da-DK" err="1" smtClean="0"/>
              <a:t>jQuery</a:t>
            </a:r>
            <a:r>
              <a:rPr lang="da-DK" smtClean="0"/>
              <a:t>)</a:t>
            </a:r>
            <a:br>
              <a:rPr lang="da-DK" smtClean="0"/>
            </a:br>
            <a:r>
              <a:rPr lang="da-DK" smtClean="0"/>
              <a:t/>
            </a:r>
            <a:br>
              <a:rPr lang="da-DK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endParaRPr lang="da-DK" dirty="0" smtClean="0"/>
          </a:p>
          <a:p>
            <a:r>
              <a:rPr lang="da-DK" dirty="0" smtClean="0"/>
              <a:t>JavaScript har to typer som repræsenterer værdier:</a:t>
            </a:r>
          </a:p>
          <a:p>
            <a:pPr lvl="1"/>
            <a:r>
              <a:rPr lang="da-DK" dirty="0" smtClean="0"/>
              <a:t>”</a:t>
            </a:r>
            <a:r>
              <a:rPr lang="da-DK" dirty="0" err="1" smtClean="0"/>
              <a:t>Literal</a:t>
            </a:r>
            <a:r>
              <a:rPr lang="da-DK" dirty="0" smtClean="0"/>
              <a:t>” (en fast defineret værdi)</a:t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endParaRPr lang="da-DK" dirty="0" smtClean="0"/>
          </a:p>
          <a:p>
            <a:pPr lvl="1"/>
            <a:r>
              <a:rPr lang="da-DK" dirty="0" smtClean="0"/>
              <a:t>Variabel (en repræsentation for et sted i hukommelsen, hvor den tilknyttede værdi kan blive ændret)</a:t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endParaRPr lang="da-DK" dirty="0" smtClean="0"/>
          </a:p>
          <a:p>
            <a:endParaRPr lang="da-DK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682" y="2252904"/>
            <a:ext cx="5810250" cy="6096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182" y="4094212"/>
            <a:ext cx="5734050" cy="3429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782" y="5181996"/>
            <a:ext cx="5734050" cy="3429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" name="Straight Arrow Connector 8"/>
          <p:cNvCxnSpPr/>
          <p:nvPr/>
        </p:nvCxnSpPr>
        <p:spPr>
          <a:xfrm>
            <a:off x="2699792" y="3933428"/>
            <a:ext cx="0" cy="27089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979712" y="5058396"/>
            <a:ext cx="0" cy="23279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843808" y="2055930"/>
            <a:ext cx="0" cy="3048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635896" y="2055930"/>
            <a:ext cx="0" cy="4572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52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4D">
      <a:dk1>
        <a:srgbClr val="000000"/>
      </a:dk1>
      <a:lt1>
        <a:srgbClr val="FFFFFF"/>
      </a:lt1>
      <a:dk2>
        <a:srgbClr val="4A4C4E"/>
      </a:dk2>
      <a:lt2>
        <a:srgbClr val="F3F3EE"/>
      </a:lt2>
      <a:accent1>
        <a:srgbClr val="C2C117"/>
      </a:accent1>
      <a:accent2>
        <a:srgbClr val="2A7B83"/>
      </a:accent2>
      <a:accent3>
        <a:srgbClr val="A6A6A6"/>
      </a:accent3>
      <a:accent4>
        <a:srgbClr val="E08B25"/>
      </a:accent4>
      <a:accent5>
        <a:srgbClr val="66779B"/>
      </a:accent5>
      <a:accent6>
        <a:srgbClr val="CB017D"/>
      </a:accent6>
      <a:hlink>
        <a:srgbClr val="517C85"/>
      </a:hlink>
      <a:folHlink>
        <a:srgbClr val="66779B"/>
      </a:folHlink>
    </a:clrScheme>
    <a:fontScheme name="4D">
      <a:majorFont>
        <a:latin typeface="Museo Sans 500"/>
        <a:ea typeface=""/>
        <a:cs typeface=""/>
      </a:majorFont>
      <a:minorFont>
        <a:latin typeface="Museo Sans 100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gen_Ny_Skabelon_01092016.potx" id="{6C575777-B66C-4D86-BBE4-F2EC78A28701}" vid="{71F82714-6BCB-4DBD-84C1-D6EDD808A1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279110280F3FE4994843A1FA74969CC" ma:contentTypeVersion="2" ma:contentTypeDescription="Opret et nyt dokument." ma:contentTypeScope="" ma:versionID="baad674a7173dd70a6d947512ca180cb">
  <xsd:schema xmlns:xsd="http://www.w3.org/2001/XMLSchema" xmlns:xs="http://www.w3.org/2001/XMLSchema" xmlns:p="http://schemas.microsoft.com/office/2006/metadata/properties" xmlns:ns2="b141fd4e-f10e-48df-a839-f421c41c81ff" targetNamespace="http://schemas.microsoft.com/office/2006/metadata/properties" ma:root="true" ma:fieldsID="694da7811ce6810d89eb2c4cc3c8e7eb" ns2:_="">
    <xsd:import namespace="b141fd4e-f10e-48df-a839-f421c41c81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41fd4e-f10e-48df-a839-f421c41c81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6E44FD1-4E5C-444D-9CA1-D3A382FA4CEB}"/>
</file>

<file path=customXml/itemProps2.xml><?xml version="1.0" encoding="utf-8"?>
<ds:datastoreItem xmlns:ds="http://schemas.openxmlformats.org/officeDocument/2006/customXml" ds:itemID="{2525E8E1-E6BA-4DB2-ABC5-58C4640C48BF}"/>
</file>

<file path=customXml/itemProps3.xml><?xml version="1.0" encoding="utf-8"?>
<ds:datastoreItem xmlns:ds="http://schemas.openxmlformats.org/officeDocument/2006/customXml" ds:itemID="{945C85E0-A019-4CB3-8FED-EB2B3216FB1E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3504</TotalTime>
  <Words>333</Words>
  <Application>Microsoft Office PowerPoint</Application>
  <PresentationFormat>On-screen Show (4:3)</PresentationFormat>
  <Paragraphs>140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Museo Sans 100</vt:lpstr>
      <vt:lpstr>Museo Sans 500</vt:lpstr>
      <vt:lpstr>Tahoma</vt:lpstr>
      <vt:lpstr>Office-tema</vt:lpstr>
      <vt:lpstr>JavaScript - syntaks og operatorer</vt:lpstr>
      <vt:lpstr>Oversigt</vt:lpstr>
      <vt:lpstr>JavaScript</vt:lpstr>
      <vt:lpstr>Hvorfor JavaScript?</vt:lpstr>
      <vt:lpstr>Versioner</vt:lpstr>
      <vt:lpstr>Fortolket eller kompileret</vt:lpstr>
      <vt:lpstr>Statements og expressions</vt:lpstr>
      <vt:lpstr>Regler for navngivning</vt:lpstr>
      <vt:lpstr>Semikolon og værdier</vt:lpstr>
      <vt:lpstr>Variabler</vt:lpstr>
      <vt:lpstr>Parenteser</vt:lpstr>
      <vt:lpstr>Tuborgklammer</vt:lpstr>
      <vt:lpstr>”Kantede parenteser”</vt:lpstr>
      <vt:lpstr>Beregningsoperatorer</vt:lpstr>
      <vt:lpstr>Logiske operatorer</vt:lpstr>
      <vt:lpstr>Andre operatorer</vt:lpstr>
      <vt:lpstr>Kommentarer – én/flere linjer</vt:lpstr>
      <vt:lpstr>Opgaver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</dc:title>
  <dc:creator>td@4d.dk</dc:creator>
  <cp:lastModifiedBy>Thomas Dyregaard</cp:lastModifiedBy>
  <cp:revision>547</cp:revision>
  <cp:lastPrinted>2015-02-16T10:52:09Z</cp:lastPrinted>
  <dcterms:created xsi:type="dcterms:W3CDTF">2012-01-17T14:18:11Z</dcterms:created>
  <dcterms:modified xsi:type="dcterms:W3CDTF">2016-09-14T08:43:47Z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0x0101004279110280F3FE4994843A1FA74969CC</vt:lpwstr>
  </property>
</Properties>
</file>