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27"/>
  </p:notesMasterIdLst>
  <p:sldIdLst>
    <p:sldId id="256" r:id="rId5"/>
    <p:sldId id="257" r:id="rId6"/>
    <p:sldId id="280" r:id="rId7"/>
    <p:sldId id="318" r:id="rId8"/>
    <p:sldId id="321" r:id="rId9"/>
    <p:sldId id="317" r:id="rId10"/>
    <p:sldId id="333" r:id="rId11"/>
    <p:sldId id="320" r:id="rId12"/>
    <p:sldId id="334" r:id="rId13"/>
    <p:sldId id="281" r:id="rId14"/>
    <p:sldId id="325" r:id="rId15"/>
    <p:sldId id="310" r:id="rId16"/>
    <p:sldId id="311" r:id="rId17"/>
    <p:sldId id="326" r:id="rId18"/>
    <p:sldId id="327" r:id="rId19"/>
    <p:sldId id="328" r:id="rId20"/>
    <p:sldId id="324" r:id="rId21"/>
    <p:sldId id="291" r:id="rId22"/>
    <p:sldId id="329" r:id="rId23"/>
    <p:sldId id="330" r:id="rId24"/>
    <p:sldId id="331" r:id="rId25"/>
    <p:sldId id="332" r:id="rId2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13D"/>
    <a:srgbClr val="FFE285"/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Wallenius" userId="S::pw@4d.dk::3f176f6f-2a27-4062-82b8-be5b3467481d" providerId="AD" clId="Web-{3A28CD27-7C3D-43BE-B74D-C32BCFDF3B97}"/>
    <pc:docChg chg="modSld">
      <pc:chgData name="Peter Wallenius" userId="S::pw@4d.dk::3f176f6f-2a27-4062-82b8-be5b3467481d" providerId="AD" clId="Web-{3A28CD27-7C3D-43BE-B74D-C32BCFDF3B97}" dt="2018-11-08T13:12:36.193" v="0"/>
      <pc:docMkLst>
        <pc:docMk/>
      </pc:docMkLst>
      <pc:sldChg chg="mod modShow">
        <pc:chgData name="Peter Wallenius" userId="S::pw@4d.dk::3f176f6f-2a27-4062-82b8-be5b3467481d" providerId="AD" clId="Web-{3A28CD27-7C3D-43BE-B74D-C32BCFDF3B97}" dt="2018-11-08T13:12:36.193" v="0"/>
        <pc:sldMkLst>
          <pc:docMk/>
          <pc:sldMk cId="1872429345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5A97-5158-4A22-B0FD-5280523307C7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C4126-B456-409D-8198-AFB007E76DF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699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5445224"/>
            <a:ext cx="8892480" cy="67385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extBox 7"/>
          <p:cNvSpPr txBox="1"/>
          <p:nvPr userDrawn="1"/>
        </p:nvSpPr>
        <p:spPr>
          <a:xfrm>
            <a:off x="8007086" y="650678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© 4D A/S</a:t>
            </a:r>
          </a:p>
        </p:txBody>
      </p:sp>
    </p:spTree>
    <p:extLst>
      <p:ext uri="{BB962C8B-B14F-4D97-AF65-F5344CB8AC3E}">
        <p14:creationId xmlns:p14="http://schemas.microsoft.com/office/powerpoint/2010/main" val="7116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929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262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1798638"/>
            <a:ext cx="3039018" cy="43545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0293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6970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2057400"/>
            <a:ext cx="3039018" cy="4095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8149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0430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35115" y="365126"/>
            <a:ext cx="1971675" cy="57880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40001" y="365126"/>
            <a:ext cx="5969384" cy="5788025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4882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1_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 smtClean="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en-US"/>
              <a:t>Click to edit Master subtitle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420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035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709739"/>
            <a:ext cx="806702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4589464"/>
            <a:ext cx="806702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1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1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540001" y="6380383"/>
            <a:ext cx="695868" cy="365125"/>
          </a:xfrm>
        </p:spPr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675" y="1802766"/>
            <a:ext cx="3915000" cy="4350385"/>
          </a:xfrm>
          <a:prstGeom prst="roundRect">
            <a:avLst>
              <a:gd name="adj" fmla="val 5895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16121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3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599" y="1800049"/>
            <a:ext cx="1838700" cy="2019600"/>
          </a:xfrm>
          <a:prstGeom prst="roundRect">
            <a:avLst>
              <a:gd name="adj" fmla="val 12616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/>
          </a:p>
        </p:txBody>
      </p:sp>
      <p:sp>
        <p:nvSpPr>
          <p:cNvPr id="9" name="Pladsholder til billede 11"/>
          <p:cNvSpPr>
            <a:spLocks noGrp="1"/>
          </p:cNvSpPr>
          <p:nvPr>
            <p:ph type="pic" sz="quarter" idx="15"/>
          </p:nvPr>
        </p:nvSpPr>
        <p:spPr>
          <a:xfrm>
            <a:off x="4692599" y="4128955"/>
            <a:ext cx="3915000" cy="2019600"/>
          </a:xfrm>
          <a:prstGeom prst="roundRect">
            <a:avLst>
              <a:gd name="adj" fmla="val 12498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/>
          </a:p>
        </p:txBody>
      </p:sp>
      <p:sp>
        <p:nvSpPr>
          <p:cNvPr id="19" name="Pladsholder til billede 11"/>
          <p:cNvSpPr>
            <a:spLocks noGrp="1"/>
          </p:cNvSpPr>
          <p:nvPr>
            <p:ph type="pic" sz="quarter" idx="16"/>
          </p:nvPr>
        </p:nvSpPr>
        <p:spPr>
          <a:xfrm>
            <a:off x="6768329" y="1800049"/>
            <a:ext cx="1838700" cy="2019600"/>
          </a:xfrm>
          <a:prstGeom prst="roundRect">
            <a:avLst>
              <a:gd name="adj" fmla="val 12380"/>
            </a:avLst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07210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9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73056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18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19" name="Pladsholder til indhold 2"/>
          <p:cNvSpPr>
            <a:spLocks noGrp="1"/>
          </p:cNvSpPr>
          <p:nvPr>
            <p:ph sz="half" idx="15"/>
          </p:nvPr>
        </p:nvSpPr>
        <p:spPr>
          <a:xfrm>
            <a:off x="540000" y="4074088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6"/>
          </p:nvPr>
        </p:nvSpPr>
        <p:spPr>
          <a:xfrm>
            <a:off x="33075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21" name="Pladsholder til indhold 2"/>
          <p:cNvSpPr>
            <a:spLocks noGrp="1"/>
          </p:cNvSpPr>
          <p:nvPr>
            <p:ph sz="half" idx="17"/>
          </p:nvPr>
        </p:nvSpPr>
        <p:spPr>
          <a:xfrm>
            <a:off x="60750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2481282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5125"/>
            <a:ext cx="8064900" cy="126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1798637"/>
            <a:ext cx="3958181" cy="675958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40001" y="2474595"/>
            <a:ext cx="3958181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29150" y="1798638"/>
            <a:ext cx="3975750" cy="675957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29150" y="2474595"/>
            <a:ext cx="3975750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920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63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900" cy="62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noProof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0" y="1343608"/>
            <a:ext cx="8064900" cy="48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noProof="0"/>
              <a:t>Rediger typografien i masterens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657974" y="6389009"/>
            <a:ext cx="1910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EEEF-4D5D-42B0-B5A2-BA8729D9B021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52293" y="6389009"/>
            <a:ext cx="5208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540001" y="6389009"/>
            <a:ext cx="695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4D-logo-med-dk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7" r="897"/>
          <a:stretch>
            <a:fillRect/>
          </a:stretch>
        </p:blipFill>
        <p:spPr>
          <a:xfrm>
            <a:off x="8529581" y="6303203"/>
            <a:ext cx="596676" cy="53673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5"/>
          <p:cNvSpPr/>
          <p:nvPr/>
        </p:nvSpPr>
        <p:spPr>
          <a:xfrm>
            <a:off x="1" y="6262384"/>
            <a:ext cx="914400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3578" tIns="53578" rIns="53578" bIns="53578" anchor="ctr"/>
          <a:lstStyle/>
          <a:p>
            <a:pPr>
              <a:defRPr sz="3200"/>
            </a:pPr>
            <a:endParaRPr lang="da-DK" sz="2400" noProof="0"/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631153" y="985892"/>
            <a:ext cx="7973747" cy="3141"/>
          </a:xfrm>
          <a:prstGeom prst="line">
            <a:avLst/>
          </a:prstGeom>
          <a:noFill/>
          <a:ln w="19050" algn="ctr">
            <a:solidFill>
              <a:srgbClr val="467A7C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7187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54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182166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208360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03697" indent="-195263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3600"/>
              <a:t>Scopes, placering og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23368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Hoisting</a:t>
            </a:r>
            <a:r>
              <a:rPr lang="da-DK"/>
              <a:t> - eksempel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/>
              <a:t>Eksempel på </a:t>
            </a:r>
            <a:r>
              <a:rPr lang="da-DK" b="1" err="1"/>
              <a:t>hoisting</a:t>
            </a:r>
            <a:br>
              <a:rPr lang="da-DK"/>
            </a:br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200775" cy="3038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80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065348" cy="581227"/>
          </a:xfrm>
        </p:spPr>
        <p:txBody>
          <a:bodyPr/>
          <a:lstStyle/>
          <a:p>
            <a:r>
              <a:rPr lang="da-DK"/>
              <a:t>Placering af </a:t>
            </a:r>
            <a:r>
              <a:rPr lang="da-DK" err="1"/>
              <a:t>JavaScriptkode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30995"/>
            <a:ext cx="7993340" cy="4186237"/>
          </a:xfrm>
        </p:spPr>
        <p:txBody>
          <a:bodyPr/>
          <a:lstStyle/>
          <a:p>
            <a:r>
              <a:rPr lang="da-DK"/>
              <a:t>JavaScript-koden kan placeres:</a:t>
            </a:r>
          </a:p>
          <a:p>
            <a:pPr lvl="1"/>
            <a:r>
              <a:rPr lang="da-DK"/>
              <a:t>Som en del af HTML-siden</a:t>
            </a:r>
          </a:p>
          <a:p>
            <a:pPr lvl="1"/>
            <a:r>
              <a:rPr lang="da-DK"/>
              <a:t>I en ekstern fil, hvis indhold bliver hentet gennem et kald fra HTML-siden</a:t>
            </a:r>
            <a:br>
              <a:rPr lang="da-DK"/>
            </a:b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689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848872" cy="855365"/>
          </a:xfrm>
        </p:spPr>
        <p:txBody>
          <a:bodyPr/>
          <a:lstStyle/>
          <a:p>
            <a:r>
              <a:rPr lang="da-DK"/>
              <a:t>Placering af JavaScript-kode (2) – på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421"/>
            <a:ext cx="7992888" cy="4896891"/>
          </a:xfrm>
        </p:spPr>
        <p:txBody>
          <a:bodyPr/>
          <a:lstStyle/>
          <a:p>
            <a:r>
              <a:rPr lang="da-DK"/>
              <a:t>JavaScript-koden placeres mellem </a:t>
            </a:r>
            <a:r>
              <a:rPr lang="da-DK" b="1"/>
              <a:t>&lt;script&gt;</a:t>
            </a:r>
            <a:r>
              <a:rPr lang="da-DK"/>
              <a:t> og </a:t>
            </a:r>
            <a:r>
              <a:rPr lang="da-DK" b="1"/>
              <a:t>&lt;/script&gt;</a:t>
            </a:r>
            <a:br>
              <a:rPr lang="da-DK"/>
            </a:br>
            <a:endParaRPr lang="da-DK"/>
          </a:p>
          <a:p>
            <a:r>
              <a:rPr lang="da-DK"/>
              <a:t>Attributten </a:t>
            </a:r>
            <a:r>
              <a:rPr lang="da-DK" b="1"/>
              <a:t>type=”</a:t>
            </a:r>
            <a:r>
              <a:rPr lang="da-DK" b="1" err="1"/>
              <a:t>text</a:t>
            </a:r>
            <a:r>
              <a:rPr lang="da-DK" b="1"/>
              <a:t>/</a:t>
            </a:r>
            <a:r>
              <a:rPr lang="da-DK" b="1" err="1"/>
              <a:t>javascript</a:t>
            </a:r>
            <a:r>
              <a:rPr lang="da-DK" b="1"/>
              <a:t>”</a:t>
            </a:r>
            <a:r>
              <a:rPr lang="da-DK"/>
              <a:t> placeres i </a:t>
            </a:r>
            <a:r>
              <a:rPr lang="da-DK" b="1"/>
              <a:t>&lt;script&gt;</a:t>
            </a:r>
            <a:r>
              <a:rPr lang="da-DK"/>
              <a:t> for at fortælle browseren, hvorledes indholdet af elementet skal fortolkes</a:t>
            </a:r>
            <a:br>
              <a:rPr lang="da-DK"/>
            </a:br>
            <a:endParaRPr lang="da-DK"/>
          </a:p>
          <a:p>
            <a:r>
              <a:rPr lang="da-DK"/>
              <a:t>Elementet &lt;script&gt; bliver ofte placeret i enten:</a:t>
            </a:r>
            <a:br>
              <a:rPr lang="da-DK"/>
            </a:br>
            <a:endParaRPr lang="da-DK"/>
          </a:p>
          <a:p>
            <a:pPr lvl="1"/>
            <a:r>
              <a:rPr lang="da-DK" b="1"/>
              <a:t>&lt;head&gt;</a:t>
            </a:r>
            <a:r>
              <a:rPr lang="da-DK"/>
              <a:t>-elementet</a:t>
            </a:r>
          </a:p>
          <a:p>
            <a:pPr lvl="1"/>
            <a:r>
              <a:rPr lang="da-DK" b="1"/>
              <a:t>&lt;</a:t>
            </a:r>
            <a:r>
              <a:rPr lang="da-DK" b="1" err="1"/>
              <a:t>body</a:t>
            </a:r>
            <a:r>
              <a:rPr lang="da-DK" b="1"/>
              <a:t>&gt;</a:t>
            </a:r>
            <a:r>
              <a:rPr lang="da-DK"/>
              <a:t>-elementet</a:t>
            </a:r>
            <a:br>
              <a:rPr lang="da-DK"/>
            </a:br>
            <a:endParaRPr lang="da-DK"/>
          </a:p>
          <a:p>
            <a:r>
              <a:rPr lang="da-DK"/>
              <a:t>Bliver ofte placeret nederst i </a:t>
            </a:r>
            <a:r>
              <a:rPr lang="da-DK" b="1"/>
              <a:t>&lt;</a:t>
            </a:r>
            <a:r>
              <a:rPr lang="da-DK" b="1" err="1"/>
              <a:t>body</a:t>
            </a:r>
            <a:r>
              <a:rPr lang="da-DK" b="1"/>
              <a:t>&gt;</a:t>
            </a:r>
            <a:r>
              <a:rPr lang="da-DK"/>
              <a:t>-elementet for at sikre, at alle </a:t>
            </a:r>
            <a:r>
              <a:rPr lang="da-DK" b="1"/>
              <a:t>DOM</a:t>
            </a:r>
            <a:r>
              <a:rPr lang="da-DK"/>
              <a:t>-elementer er til stede</a:t>
            </a:r>
            <a:br>
              <a:rPr lang="da-DK"/>
            </a:br>
            <a:endParaRPr lang="da-DK"/>
          </a:p>
          <a:p>
            <a:r>
              <a:rPr lang="da-DK"/>
              <a:t>En mere moderne tilgang er at kalde JavaScript-filer asynkront, hvilket kan opnås ved at angive attributten </a:t>
            </a:r>
            <a:r>
              <a:rPr lang="da-DK" b="1" err="1"/>
              <a:t>async</a:t>
            </a:r>
            <a:r>
              <a:rPr lang="da-DK"/>
              <a:t> eller </a:t>
            </a:r>
            <a:r>
              <a:rPr lang="da-DK" b="1" err="1"/>
              <a:t>defer</a:t>
            </a:r>
            <a:r>
              <a:rPr lang="da-DK" b="1"/>
              <a:t> </a:t>
            </a:r>
            <a:br>
              <a:rPr lang="da-DK"/>
            </a:br>
            <a:r>
              <a:rPr lang="da-DK"/>
              <a:t>i </a:t>
            </a:r>
            <a:r>
              <a:rPr lang="da-DK" b="1"/>
              <a:t>&lt;script&gt;</a:t>
            </a:r>
            <a:r>
              <a:rPr lang="da-DK"/>
              <a:t>-elementet</a:t>
            </a:r>
            <a:endParaRPr lang="da-DK" b="1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898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36904" cy="855365"/>
          </a:xfrm>
        </p:spPr>
        <p:txBody>
          <a:bodyPr/>
          <a:lstStyle/>
          <a:p>
            <a:r>
              <a:rPr lang="da-DK"/>
              <a:t>Placering af JavaScript-kode (3) – eksternt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30995"/>
            <a:ext cx="7920880" cy="4186237"/>
          </a:xfrm>
        </p:spPr>
        <p:txBody>
          <a:bodyPr/>
          <a:lstStyle/>
          <a:p>
            <a:r>
              <a:rPr lang="da-DK"/>
              <a:t>JavaScript-kode kan placeres i filer, hvis </a:t>
            </a:r>
            <a:r>
              <a:rPr lang="da-DK" b="1" err="1"/>
              <a:t>extension</a:t>
            </a:r>
            <a:r>
              <a:rPr lang="da-DK"/>
              <a:t> er </a:t>
            </a:r>
            <a:r>
              <a:rPr lang="da-DK" b="1"/>
              <a:t>.</a:t>
            </a:r>
            <a:r>
              <a:rPr lang="da-DK" b="1" err="1"/>
              <a:t>js</a:t>
            </a:r>
            <a:br>
              <a:rPr lang="da-DK" b="1"/>
            </a:br>
            <a:endParaRPr lang="da-DK" b="1"/>
          </a:p>
          <a:p>
            <a:r>
              <a:rPr lang="da-DK"/>
              <a:t>Kaldet af JavaScript-filen sker ved at angive attributten </a:t>
            </a:r>
            <a:r>
              <a:rPr lang="da-DK" b="1" err="1"/>
              <a:t>src</a:t>
            </a:r>
            <a:r>
              <a:rPr lang="da-DK" b="1"/>
              <a:t>=”…”</a:t>
            </a:r>
            <a:r>
              <a:rPr lang="da-DK"/>
              <a:t> i </a:t>
            </a:r>
            <a:r>
              <a:rPr lang="da-DK" b="1"/>
              <a:t>&lt;script&gt;</a:t>
            </a:r>
            <a:r>
              <a:rPr lang="da-DK"/>
              <a:t>-elementet</a:t>
            </a:r>
            <a:br>
              <a:rPr lang="da-DK"/>
            </a:br>
            <a:br>
              <a:rPr lang="da-DK"/>
            </a:br>
            <a:r>
              <a:rPr lang="da-DK"/>
              <a:t>     </a:t>
            </a:r>
            <a:r>
              <a:rPr lang="da-DK" b="1"/>
              <a:t>&lt;script type=”</a:t>
            </a:r>
            <a:r>
              <a:rPr lang="da-DK" b="1" err="1"/>
              <a:t>text</a:t>
            </a:r>
            <a:r>
              <a:rPr lang="da-DK" b="1"/>
              <a:t>/</a:t>
            </a:r>
            <a:r>
              <a:rPr lang="da-DK" b="1" err="1"/>
              <a:t>javascript</a:t>
            </a:r>
            <a:r>
              <a:rPr lang="da-DK" b="1"/>
              <a:t>” </a:t>
            </a:r>
            <a:r>
              <a:rPr lang="da-DK" b="1" err="1"/>
              <a:t>src</a:t>
            </a:r>
            <a:r>
              <a:rPr lang="da-DK" b="1"/>
              <a:t>=”…”&gt;&lt;/script&gt;</a:t>
            </a:r>
            <a:br>
              <a:rPr lang="da-DK"/>
            </a:br>
            <a:endParaRPr lang="da-DK"/>
          </a:p>
          <a:p>
            <a:r>
              <a:rPr lang="da-DK"/>
              <a:t>Bemærk, at </a:t>
            </a:r>
            <a:r>
              <a:rPr lang="da-DK" b="1"/>
              <a:t>&lt;script&gt;</a:t>
            </a:r>
            <a:r>
              <a:rPr lang="da-DK"/>
              <a:t>-elementet skal afsluttes med et </a:t>
            </a:r>
            <a:r>
              <a:rPr lang="da-DK" b="1"/>
              <a:t>&lt;/script&gt;</a:t>
            </a:r>
            <a:r>
              <a:rPr lang="da-DK"/>
              <a:t>-tag</a:t>
            </a:r>
          </a:p>
        </p:txBody>
      </p:sp>
    </p:spTree>
    <p:extLst>
      <p:ext uri="{BB962C8B-B14F-4D97-AF65-F5344CB8AC3E}">
        <p14:creationId xmlns:p14="http://schemas.microsoft.com/office/powerpoint/2010/main" val="290038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Asynkrone kald af JavaScript-kode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421"/>
            <a:ext cx="7993340" cy="4824883"/>
          </a:xfrm>
        </p:spPr>
        <p:txBody>
          <a:bodyPr/>
          <a:lstStyle/>
          <a:p>
            <a:r>
              <a:rPr lang="da-DK"/>
              <a:t>Hvert kald til en ekstern script-fil medfører en </a:t>
            </a:r>
            <a:r>
              <a:rPr lang="da-DK" b="1" err="1"/>
              <a:t>request</a:t>
            </a:r>
            <a:br>
              <a:rPr lang="da-DK" b="1"/>
            </a:br>
            <a:endParaRPr lang="da-DK" b="1"/>
          </a:p>
          <a:p>
            <a:r>
              <a:rPr lang="da-DK"/>
              <a:t>For ikke at blokere browseren, imens der ventes på svaret fra serveren, er det i de fleste browsere muligt at kalde en server asynkront</a:t>
            </a:r>
            <a:br>
              <a:rPr lang="da-DK"/>
            </a:br>
            <a:endParaRPr lang="da-DK"/>
          </a:p>
          <a:p>
            <a:r>
              <a:rPr lang="da-DK"/>
              <a:t>Asynkront vil sige, at browseren sender et </a:t>
            </a:r>
            <a:r>
              <a:rPr lang="da-DK" b="1" err="1"/>
              <a:t>request</a:t>
            </a:r>
            <a:r>
              <a:rPr lang="da-DK" b="1"/>
              <a:t> </a:t>
            </a:r>
            <a:r>
              <a:rPr lang="da-DK"/>
              <a:t>til serveren, </a:t>
            </a:r>
            <a:r>
              <a:rPr lang="da-DK" u="sng"/>
              <a:t>samtidig</a:t>
            </a:r>
            <a:r>
              <a:rPr lang="da-DK"/>
              <a:t> med at browseren udfører anden kode. Browserens arbejde bliver altså ikke blokeret i forbindelse med kaldet.</a:t>
            </a:r>
            <a:br>
              <a:rPr lang="da-DK"/>
            </a:br>
            <a:endParaRPr lang="da-DK"/>
          </a:p>
          <a:p>
            <a:r>
              <a:rPr lang="da-DK"/>
              <a:t>Der er tre typer af asynkrone kald i ”almindelig” JavaScript:</a:t>
            </a:r>
          </a:p>
          <a:p>
            <a:pPr lvl="1"/>
            <a:r>
              <a:rPr lang="da-DK" b="1" err="1"/>
              <a:t>async</a:t>
            </a:r>
            <a:endParaRPr lang="da-DK"/>
          </a:p>
          <a:p>
            <a:pPr lvl="1"/>
            <a:r>
              <a:rPr lang="da-DK" b="1" err="1"/>
              <a:t>defer</a:t>
            </a:r>
            <a:endParaRPr lang="da-DK" b="1"/>
          </a:p>
          <a:p>
            <a:pPr lvl="1"/>
            <a:r>
              <a:rPr lang="da-DK" b="1" err="1"/>
              <a:t>ajax</a:t>
            </a:r>
            <a:r>
              <a:rPr lang="da-DK" b="1"/>
              <a:t> (</a:t>
            </a:r>
            <a:r>
              <a:rPr lang="da-DK" b="1" err="1"/>
              <a:t>A</a:t>
            </a:r>
            <a:r>
              <a:rPr lang="da-DK" err="1"/>
              <a:t>sychronous</a:t>
            </a:r>
            <a:r>
              <a:rPr lang="da-DK" b="1"/>
              <a:t> J</a:t>
            </a:r>
            <a:r>
              <a:rPr lang="da-DK"/>
              <a:t>avaScript </a:t>
            </a:r>
            <a:r>
              <a:rPr lang="da-DK" b="1"/>
              <a:t>A</a:t>
            </a:r>
            <a:r>
              <a:rPr lang="da-DK"/>
              <a:t>nd</a:t>
            </a:r>
            <a:r>
              <a:rPr lang="da-DK" b="1"/>
              <a:t> </a:t>
            </a:r>
            <a:r>
              <a:rPr lang="da-DK" b="1" err="1"/>
              <a:t>X</a:t>
            </a:r>
            <a:r>
              <a:rPr lang="da-DK" err="1"/>
              <a:t>Ml</a:t>
            </a:r>
            <a:r>
              <a:rPr lang="da-DK" b="1"/>
              <a:t>) </a:t>
            </a:r>
            <a:r>
              <a:rPr lang="da-DK"/>
              <a:t>(bliver ikke gennemgået her)</a:t>
            </a:r>
            <a:endParaRPr lang="da-DK" b="1"/>
          </a:p>
          <a:p>
            <a:pPr marL="457200" lvl="1" indent="0">
              <a:buNone/>
            </a:pPr>
            <a:br>
              <a:rPr lang="da-DK"/>
            </a:br>
            <a:endParaRPr lang="da-DK"/>
          </a:p>
          <a:p>
            <a:pPr lvl="1"/>
            <a:endParaRPr lang="da-DK" b="1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077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Asynkrone kald - </a:t>
            </a:r>
            <a:r>
              <a:rPr lang="da-DK" err="1"/>
              <a:t>async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421"/>
            <a:ext cx="7993340" cy="4896891"/>
          </a:xfrm>
        </p:spPr>
        <p:txBody>
          <a:bodyPr/>
          <a:lstStyle/>
          <a:p>
            <a:r>
              <a:rPr lang="da-DK" b="1" err="1"/>
              <a:t>async</a:t>
            </a:r>
            <a:r>
              <a:rPr lang="da-DK"/>
              <a:t>-kald er asynkrone kald til en server</a:t>
            </a:r>
            <a:br>
              <a:rPr lang="da-DK" b="1"/>
            </a:br>
            <a:endParaRPr lang="da-DK" b="1"/>
          </a:p>
          <a:p>
            <a:r>
              <a:rPr lang="da-DK" b="1"/>
              <a:t>Scenarie 1: </a:t>
            </a:r>
            <a:br>
              <a:rPr lang="da-DK" b="1"/>
            </a:br>
            <a:br>
              <a:rPr lang="da-DK"/>
            </a:br>
            <a:r>
              <a:rPr lang="da-DK"/>
              <a:t> &lt;script type=”</a:t>
            </a:r>
            <a:r>
              <a:rPr lang="da-DK" err="1"/>
              <a:t>text</a:t>
            </a:r>
            <a:r>
              <a:rPr lang="da-DK"/>
              <a:t>/</a:t>
            </a:r>
            <a:r>
              <a:rPr lang="da-DK" err="1"/>
              <a:t>javascript</a:t>
            </a:r>
            <a:r>
              <a:rPr lang="da-DK"/>
              <a:t>” </a:t>
            </a:r>
            <a:r>
              <a:rPr lang="da-DK" err="1"/>
              <a:t>src</a:t>
            </a:r>
            <a:r>
              <a:rPr lang="da-DK"/>
              <a:t>=”myscript1.js” </a:t>
            </a:r>
            <a:r>
              <a:rPr lang="da-DK" err="1"/>
              <a:t>async</a:t>
            </a:r>
            <a:r>
              <a:rPr lang="da-DK"/>
              <a:t>&gt;&lt;/script&gt;</a:t>
            </a:r>
            <a:br>
              <a:rPr lang="da-DK"/>
            </a:br>
            <a:r>
              <a:rPr lang="da-DK"/>
              <a:t> &lt;script type=”</a:t>
            </a:r>
            <a:r>
              <a:rPr lang="da-DK" err="1"/>
              <a:t>text</a:t>
            </a:r>
            <a:r>
              <a:rPr lang="da-DK"/>
              <a:t>/</a:t>
            </a:r>
            <a:r>
              <a:rPr lang="da-DK" err="1"/>
              <a:t>javascript</a:t>
            </a:r>
            <a:r>
              <a:rPr lang="da-DK"/>
              <a:t>” </a:t>
            </a:r>
            <a:r>
              <a:rPr lang="da-DK" err="1"/>
              <a:t>src</a:t>
            </a:r>
            <a:r>
              <a:rPr lang="da-DK"/>
              <a:t>=”myscript2.js” </a:t>
            </a:r>
            <a:r>
              <a:rPr lang="da-DK" err="1"/>
              <a:t>async</a:t>
            </a:r>
            <a:r>
              <a:rPr lang="da-DK"/>
              <a:t>&gt;&lt;/script&gt;</a:t>
            </a:r>
            <a:br>
              <a:rPr lang="da-DK"/>
            </a:br>
            <a:endParaRPr lang="da-DK"/>
          </a:p>
          <a:p>
            <a:pPr lvl="1"/>
            <a:r>
              <a:rPr lang="da-DK"/>
              <a:t>Der bliver sendt en </a:t>
            </a:r>
            <a:r>
              <a:rPr lang="da-DK" b="1" err="1"/>
              <a:t>request</a:t>
            </a:r>
            <a:r>
              <a:rPr lang="da-DK"/>
              <a:t> for hver af de to scripts</a:t>
            </a:r>
          </a:p>
          <a:p>
            <a:pPr lvl="1"/>
            <a:r>
              <a:rPr lang="da-DK"/>
              <a:t>Når et script er færdig med at blive hentet, vil koden blive eksekveret</a:t>
            </a:r>
          </a:p>
          <a:p>
            <a:pPr lvl="1"/>
            <a:r>
              <a:rPr lang="da-DK"/>
              <a:t>Hvis myscript2.js bliver færdigdownloadet først, bliver koden heri eksekveret først</a:t>
            </a:r>
          </a:p>
          <a:p>
            <a:pPr lvl="1"/>
            <a:r>
              <a:rPr lang="da-DK"/>
              <a:t>Browseren vil ikke være blokeret, imens ovenstående foregår</a:t>
            </a:r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br>
              <a:rPr lang="da-DK"/>
            </a:br>
            <a:endParaRPr lang="da-DK"/>
          </a:p>
          <a:p>
            <a:pPr lvl="1"/>
            <a:endParaRPr lang="da-DK" b="1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0572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Asynkrone kald - </a:t>
            </a:r>
            <a:r>
              <a:rPr lang="da-DK" err="1"/>
              <a:t>defer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421"/>
            <a:ext cx="7993340" cy="4896891"/>
          </a:xfrm>
        </p:spPr>
        <p:txBody>
          <a:bodyPr>
            <a:normAutofit/>
          </a:bodyPr>
          <a:lstStyle/>
          <a:p>
            <a:r>
              <a:rPr lang="da-DK" b="1" err="1"/>
              <a:t>defer</a:t>
            </a:r>
            <a:r>
              <a:rPr lang="da-DK"/>
              <a:t>-kald er - i lighed med </a:t>
            </a:r>
            <a:r>
              <a:rPr lang="da-DK" err="1"/>
              <a:t>async</a:t>
            </a:r>
            <a:r>
              <a:rPr lang="da-DK"/>
              <a:t>-kald - asynkrone kald til en server</a:t>
            </a:r>
            <a:br>
              <a:rPr lang="da-DK"/>
            </a:br>
            <a:endParaRPr lang="da-DK" b="1"/>
          </a:p>
          <a:p>
            <a:r>
              <a:rPr lang="da-DK" b="1"/>
              <a:t>Scenarie 2: </a:t>
            </a:r>
            <a:br>
              <a:rPr lang="da-DK" b="1"/>
            </a:br>
            <a:br>
              <a:rPr lang="da-DK"/>
            </a:br>
            <a:r>
              <a:rPr lang="da-DK"/>
              <a:t> &lt;script type=”</a:t>
            </a:r>
            <a:r>
              <a:rPr lang="da-DK" err="1"/>
              <a:t>text</a:t>
            </a:r>
            <a:r>
              <a:rPr lang="da-DK"/>
              <a:t>/</a:t>
            </a:r>
            <a:r>
              <a:rPr lang="da-DK" err="1"/>
              <a:t>javascript</a:t>
            </a:r>
            <a:r>
              <a:rPr lang="da-DK"/>
              <a:t>” </a:t>
            </a:r>
            <a:r>
              <a:rPr lang="da-DK" err="1"/>
              <a:t>src</a:t>
            </a:r>
            <a:r>
              <a:rPr lang="da-DK"/>
              <a:t>=”myscript1.js” </a:t>
            </a:r>
            <a:r>
              <a:rPr lang="da-DK" err="1"/>
              <a:t>defer</a:t>
            </a:r>
            <a:r>
              <a:rPr lang="da-DK"/>
              <a:t>&gt;&lt;/script&gt;</a:t>
            </a:r>
            <a:br>
              <a:rPr lang="da-DK"/>
            </a:br>
            <a:r>
              <a:rPr lang="da-DK"/>
              <a:t> &lt;script type=”</a:t>
            </a:r>
            <a:r>
              <a:rPr lang="da-DK" err="1"/>
              <a:t>text</a:t>
            </a:r>
            <a:r>
              <a:rPr lang="da-DK"/>
              <a:t>/</a:t>
            </a:r>
            <a:r>
              <a:rPr lang="da-DK" err="1"/>
              <a:t>javascript</a:t>
            </a:r>
            <a:r>
              <a:rPr lang="da-DK"/>
              <a:t>” </a:t>
            </a:r>
            <a:r>
              <a:rPr lang="da-DK" err="1"/>
              <a:t>src</a:t>
            </a:r>
            <a:r>
              <a:rPr lang="da-DK"/>
              <a:t>=”myscript2.js” </a:t>
            </a:r>
            <a:r>
              <a:rPr lang="da-DK" err="1"/>
              <a:t>defer</a:t>
            </a:r>
            <a:r>
              <a:rPr lang="da-DK"/>
              <a:t>&gt;&lt;/script&gt;</a:t>
            </a:r>
            <a:br>
              <a:rPr lang="da-DK"/>
            </a:br>
            <a:endParaRPr lang="da-DK"/>
          </a:p>
          <a:p>
            <a:pPr lvl="1"/>
            <a:r>
              <a:rPr lang="da-DK"/>
              <a:t>Der bliver sendt en </a:t>
            </a:r>
            <a:r>
              <a:rPr lang="da-DK" b="1" err="1"/>
              <a:t>request</a:t>
            </a:r>
            <a:r>
              <a:rPr lang="da-DK"/>
              <a:t> for hver af de to scripts</a:t>
            </a:r>
          </a:p>
          <a:p>
            <a:pPr lvl="1"/>
            <a:r>
              <a:rPr lang="da-DK"/>
              <a:t>De enkelte scripts bliver eksekveret i den rækkefølge, de bliver kaldt</a:t>
            </a:r>
          </a:p>
          <a:p>
            <a:pPr lvl="1"/>
            <a:r>
              <a:rPr lang="da-DK"/>
              <a:t>Den hentede JavaScript-kode bliver først eksekveret, når browseren er færdig med at </a:t>
            </a:r>
            <a:r>
              <a:rPr lang="da-DK" b="1"/>
              <a:t>loade</a:t>
            </a:r>
            <a:r>
              <a:rPr lang="da-DK"/>
              <a:t> HTML-siden</a:t>
            </a:r>
          </a:p>
          <a:p>
            <a:pPr lvl="1"/>
            <a:r>
              <a:rPr lang="da-DK"/>
              <a:t>Browseren vil ikke være blokeret, imens ovenstående foregår</a:t>
            </a:r>
          </a:p>
          <a:p>
            <a:pPr lvl="1"/>
            <a:endParaRPr lang="da-DK"/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br>
              <a:rPr lang="da-DK"/>
            </a:br>
            <a:endParaRPr lang="da-DK"/>
          </a:p>
          <a:p>
            <a:pPr lvl="1"/>
            <a:endParaRPr lang="da-DK" b="1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847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24936" cy="855365"/>
          </a:xfrm>
        </p:spPr>
        <p:txBody>
          <a:bodyPr/>
          <a:lstStyle/>
          <a:p>
            <a:r>
              <a:rPr lang="da-DK" err="1"/>
              <a:t>Unobtrusive</a:t>
            </a:r>
            <a:r>
              <a:rPr lang="da-DK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421"/>
            <a:ext cx="7992888" cy="4896891"/>
          </a:xfrm>
        </p:spPr>
        <p:txBody>
          <a:bodyPr/>
          <a:lstStyle/>
          <a:p>
            <a:r>
              <a:rPr lang="da-DK" err="1"/>
              <a:t>Unobtrusive</a:t>
            </a:r>
            <a:r>
              <a:rPr lang="da-DK"/>
              <a:t> JavaScript er et princip, som skal sørge for, at alt indhold af en HTML-side bliver vist, selv om noget går galt i forbindelse med fejl i JavaScript-koden</a:t>
            </a:r>
            <a:br>
              <a:rPr lang="da-DK"/>
            </a:br>
            <a:endParaRPr lang="da-DK"/>
          </a:p>
          <a:p>
            <a:r>
              <a:rPr lang="da-DK"/>
              <a:t>Princippet har tre hovedelementer:</a:t>
            </a:r>
            <a:br>
              <a:rPr lang="da-DK"/>
            </a:br>
            <a:endParaRPr lang="da-DK"/>
          </a:p>
          <a:p>
            <a:pPr lvl="1"/>
            <a:r>
              <a:rPr lang="da-DK" b="1"/>
              <a:t>Separation</a:t>
            </a:r>
            <a:br>
              <a:rPr lang="da-DK" b="1"/>
            </a:br>
            <a:r>
              <a:rPr lang="da-DK"/>
              <a:t>Adskillelse af JavaScript-koden fra HTML-koden (herunder at sørge for, at ét JavaScript-modul er uafhængig af andre JavaScript-moduler)</a:t>
            </a:r>
            <a:br>
              <a:rPr lang="da-DK"/>
            </a:br>
            <a:endParaRPr lang="da-DK"/>
          </a:p>
          <a:p>
            <a:pPr lvl="1"/>
            <a:r>
              <a:rPr lang="da-DK" b="1"/>
              <a:t>Graceful </a:t>
            </a:r>
            <a:r>
              <a:rPr lang="da-DK" b="1" err="1"/>
              <a:t>degradation</a:t>
            </a:r>
            <a:br>
              <a:rPr lang="da-DK" b="1"/>
            </a:br>
            <a:r>
              <a:rPr lang="da-DK"/>
              <a:t>Alt indhold på en HTML-side skal være til rådighed, selv om hele/dele af JavaScript-koden fejler</a:t>
            </a:r>
            <a:br>
              <a:rPr lang="da-DK"/>
            </a:br>
            <a:endParaRPr lang="da-DK"/>
          </a:p>
          <a:p>
            <a:pPr lvl="1"/>
            <a:r>
              <a:rPr lang="da-DK" b="1"/>
              <a:t>Accessibility</a:t>
            </a:r>
            <a:br>
              <a:rPr lang="da-DK" b="1"/>
            </a:br>
            <a:r>
              <a:rPr lang="da-DK"/>
              <a:t>JavaScript-koden skal ikke besværliggøre at få adgang til HMTL-indholdet. Gerne forbedre adgangen! </a:t>
            </a:r>
          </a:p>
        </p:txBody>
      </p:sp>
    </p:spTree>
    <p:extLst>
      <p:ext uri="{BB962C8B-B14F-4D97-AF65-F5344CB8AC3E}">
        <p14:creationId xmlns:p14="http://schemas.microsoft.com/office/powerpoint/2010/main" val="187242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Error</a:t>
            </a:r>
            <a:r>
              <a:rPr lang="da-DK"/>
              <a:t>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30995"/>
            <a:ext cx="7993340" cy="4186237"/>
          </a:xfrm>
        </p:spPr>
        <p:txBody>
          <a:bodyPr/>
          <a:lstStyle/>
          <a:p>
            <a:r>
              <a:rPr lang="da-DK"/>
              <a:t>Hvis der opstår alvorlige fejl under eksekveringen, som får resten af koden til at stoppe, er det muligt, håndtere situationen ved hjælp af </a:t>
            </a:r>
            <a:r>
              <a:rPr lang="da-DK" b="1" err="1"/>
              <a:t>try</a:t>
            </a:r>
            <a:r>
              <a:rPr lang="da-DK" b="1"/>
              <a:t>/</a:t>
            </a:r>
            <a:r>
              <a:rPr lang="da-DK" b="1" err="1"/>
              <a:t>catch</a:t>
            </a:r>
            <a:br>
              <a:rPr lang="da-DK" b="1"/>
            </a:br>
            <a:endParaRPr lang="da-DK" b="1"/>
          </a:p>
          <a:p>
            <a:r>
              <a:rPr lang="da-DK"/>
              <a:t>Hvis et </a:t>
            </a:r>
            <a:r>
              <a:rPr lang="da-DK" b="1"/>
              <a:t>statement</a:t>
            </a:r>
            <a:r>
              <a:rPr lang="da-DK"/>
              <a:t> i </a:t>
            </a:r>
            <a:r>
              <a:rPr lang="da-DK" b="1" err="1"/>
              <a:t>try</a:t>
            </a:r>
            <a:r>
              <a:rPr lang="da-DK"/>
              <a:t>-blokken kaster en </a:t>
            </a:r>
            <a:r>
              <a:rPr lang="da-DK" b="1"/>
              <a:t>exception</a:t>
            </a:r>
            <a:r>
              <a:rPr lang="da-DK"/>
              <a:t>, vil </a:t>
            </a:r>
            <a:r>
              <a:rPr lang="da-DK" b="1" err="1"/>
              <a:t>catch</a:t>
            </a:r>
            <a:r>
              <a:rPr lang="da-DK"/>
              <a:t>-blokken ”fange” den og håndtere fejlen som angivet i </a:t>
            </a:r>
            <a:r>
              <a:rPr lang="da-DK" b="1" err="1"/>
              <a:t>catch</a:t>
            </a:r>
            <a:r>
              <a:rPr lang="da-DK"/>
              <a:t>-blokkens kode</a:t>
            </a:r>
          </a:p>
          <a:p>
            <a:endParaRPr lang="da-DK"/>
          </a:p>
          <a:p>
            <a:endParaRPr lang="da-DK" b="1"/>
          </a:p>
          <a:p>
            <a:endParaRPr lang="da-DK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71155"/>
            <a:ext cx="2705100" cy="11620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39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Error</a:t>
            </a:r>
            <a:r>
              <a:rPr lang="da-DK"/>
              <a:t> handling – </a:t>
            </a:r>
            <a:r>
              <a:rPr lang="da-DK" err="1"/>
              <a:t>throw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59" y="1340768"/>
            <a:ext cx="7993341" cy="4824536"/>
          </a:xfrm>
        </p:spPr>
        <p:txBody>
          <a:bodyPr/>
          <a:lstStyle/>
          <a:p>
            <a:r>
              <a:rPr lang="da-DK"/>
              <a:t>Koden kan ”kaste” en exception, hvis indhold er en værdi, du selv bestemmer</a:t>
            </a:r>
            <a:br>
              <a:rPr lang="da-DK"/>
            </a:br>
            <a:endParaRPr lang="da-DK"/>
          </a:p>
          <a:p>
            <a:r>
              <a:rPr lang="da-DK"/>
              <a:t>Værdien kan være et tal (f.eks. en fejlkode) eller en fejltekst</a:t>
            </a:r>
          </a:p>
          <a:p>
            <a:endParaRPr lang="da-DK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29048"/>
            <a:ext cx="5153025" cy="2847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840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Oversigt</a:t>
            </a:r>
            <a:endParaRPr lang="da-DK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1560" y="1340421"/>
            <a:ext cx="4248472" cy="4680867"/>
          </a:xfrm>
        </p:spPr>
        <p:txBody>
          <a:bodyPr/>
          <a:lstStyle/>
          <a:p>
            <a:r>
              <a:rPr lang="en-US"/>
              <a:t>Scopes</a:t>
            </a:r>
          </a:p>
          <a:p>
            <a:r>
              <a:rPr lang="en-US" err="1"/>
              <a:t>Globalt</a:t>
            </a:r>
            <a:r>
              <a:rPr lang="en-US"/>
              <a:t> scope</a:t>
            </a:r>
          </a:p>
          <a:p>
            <a:r>
              <a:rPr lang="en-US" err="1"/>
              <a:t>Globalt</a:t>
            </a:r>
            <a:r>
              <a:rPr lang="en-US"/>
              <a:t> scope – </a:t>
            </a:r>
            <a:r>
              <a:rPr lang="en-US" err="1"/>
              <a:t>udeladelse</a:t>
            </a:r>
            <a:r>
              <a:rPr lang="en-US"/>
              <a:t> </a:t>
            </a:r>
            <a:r>
              <a:rPr lang="en-US" err="1"/>
              <a:t>af</a:t>
            </a:r>
            <a:r>
              <a:rPr lang="en-US"/>
              <a:t> </a:t>
            </a:r>
            <a:r>
              <a:rPr lang="en-US" b="1" err="1"/>
              <a:t>var</a:t>
            </a:r>
            <a:endParaRPr lang="en-US" b="1"/>
          </a:p>
          <a:p>
            <a:r>
              <a:rPr lang="en-US"/>
              <a:t>Funktions-scope</a:t>
            </a:r>
          </a:p>
          <a:p>
            <a:r>
              <a:rPr lang="en-US"/>
              <a:t>Hoisting</a:t>
            </a:r>
          </a:p>
          <a:p>
            <a:r>
              <a:rPr lang="en-US" err="1"/>
              <a:t>Placering</a:t>
            </a:r>
            <a:r>
              <a:rPr lang="en-US"/>
              <a:t> </a:t>
            </a:r>
            <a:r>
              <a:rPr lang="en-US" err="1"/>
              <a:t>af</a:t>
            </a:r>
            <a:r>
              <a:rPr lang="en-US"/>
              <a:t> JavaScript-kode</a:t>
            </a:r>
          </a:p>
          <a:p>
            <a:r>
              <a:rPr lang="en-US" err="1"/>
              <a:t>Asynkrone</a:t>
            </a:r>
            <a:r>
              <a:rPr lang="en-US"/>
              <a:t> </a:t>
            </a:r>
            <a:r>
              <a:rPr lang="en-US" err="1"/>
              <a:t>kald</a:t>
            </a:r>
            <a:r>
              <a:rPr lang="en-US"/>
              <a:t> </a:t>
            </a:r>
            <a:r>
              <a:rPr lang="en-US" err="1"/>
              <a:t>af</a:t>
            </a:r>
            <a:r>
              <a:rPr lang="en-US"/>
              <a:t> JavaScript-kode</a:t>
            </a:r>
          </a:p>
          <a:p>
            <a:r>
              <a:rPr lang="en-US"/>
              <a:t>Unobtrusive JavaScript</a:t>
            </a:r>
          </a:p>
          <a:p>
            <a:r>
              <a:rPr lang="en-US"/>
              <a:t>Error handling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Error</a:t>
            </a:r>
            <a:r>
              <a:rPr lang="da-DK"/>
              <a:t> handling – egne </a:t>
            </a:r>
            <a:r>
              <a:rPr lang="da-DK" err="1"/>
              <a:t>exceptions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7993340" cy="4896544"/>
          </a:xfrm>
        </p:spPr>
        <p:txBody>
          <a:bodyPr/>
          <a:lstStyle/>
          <a:p>
            <a:r>
              <a:rPr lang="da-DK"/>
              <a:t>Definér egne </a:t>
            </a:r>
            <a:r>
              <a:rPr lang="da-DK" err="1"/>
              <a:t>exception</a:t>
            </a:r>
            <a:r>
              <a:rPr lang="da-DK"/>
              <a:t>-typer ved at definere </a:t>
            </a:r>
            <a:r>
              <a:rPr lang="da-DK" b="1" err="1"/>
              <a:t>exception</a:t>
            </a:r>
            <a:r>
              <a:rPr lang="da-DK" b="1"/>
              <a:t>-funktioner</a:t>
            </a:r>
            <a:r>
              <a:rPr lang="da-DK"/>
              <a:t> </a:t>
            </a:r>
            <a:br>
              <a:rPr lang="da-DK"/>
            </a:br>
            <a:endParaRPr lang="da-DK"/>
          </a:p>
          <a:p>
            <a:r>
              <a:rPr lang="da-DK"/>
              <a:t>Definér de nødvendige variabler i exception-funktionerne, f.eks.</a:t>
            </a:r>
          </a:p>
          <a:p>
            <a:pPr lvl="1"/>
            <a:r>
              <a:rPr lang="en-US"/>
              <a:t>namemessage</a:t>
            </a:r>
            <a:br>
              <a:rPr lang="en-US"/>
            </a:br>
            <a:endParaRPr lang="en-US"/>
          </a:p>
          <a:p>
            <a:r>
              <a:rPr lang="en-US" err="1"/>
              <a:t>Når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given </a:t>
            </a:r>
            <a:r>
              <a:rPr lang="en-US" err="1"/>
              <a:t>fejl</a:t>
            </a:r>
            <a:r>
              <a:rPr lang="en-US"/>
              <a:t> </a:t>
            </a:r>
            <a:r>
              <a:rPr lang="en-US" err="1"/>
              <a:t>opstår</a:t>
            </a:r>
            <a:r>
              <a:rPr lang="en-US"/>
              <a:t>, </a:t>
            </a:r>
            <a:r>
              <a:rPr lang="en-US" err="1"/>
              <a:t>kast</a:t>
            </a:r>
            <a:r>
              <a:rPr lang="en-US"/>
              <a:t> (</a:t>
            </a:r>
            <a:r>
              <a:rPr lang="en-US" b="1"/>
              <a:t>throw)</a:t>
            </a:r>
            <a:r>
              <a:rPr lang="en-US"/>
              <a:t> den </a:t>
            </a:r>
            <a:r>
              <a:rPr lang="en-US" err="1"/>
              <a:t>relevante</a:t>
            </a:r>
            <a:r>
              <a:rPr lang="en-US"/>
              <a:t> exception</a:t>
            </a:r>
          </a:p>
          <a:p>
            <a:pPr lvl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9732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80920" cy="855365"/>
          </a:xfrm>
        </p:spPr>
        <p:txBody>
          <a:bodyPr/>
          <a:lstStyle/>
          <a:p>
            <a:r>
              <a:rPr lang="da-DK" err="1"/>
              <a:t>Error</a:t>
            </a:r>
            <a:r>
              <a:rPr lang="da-DK"/>
              <a:t> handling – egne </a:t>
            </a:r>
            <a:r>
              <a:rPr lang="da-DK" err="1"/>
              <a:t>exceptions</a:t>
            </a:r>
            <a:r>
              <a:rPr lang="da-DK"/>
              <a:t> (eksempel)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24" y="1404045"/>
            <a:ext cx="7849324" cy="38251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78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Opgaver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/>
              <a:t>Se mappe</a:t>
            </a:r>
          </a:p>
        </p:txBody>
      </p:sp>
    </p:spTree>
    <p:extLst>
      <p:ext uri="{BB962C8B-B14F-4D97-AF65-F5344CB8AC3E}">
        <p14:creationId xmlns:p14="http://schemas.microsoft.com/office/powerpoint/2010/main" val="279083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Scopes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/>
              <a:t>Et </a:t>
            </a:r>
            <a:r>
              <a:rPr lang="da-DK" b="1" err="1"/>
              <a:t>scope</a:t>
            </a:r>
            <a:r>
              <a:rPr lang="da-DK"/>
              <a:t> er den kodemæssige sammenhæng, hvori en variable ”lever” og er til rådighed</a:t>
            </a:r>
            <a:br>
              <a:rPr lang="da-DK"/>
            </a:br>
            <a:endParaRPr lang="da-DK"/>
          </a:p>
          <a:p>
            <a:r>
              <a:rPr lang="da-DK" err="1"/>
              <a:t>JavaScrip</a:t>
            </a:r>
            <a:r>
              <a:rPr lang="da-DK"/>
              <a:t> har to </a:t>
            </a:r>
            <a:r>
              <a:rPr lang="da-DK" b="1" err="1"/>
              <a:t>scopes</a:t>
            </a:r>
            <a:r>
              <a:rPr lang="da-DK"/>
              <a:t>:</a:t>
            </a:r>
          </a:p>
          <a:p>
            <a:pPr lvl="1"/>
            <a:r>
              <a:rPr lang="da-DK"/>
              <a:t>Globalt scope</a:t>
            </a:r>
          </a:p>
          <a:p>
            <a:pPr lvl="1"/>
            <a:r>
              <a:rPr lang="da-DK"/>
              <a:t>Funktions-scope</a:t>
            </a:r>
            <a:br>
              <a:rPr lang="da-DK"/>
            </a:b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223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Globalt </a:t>
            </a:r>
            <a:r>
              <a:rPr lang="da-DK" err="1"/>
              <a:t>scope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/>
              <a:t>Alle funktioner og variabler har adgang til elementer defineret i det globale </a:t>
            </a:r>
            <a:r>
              <a:rPr lang="da-DK" err="1"/>
              <a:t>scope</a:t>
            </a:r>
            <a:br>
              <a:rPr lang="da-DK"/>
            </a:br>
            <a:endParaRPr lang="da-DK"/>
          </a:p>
          <a:p>
            <a:r>
              <a:rPr lang="da-DK"/>
              <a:t>Variabler defineret i det globale </a:t>
            </a:r>
            <a:r>
              <a:rPr lang="da-DK" err="1"/>
              <a:t>scope</a:t>
            </a:r>
            <a:r>
              <a:rPr lang="da-DK"/>
              <a:t> er implicit defineret i forbindelse med </a:t>
            </a:r>
            <a:r>
              <a:rPr lang="da-DK" b="1" err="1"/>
              <a:t>window</a:t>
            </a:r>
            <a:r>
              <a:rPr lang="da-DK"/>
              <a:t>-objektet</a:t>
            </a:r>
            <a:br>
              <a:rPr lang="da-DK"/>
            </a:b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5248275" cy="3619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923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Globalt </a:t>
            </a:r>
            <a:r>
              <a:rPr lang="da-DK" err="1"/>
              <a:t>scope</a:t>
            </a:r>
            <a:r>
              <a:rPr lang="da-DK"/>
              <a:t> - udeladelse af </a:t>
            </a:r>
            <a:r>
              <a:rPr lang="da-DK" b="1"/>
              <a:t>var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/>
              <a:t>En variabel defineret i en funktion </a:t>
            </a:r>
            <a:r>
              <a:rPr lang="da-DK" b="1"/>
              <a:t>uden</a:t>
            </a:r>
            <a:r>
              <a:rPr lang="da-DK"/>
              <a:t> et foranstillet </a:t>
            </a:r>
            <a:r>
              <a:rPr lang="da-DK" b="1"/>
              <a:t>var</a:t>
            </a:r>
            <a:r>
              <a:rPr lang="da-DK"/>
              <a:t> vil automatisk have </a:t>
            </a:r>
            <a:r>
              <a:rPr lang="da-DK" b="1"/>
              <a:t>globalt </a:t>
            </a:r>
            <a:r>
              <a:rPr lang="da-DK" b="1" err="1"/>
              <a:t>scope</a:t>
            </a:r>
            <a:r>
              <a:rPr lang="da-DK"/>
              <a:t> </a:t>
            </a:r>
            <a:br>
              <a:rPr lang="da-DK"/>
            </a:br>
            <a:r>
              <a:rPr lang="da-DK"/>
              <a:t>(se emnet ”</a:t>
            </a:r>
            <a:r>
              <a:rPr lang="da-DK" err="1"/>
              <a:t>hoisting</a:t>
            </a:r>
            <a:r>
              <a:rPr lang="da-DK"/>
              <a:t>”)</a:t>
            </a:r>
          </a:p>
          <a:p>
            <a:endParaRPr lang="da-DK"/>
          </a:p>
          <a:p>
            <a:pPr marL="0" indent="0">
              <a:buNone/>
            </a:pPr>
            <a:br>
              <a:rPr lang="da-DK"/>
            </a:br>
            <a:endParaRPr lang="da-DK"/>
          </a:p>
          <a:p>
            <a:endParaRPr lang="da-DK"/>
          </a:p>
          <a:p>
            <a:pPr marL="0" indent="0">
              <a:buNone/>
            </a:pPr>
            <a:br>
              <a:rPr lang="da-DK"/>
            </a:b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75823"/>
            <a:ext cx="3305175" cy="1771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06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Funktions-scope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>
            <a:noAutofit/>
          </a:bodyPr>
          <a:lstStyle/>
          <a:p>
            <a:r>
              <a:rPr lang="da-DK"/>
              <a:t>En variabel defineret i en funktion med et foranstillet </a:t>
            </a:r>
            <a:r>
              <a:rPr lang="da-DK" b="1"/>
              <a:t>var</a:t>
            </a:r>
            <a:r>
              <a:rPr lang="da-DK"/>
              <a:t> vil have </a:t>
            </a:r>
            <a:r>
              <a:rPr lang="da-DK" b="1"/>
              <a:t>funktions-scope</a:t>
            </a:r>
            <a:br>
              <a:rPr lang="da-DK" b="1"/>
            </a:br>
            <a:br>
              <a:rPr lang="da-DK" b="1"/>
            </a:br>
            <a:br>
              <a:rPr lang="da-DK" b="1"/>
            </a:br>
            <a:br>
              <a:rPr lang="da-DK" b="1"/>
            </a:br>
            <a:br>
              <a:rPr lang="da-DK" b="1"/>
            </a:br>
            <a:br>
              <a:rPr lang="da-DK" b="1"/>
            </a:br>
            <a:br>
              <a:rPr lang="da-DK" b="1"/>
            </a:br>
            <a:br>
              <a:rPr lang="da-DK" b="1"/>
            </a:br>
            <a:br>
              <a:rPr lang="da-DK" b="1"/>
            </a:br>
            <a:br>
              <a:rPr lang="da-DK" b="1"/>
            </a:br>
            <a:br>
              <a:rPr lang="da-DK" b="1"/>
            </a:br>
            <a:br>
              <a:rPr lang="da-DK" b="1"/>
            </a:br>
            <a:endParaRPr lang="da-DK" b="1"/>
          </a:p>
          <a:p>
            <a:r>
              <a:rPr lang="da-DK"/>
              <a:t>Da </a:t>
            </a:r>
            <a:r>
              <a:rPr lang="da-DK" b="1" err="1"/>
              <a:t>theAnswer</a:t>
            </a:r>
            <a:r>
              <a:rPr lang="da-DK"/>
              <a:t> er defineret i et globale </a:t>
            </a:r>
            <a:r>
              <a:rPr lang="da-DK" err="1"/>
              <a:t>scope</a:t>
            </a:r>
            <a:r>
              <a:rPr lang="da-DK"/>
              <a:t>, har funktionen adgang til variablens data</a:t>
            </a:r>
            <a:br>
              <a:rPr lang="da-DK"/>
            </a:br>
            <a:endParaRPr lang="da-DK"/>
          </a:p>
          <a:p>
            <a:r>
              <a:rPr lang="da-DK"/>
              <a:t>Da </a:t>
            </a:r>
            <a:r>
              <a:rPr lang="da-DK" b="1" err="1"/>
              <a:t>wrongAnswer</a:t>
            </a:r>
            <a:r>
              <a:rPr lang="da-DK"/>
              <a:t> er defineret i funktionen, har det globale </a:t>
            </a:r>
            <a:br>
              <a:rPr lang="da-DK"/>
            </a:br>
            <a:r>
              <a:rPr lang="da-DK" err="1"/>
              <a:t>scope</a:t>
            </a:r>
            <a:r>
              <a:rPr lang="da-DK"/>
              <a:t> </a:t>
            </a:r>
            <a:r>
              <a:rPr lang="da-DK" i="1"/>
              <a:t>ikke</a:t>
            </a:r>
            <a:r>
              <a:rPr lang="da-DK"/>
              <a:t> adgang til variablen</a:t>
            </a:r>
            <a:br>
              <a:rPr lang="da-DK" sz="1500"/>
            </a:br>
            <a:endParaRPr lang="da-DK" sz="1500"/>
          </a:p>
          <a:p>
            <a:pPr marL="0" indent="0">
              <a:buNone/>
            </a:pPr>
            <a:br>
              <a:rPr lang="da-DK"/>
            </a:br>
            <a:endParaRPr lang="da-DK"/>
          </a:p>
          <a:p>
            <a:endParaRPr lang="da-DK"/>
          </a:p>
          <a:p>
            <a:pPr marL="0" indent="0">
              <a:buNone/>
            </a:pPr>
            <a:br>
              <a:rPr lang="da-DK"/>
            </a:br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9123"/>
            <a:ext cx="3752850" cy="20383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99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Illustrerende opgave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/>
              <a:t>Se mappe</a:t>
            </a:r>
          </a:p>
        </p:txBody>
      </p:sp>
    </p:spTree>
    <p:extLst>
      <p:ext uri="{BB962C8B-B14F-4D97-AF65-F5344CB8AC3E}">
        <p14:creationId xmlns:p14="http://schemas.microsoft.com/office/powerpoint/2010/main" val="186297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Hoisting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i="1"/>
              <a:t>Uanset  </a:t>
            </a:r>
            <a:r>
              <a:rPr lang="da-DK"/>
              <a:t>hvor</a:t>
            </a:r>
            <a:r>
              <a:rPr lang="da-DK" i="1"/>
              <a:t> </a:t>
            </a:r>
            <a:r>
              <a:rPr lang="da-DK"/>
              <a:t>i en funktion en variabel er defineret, vil JavaScript automatisk sørge for, at variablen i realiteten bliver erklæret umiddelbart efter </a:t>
            </a:r>
            <a:r>
              <a:rPr lang="da-DK" err="1"/>
              <a:t>scopets</a:t>
            </a:r>
            <a:r>
              <a:rPr lang="da-DK"/>
              <a:t> begyndelse.</a:t>
            </a:r>
            <a:br>
              <a:rPr lang="da-DK"/>
            </a:br>
            <a:endParaRPr lang="da-DK"/>
          </a:p>
          <a:p>
            <a:r>
              <a:rPr lang="da-DK"/>
              <a:t>Dette betyder, at variabler defineret </a:t>
            </a:r>
            <a:r>
              <a:rPr lang="da-DK" i="1"/>
              <a:t>uden</a:t>
            </a:r>
            <a:r>
              <a:rPr lang="da-DK"/>
              <a:t> anvendelse af </a:t>
            </a:r>
            <a:r>
              <a:rPr lang="da-DK" b="1"/>
              <a:t>var</a:t>
            </a:r>
            <a:r>
              <a:rPr lang="da-DK"/>
              <a:t> automatisk bliver ”løftet” til globalt scope, og variabler defineret i funktioner </a:t>
            </a:r>
            <a:r>
              <a:rPr lang="da-DK" i="1"/>
              <a:t>med</a:t>
            </a:r>
            <a:r>
              <a:rPr lang="da-DK"/>
              <a:t> anvendelse af </a:t>
            </a:r>
            <a:r>
              <a:rPr lang="da-DK" b="1"/>
              <a:t>var</a:t>
            </a:r>
            <a:r>
              <a:rPr lang="da-DK"/>
              <a:t> automatisk bliver ”løftet” op til umiddelbart efter funktionsdefinitionen (lige efter ”{” )</a:t>
            </a:r>
            <a:br>
              <a:rPr lang="da-DK"/>
            </a:br>
            <a:endParaRPr lang="da-DK"/>
          </a:p>
          <a:p>
            <a:r>
              <a:rPr lang="da-DK"/>
              <a:t>Dette bliver kaldt </a:t>
            </a:r>
            <a:r>
              <a:rPr lang="da-DK" b="1" err="1"/>
              <a:t>hoisting</a:t>
            </a:r>
            <a:br>
              <a:rPr lang="da-DK" b="1"/>
            </a:br>
            <a:endParaRPr lang="da-DK" b="1"/>
          </a:p>
          <a:p>
            <a:pPr marL="0" indent="0">
              <a:buNone/>
            </a:pPr>
            <a:br>
              <a:rPr lang="da-DK"/>
            </a:br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29000"/>
            <a:ext cx="2952328" cy="158251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54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Illustrerende opgave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/>
              <a:t>Se mappe</a:t>
            </a:r>
          </a:p>
        </p:txBody>
      </p:sp>
    </p:spTree>
    <p:extLst>
      <p:ext uri="{BB962C8B-B14F-4D97-AF65-F5344CB8AC3E}">
        <p14:creationId xmlns:p14="http://schemas.microsoft.com/office/powerpoint/2010/main" val="366351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4D">
      <a:dk1>
        <a:srgbClr val="000000"/>
      </a:dk1>
      <a:lt1>
        <a:srgbClr val="FFFFFF"/>
      </a:lt1>
      <a:dk2>
        <a:srgbClr val="4A4C4E"/>
      </a:dk2>
      <a:lt2>
        <a:srgbClr val="F3F3EE"/>
      </a:lt2>
      <a:accent1>
        <a:srgbClr val="C2C117"/>
      </a:accent1>
      <a:accent2>
        <a:srgbClr val="2A7B83"/>
      </a:accent2>
      <a:accent3>
        <a:srgbClr val="A6A6A6"/>
      </a:accent3>
      <a:accent4>
        <a:srgbClr val="E08B25"/>
      </a:accent4>
      <a:accent5>
        <a:srgbClr val="66779B"/>
      </a:accent5>
      <a:accent6>
        <a:srgbClr val="CB017D"/>
      </a:accent6>
      <a:hlink>
        <a:srgbClr val="517C85"/>
      </a:hlink>
      <a:folHlink>
        <a:srgbClr val="66779B"/>
      </a:folHlink>
    </a:clrScheme>
    <a:fontScheme name="4D">
      <a:majorFont>
        <a:latin typeface="Museo Sans 500"/>
        <a:ea typeface=""/>
        <a:cs typeface=""/>
      </a:majorFont>
      <a:minorFont>
        <a:latin typeface="Museo Sans 100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gen_Ny_Skabelon_01092016.potx" id="{6C575777-B66C-4D86-BBE4-F2EC78A28701}" vid="{71F82714-6BCB-4DBD-84C1-D6EDD808A1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79110280F3FE4994843A1FA74969CC" ma:contentTypeVersion="2" ma:contentTypeDescription="Opret et nyt dokument." ma:contentTypeScope="" ma:versionID="baad674a7173dd70a6d947512ca180cb">
  <xsd:schema xmlns:xsd="http://www.w3.org/2001/XMLSchema" xmlns:xs="http://www.w3.org/2001/XMLSchema" xmlns:p="http://schemas.microsoft.com/office/2006/metadata/properties" xmlns:ns2="b141fd4e-f10e-48df-a839-f421c41c81ff" targetNamespace="http://schemas.microsoft.com/office/2006/metadata/properties" ma:root="true" ma:fieldsID="694da7811ce6810d89eb2c4cc3c8e7eb" ns2:_="">
    <xsd:import namespace="b141fd4e-f10e-48df-a839-f421c41c8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1fd4e-f10e-48df-a839-f421c41c8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FB9B21-3286-47B7-8222-EC3261048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94E51C-81FD-4794-8A76-467E410D6E7D}">
  <ds:schemaRefs>
    <ds:schemaRef ds:uri="b141fd4e-f10e-48df-a839-f421c41c81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4371097-467B-422B-BC4C-65788074BE9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4D_BHTheme</Template>
  <Application>Microsoft Office PowerPoint</Application>
  <PresentationFormat>On-screen Show (4:3)</PresentationFormat>
  <Slides>22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Office-tema</vt:lpstr>
      <vt:lpstr>Scopes, placering og error handling</vt:lpstr>
      <vt:lpstr>Oversigt</vt:lpstr>
      <vt:lpstr>Scopes</vt:lpstr>
      <vt:lpstr>Globalt scope</vt:lpstr>
      <vt:lpstr>Globalt scope - udeladelse af var</vt:lpstr>
      <vt:lpstr>Funktions-scope</vt:lpstr>
      <vt:lpstr>Illustrerende opgave </vt:lpstr>
      <vt:lpstr>Hoisting</vt:lpstr>
      <vt:lpstr>Illustrerende opgave </vt:lpstr>
      <vt:lpstr>Hoisting - eksempel</vt:lpstr>
      <vt:lpstr>Placering af JavaScriptkode</vt:lpstr>
      <vt:lpstr>Placering af JavaScript-kode (2) – på side</vt:lpstr>
      <vt:lpstr>Placering af JavaScript-kode (3) – eksternt</vt:lpstr>
      <vt:lpstr>Asynkrone kald af JavaScript-kode</vt:lpstr>
      <vt:lpstr>Asynkrone kald - async</vt:lpstr>
      <vt:lpstr>Asynkrone kald - defer</vt:lpstr>
      <vt:lpstr>Unobtrusive JavaScript</vt:lpstr>
      <vt:lpstr>Error handling</vt:lpstr>
      <vt:lpstr>Error handling – throw</vt:lpstr>
      <vt:lpstr>Error handling – egne exceptions</vt:lpstr>
      <vt:lpstr>Error handling – egne exceptions (eksempel)</vt:lpstr>
      <vt:lpstr>Opgaver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td@4d.dk</dc:creator>
  <cp:revision>1</cp:revision>
  <dcterms:created xsi:type="dcterms:W3CDTF">2012-01-17T14:18:11Z</dcterms:created>
  <dcterms:modified xsi:type="dcterms:W3CDTF">2018-11-08T13:12:40Z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0x0101004279110280F3FE4994843A1FA74969CC</vt:lpwstr>
  </property>
</Properties>
</file>