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56" r:id="rId5"/>
    <p:sldId id="257" r:id="rId6"/>
    <p:sldId id="271" r:id="rId7"/>
    <p:sldId id="263" r:id="rId8"/>
    <p:sldId id="287" r:id="rId9"/>
    <p:sldId id="274" r:id="rId10"/>
    <p:sldId id="284" r:id="rId11"/>
    <p:sldId id="286" r:id="rId12"/>
    <p:sldId id="288" r:id="rId13"/>
    <p:sldId id="298" r:id="rId14"/>
    <p:sldId id="289" r:id="rId15"/>
    <p:sldId id="291" r:id="rId16"/>
    <p:sldId id="290" r:id="rId17"/>
    <p:sldId id="272" r:id="rId18"/>
    <p:sldId id="275" r:id="rId19"/>
    <p:sldId id="283" r:id="rId20"/>
    <p:sldId id="296" r:id="rId21"/>
    <p:sldId id="297" r:id="rId22"/>
    <p:sldId id="279" r:id="rId23"/>
    <p:sldId id="292" r:id="rId24"/>
    <p:sldId id="293" r:id="rId25"/>
    <p:sldId id="294" r:id="rId26"/>
    <p:sldId id="295" r:id="rId27"/>
    <p:sldId id="299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S::pw@4d.dk::3f176f6f-2a27-4062-82b8-be5b3467481d" providerId="AD" clId="Web-{1C1D3847-CF50-41BC-88C2-0D5258C900DF}"/>
    <pc:docChg chg="modSld">
      <pc:chgData name="Peter Wallenius" userId="S::pw@4d.dk::3f176f6f-2a27-4062-82b8-be5b3467481d" providerId="AD" clId="Web-{1C1D3847-CF50-41BC-88C2-0D5258C900DF}" dt="2018-11-09T07:47:15.936" v="4" actId="20577"/>
      <pc:docMkLst>
        <pc:docMk/>
      </pc:docMkLst>
      <pc:sldChg chg="modSp">
        <pc:chgData name="Peter Wallenius" userId="S::pw@4d.dk::3f176f6f-2a27-4062-82b8-be5b3467481d" providerId="AD" clId="Web-{1C1D3847-CF50-41BC-88C2-0D5258C900DF}" dt="2018-11-09T07:47:11.217" v="2" actId="20577"/>
        <pc:sldMkLst>
          <pc:docMk/>
          <pc:sldMk cId="3208609823" sldId="298"/>
        </pc:sldMkLst>
        <pc:spChg chg="mod">
          <ac:chgData name="Peter Wallenius" userId="S::pw@4d.dk::3f176f6f-2a27-4062-82b8-be5b3467481d" providerId="AD" clId="Web-{1C1D3847-CF50-41BC-88C2-0D5258C900DF}" dt="2018-11-09T07:47:11.217" v="2" actId="20577"/>
          <ac:spMkLst>
            <pc:docMk/>
            <pc:sldMk cId="3208609823" sldId="29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A/S</a:t>
            </a:r>
          </a:p>
        </p:txBody>
      </p:sp>
    </p:spTree>
    <p:extLst>
      <p:ext uri="{BB962C8B-B14F-4D97-AF65-F5344CB8AC3E}">
        <p14:creationId xmlns:p14="http://schemas.microsoft.com/office/powerpoint/2010/main" val="40481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6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446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225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124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34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28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2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3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091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4328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5052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81065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7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09-11-2018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001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600"/>
              <a:t>Objektorienteret JavaScript</a:t>
            </a:r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36904" cy="495325"/>
          </a:xfrm>
        </p:spPr>
        <p:txBody>
          <a:bodyPr>
            <a:normAutofit/>
          </a:bodyPr>
          <a:lstStyle/>
          <a:p>
            <a:r>
              <a:rPr lang="da-DK"/>
              <a:t>JavaScript Literal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b="1"/>
              <a:t>J</a:t>
            </a:r>
            <a:r>
              <a:rPr lang="da-DK"/>
              <a:t>ava</a:t>
            </a:r>
            <a:r>
              <a:rPr lang="da-DK" b="1"/>
              <a:t>S</a:t>
            </a:r>
            <a:r>
              <a:rPr lang="da-DK"/>
              <a:t>cript </a:t>
            </a:r>
            <a:r>
              <a:rPr lang="da-DK" b="1"/>
              <a:t>L</a:t>
            </a:r>
            <a:r>
              <a:rPr lang="da-DK"/>
              <a:t>iteral </a:t>
            </a:r>
            <a:r>
              <a:rPr lang="da-DK" b="1"/>
              <a:t>N</a:t>
            </a:r>
            <a:r>
              <a:rPr lang="da-DK"/>
              <a:t>otation er en syntaks, som beskriver et JavaScript-objekt ved hjælp af </a:t>
            </a:r>
            <a:br>
              <a:rPr lang="da-DK"/>
            </a:br>
            <a:r>
              <a:rPr lang="da-DK" b="1"/>
              <a:t>property : value</a:t>
            </a:r>
            <a:r>
              <a:rPr lang="da-DK"/>
              <a:t>-kombinationer</a:t>
            </a:r>
            <a:br>
              <a:rPr lang="da-DK"/>
            </a:br>
            <a:endParaRPr lang="da-DK"/>
          </a:p>
          <a:p>
            <a:r>
              <a:rPr lang="da-DK"/>
              <a:t>Notationen giver mulighed for at definere følgende kombinationer:</a:t>
            </a:r>
          </a:p>
          <a:p>
            <a:pPr lvl="1"/>
            <a:r>
              <a:rPr lang="da-DK"/>
              <a:t>Variabelnavn : data</a:t>
            </a:r>
          </a:p>
          <a:p>
            <a:pPr lvl="1"/>
            <a:r>
              <a:rPr lang="da-DK"/>
              <a:t>Variabelnavn : funktion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5419725" cy="1514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60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7"/>
            <a:ext cx="8208912" cy="792088"/>
          </a:xfrm>
        </p:spPr>
        <p:txBody>
          <a:bodyPr>
            <a:normAutofit/>
          </a:bodyPr>
          <a:lstStyle/>
          <a:p>
            <a:r>
              <a:rPr lang="da-DK"/>
              <a:t>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b="1"/>
              <a:t>J</a:t>
            </a:r>
            <a:r>
              <a:rPr lang="da-DK"/>
              <a:t>avaScript </a:t>
            </a:r>
            <a:r>
              <a:rPr lang="da-DK" b="1"/>
              <a:t>O</a:t>
            </a:r>
            <a:r>
              <a:rPr lang="da-DK"/>
              <a:t>bject </a:t>
            </a:r>
            <a:r>
              <a:rPr lang="da-DK" b="1"/>
              <a:t>N</a:t>
            </a:r>
            <a:r>
              <a:rPr lang="da-DK"/>
              <a:t>otation er en datastruktur, som baserer sig på </a:t>
            </a:r>
            <a:r>
              <a:rPr lang="da-DK" err="1"/>
              <a:t>property</a:t>
            </a:r>
            <a:r>
              <a:rPr lang="da-DK"/>
              <a:t>/value-kombinationer</a:t>
            </a:r>
            <a:br>
              <a:rPr lang="da-DK"/>
            </a:br>
            <a:endParaRPr lang="da-DK"/>
          </a:p>
          <a:p>
            <a:r>
              <a:rPr lang="da-DK"/>
              <a:t>Alle property/value-kombinationer angives som strenge</a:t>
            </a: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Det er tillige muligt at kombinere flere JSON-objekter i et array, hvorved det bliver muligt at overføre samlinger af data på en gang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2940"/>
            <a:ext cx="4778873" cy="2238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4772025" cy="876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30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318596" cy="711349"/>
          </a:xfrm>
        </p:spPr>
        <p:txBody>
          <a:bodyPr>
            <a:normAutofit/>
          </a:bodyPr>
          <a:lstStyle/>
          <a:p>
            <a:r>
              <a:rPr lang="da-DK"/>
              <a:t>Forskellen mellem JSLN og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en-US"/>
              <a:t>JSON (JavaScript Object Notation) </a:t>
            </a:r>
            <a:r>
              <a:rPr lang="en-US" err="1"/>
              <a:t>er</a:t>
            </a:r>
            <a:r>
              <a:rPr lang="en-US"/>
              <a:t> et </a:t>
            </a:r>
            <a:r>
              <a:rPr lang="en-US" err="1"/>
              <a:t>dataformat</a:t>
            </a:r>
            <a:r>
              <a:rPr lang="en-US"/>
              <a:t> </a:t>
            </a:r>
            <a:r>
              <a:rPr lang="en-US" err="1"/>
              <a:t>baseret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b="1"/>
              <a:t>property : value</a:t>
            </a:r>
            <a:r>
              <a:rPr lang="en-US"/>
              <a:t>-</a:t>
            </a:r>
            <a:r>
              <a:rPr lang="en-US" err="1"/>
              <a:t>kombinationer</a:t>
            </a:r>
            <a:br>
              <a:rPr lang="en-US"/>
            </a:br>
            <a:endParaRPr lang="en-US"/>
          </a:p>
          <a:p>
            <a:r>
              <a:rPr lang="en-US"/>
              <a:t>Minder strukturmæssigt om JavaScript Literal Notation, men </a:t>
            </a:r>
            <a:r>
              <a:rPr lang="en-US" err="1"/>
              <a:t>navnet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den </a:t>
            </a:r>
            <a:r>
              <a:rPr lang="en-US" err="1"/>
              <a:t>enkelte</a:t>
            </a:r>
            <a:r>
              <a:rPr lang="en-US"/>
              <a:t> </a:t>
            </a:r>
            <a:r>
              <a:rPr lang="en-US" b="1"/>
              <a:t>property </a:t>
            </a:r>
            <a:r>
              <a:rPr lang="en-US" err="1"/>
              <a:t>angives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streng</a:t>
            </a:r>
            <a:br>
              <a:rPr lang="en-US"/>
            </a:br>
            <a:endParaRPr lang="en-US"/>
          </a:p>
          <a:p>
            <a:r>
              <a:rPr lang="en-US" err="1"/>
              <a:t>Værdierne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de </a:t>
            </a:r>
            <a:r>
              <a:rPr lang="en-US" err="1"/>
              <a:t>enkelte</a:t>
            </a:r>
            <a:r>
              <a:rPr lang="en-US"/>
              <a:t> </a:t>
            </a:r>
            <a:r>
              <a:rPr lang="en-US" b="1"/>
              <a:t>properties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indeholde</a:t>
            </a:r>
            <a:r>
              <a:rPr lang="en-US"/>
              <a:t> “</a:t>
            </a:r>
            <a:r>
              <a:rPr lang="en-US" b="1"/>
              <a:t>nested”</a:t>
            </a:r>
            <a:r>
              <a:rPr lang="en-US"/>
              <a:t> værdier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At </a:t>
            </a:r>
            <a:r>
              <a:rPr lang="en-US" err="1"/>
              <a:t>angive</a:t>
            </a:r>
            <a:r>
              <a:rPr lang="en-US"/>
              <a:t> </a:t>
            </a:r>
            <a:r>
              <a:rPr lang="en-US" err="1"/>
              <a:t>funktioner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JSON-</a:t>
            </a:r>
            <a:r>
              <a:rPr lang="en-US" err="1"/>
              <a:t>struktur</a:t>
            </a:r>
            <a:r>
              <a:rPr lang="en-US"/>
              <a:t> </a:t>
            </a:r>
            <a:r>
              <a:rPr lang="en-US" err="1"/>
              <a:t>anses</a:t>
            </a:r>
            <a:r>
              <a:rPr lang="en-US"/>
              <a:t> </a:t>
            </a:r>
            <a:r>
              <a:rPr lang="en-US" err="1"/>
              <a:t>ikke</a:t>
            </a:r>
            <a:r>
              <a:rPr lang="en-US"/>
              <a:t> for valid JSON</a:t>
            </a:r>
            <a:br>
              <a:rPr lang="en-US"/>
            </a:br>
            <a:endParaRPr lang="en-US"/>
          </a:p>
          <a:p>
            <a:r>
              <a:rPr lang="en-US"/>
              <a:t>Da </a:t>
            </a:r>
            <a:r>
              <a:rPr lang="en-US" err="1"/>
              <a:t>formatet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platformsuafhængigt</a:t>
            </a:r>
            <a:r>
              <a:rPr lang="en-US"/>
              <a:t>, </a:t>
            </a:r>
            <a:r>
              <a:rPr lang="en-US" err="1"/>
              <a:t>bliver</a:t>
            </a:r>
            <a:r>
              <a:rPr lang="en-US"/>
              <a:t> </a:t>
            </a:r>
            <a:r>
              <a:rPr lang="en-US" err="1"/>
              <a:t>det</a:t>
            </a:r>
            <a:r>
              <a:rPr lang="en-US"/>
              <a:t> </a:t>
            </a:r>
            <a:r>
              <a:rPr lang="en-US" err="1"/>
              <a:t>ofte</a:t>
            </a:r>
            <a:r>
              <a:rPr lang="en-US"/>
              <a:t> </a:t>
            </a:r>
            <a:r>
              <a:rPr lang="en-US" err="1"/>
              <a:t>anvendt</a:t>
            </a:r>
            <a:r>
              <a:rPr lang="en-US"/>
              <a:t> </a:t>
            </a:r>
            <a:r>
              <a:rPr lang="en-US" err="1"/>
              <a:t>til</a:t>
            </a:r>
            <a:r>
              <a:rPr lang="en-US"/>
              <a:t> at </a:t>
            </a:r>
            <a:r>
              <a:rPr lang="en-US" err="1"/>
              <a:t>sende</a:t>
            </a:r>
            <a:r>
              <a:rPr lang="en-US"/>
              <a:t> data </a:t>
            </a:r>
            <a:r>
              <a:rPr lang="en-US" err="1"/>
              <a:t>mellem</a:t>
            </a:r>
            <a:r>
              <a:rPr lang="en-US"/>
              <a:t> server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klient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6800850" cy="295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25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5348" cy="437211"/>
          </a:xfrm>
        </p:spPr>
        <p:txBody>
          <a:bodyPr/>
          <a:lstStyle/>
          <a:p>
            <a:r>
              <a:rPr lang="da-DK"/>
              <a:t>Klasselignende syntaks –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186237"/>
          </a:xfrm>
        </p:spPr>
        <p:txBody>
          <a:bodyPr/>
          <a:lstStyle/>
          <a:p>
            <a:r>
              <a:rPr lang="da-DK"/>
              <a:t>Det er muligt at anvende en syntaks, der ligner syntaksen fra </a:t>
            </a:r>
            <a:br>
              <a:rPr lang="da-DK"/>
            </a:br>
            <a:r>
              <a:rPr lang="da-DK"/>
              <a:t>C-lignende sprog</a:t>
            </a:r>
            <a:br>
              <a:rPr lang="da-DK"/>
            </a:br>
            <a:endParaRPr lang="da-DK"/>
          </a:p>
          <a:p>
            <a:r>
              <a:rPr lang="da-DK"/>
              <a:t>Ved at anvende en kombination af </a:t>
            </a:r>
            <a:r>
              <a:rPr lang="da-DK" b="1"/>
              <a:t>indkapsling</a:t>
            </a:r>
            <a:r>
              <a:rPr lang="da-DK"/>
              <a:t> og </a:t>
            </a:r>
            <a:r>
              <a:rPr lang="da-DK" b="1"/>
              <a:t>closures</a:t>
            </a:r>
            <a:r>
              <a:rPr lang="da-DK"/>
              <a:t> er det muligt at simulere en klasselignende konstruktion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Denne syntaks har den ulempe, at alle objekter dannet på denne måde indeholder al kode i stedet for at dele metodedefinitionerne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4362450" cy="1000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69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48872" cy="711349"/>
          </a:xfrm>
        </p:spPr>
        <p:txBody>
          <a:bodyPr/>
          <a:lstStyle/>
          <a:p>
            <a:r>
              <a:rPr lang="da-DK"/>
              <a:t>Klasselignende syntaks –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Ved at kombinere funktionssyntaksen med JavaScript </a:t>
            </a:r>
            <a:r>
              <a:rPr lang="da-DK" err="1"/>
              <a:t>Literal</a:t>
            </a:r>
            <a:r>
              <a:rPr lang="da-DK"/>
              <a:t> Notation, er det muligt at danne funktioner, der ligeledes minder om klassedefinitioner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Bemærk, at funktionen returnerer et objekt, der giver adgang til funktionens variabler ved hjælp af </a:t>
            </a:r>
            <a:r>
              <a:rPr lang="da-DK" b="1" err="1"/>
              <a:t>closures</a:t>
            </a:r>
            <a:endParaRPr lang="da-DK" b="1"/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4933950" cy="1990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16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48872" cy="711349"/>
          </a:xfrm>
        </p:spPr>
        <p:txBody>
          <a:bodyPr/>
          <a:lstStyle/>
          <a:p>
            <a:r>
              <a:rPr lang="da-DK"/>
              <a:t>Egne objekter –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JavaScript er baseret på prototyping og ikke på klasser</a:t>
            </a:r>
            <a:br>
              <a:rPr lang="da-DK"/>
            </a:br>
            <a:endParaRPr lang="da-DK"/>
          </a:p>
          <a:p>
            <a:r>
              <a:rPr lang="da-DK"/>
              <a:t>Objekter arver properties og metoder fra den angivne prototype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Objekter, der baserer sig på prototyper, </a:t>
            </a:r>
            <a:r>
              <a:rPr lang="da-DK" b="1"/>
              <a:t>deler</a:t>
            </a:r>
            <a:r>
              <a:rPr lang="da-DK"/>
              <a:t> </a:t>
            </a:r>
            <a:r>
              <a:rPr lang="da-DK" err="1"/>
              <a:t>funktionaliteterne</a:t>
            </a:r>
            <a:r>
              <a:rPr lang="da-DK"/>
              <a:t> defineret på prototypen</a:t>
            </a:r>
            <a:br>
              <a:rPr lang="da-DK"/>
            </a:br>
            <a:endParaRPr lang="da-DK"/>
          </a:p>
          <a:p>
            <a:r>
              <a:rPr lang="da-DK"/>
              <a:t>Objekter dannet på baggrund af JavaScript </a:t>
            </a:r>
            <a:r>
              <a:rPr lang="da-DK" err="1"/>
              <a:t>Literal</a:t>
            </a:r>
            <a:r>
              <a:rPr lang="da-DK"/>
              <a:t> Notation arver fra prototypen </a:t>
            </a:r>
            <a:r>
              <a:rPr lang="da-DK" err="1"/>
              <a:t>Object.prototype</a:t>
            </a:r>
            <a:endParaRPr lang="da-DK"/>
          </a:p>
          <a:p>
            <a:endParaRPr lang="da-DK"/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5286375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0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48872" cy="711349"/>
          </a:xfrm>
        </p:spPr>
        <p:txBody>
          <a:bodyPr/>
          <a:lstStyle/>
          <a:p>
            <a:r>
              <a:rPr lang="da-DK"/>
              <a:t>Nedarving – prototype / </a:t>
            </a:r>
            <a:r>
              <a:rPr lang="da-DK" err="1"/>
              <a:t>constructor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65182" cy="4752875"/>
          </a:xfrm>
        </p:spPr>
        <p:txBody>
          <a:bodyPr>
            <a:normAutofit/>
          </a:bodyPr>
          <a:lstStyle/>
          <a:p>
            <a:r>
              <a:rPr lang="da-DK"/>
              <a:t>Det er muligt at definere et nedarvingshierarki ved hjælp af prototyping</a:t>
            </a: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pPr marL="0" indent="0">
              <a:buNone/>
            </a:pP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Bemærk, den ”arvende” funktion skal have:</a:t>
            </a:r>
          </a:p>
          <a:p>
            <a:pPr lvl="1"/>
            <a:r>
              <a:rPr lang="da-DK"/>
              <a:t>Angivet at </a:t>
            </a:r>
            <a:r>
              <a:rPr lang="da-DK" b="1"/>
              <a:t>prototype</a:t>
            </a:r>
            <a:r>
              <a:rPr lang="da-DK"/>
              <a:t>, der</a:t>
            </a:r>
            <a:r>
              <a:rPr lang="da-DK" b="1"/>
              <a:t> </a:t>
            </a:r>
            <a:r>
              <a:rPr lang="da-DK"/>
              <a:t>peger på den funktion, der er prototypen</a:t>
            </a:r>
          </a:p>
          <a:p>
            <a:pPr lvl="1"/>
            <a:r>
              <a:rPr lang="da-DK"/>
              <a:t>Angivet </a:t>
            </a:r>
            <a:r>
              <a:rPr lang="da-DK" b="1"/>
              <a:t>prototype.constructor,</a:t>
            </a:r>
            <a:r>
              <a:rPr lang="da-DK"/>
              <a:t> som peger på funktionen selv. </a:t>
            </a:r>
            <a:br>
              <a:rPr lang="da-DK"/>
            </a:br>
            <a:r>
              <a:rPr lang="da-DK"/>
              <a:t>Ellers vil </a:t>
            </a:r>
            <a:r>
              <a:rPr lang="da-DK" b="1"/>
              <a:t>constructor</a:t>
            </a:r>
            <a:r>
              <a:rPr lang="da-DK"/>
              <a:t>en pege på prototypens </a:t>
            </a:r>
            <a:r>
              <a:rPr lang="da-DK" b="1" err="1"/>
              <a:t>constructor</a:t>
            </a:r>
            <a:r>
              <a:rPr lang="da-DK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12962"/>
            <a:ext cx="7677150" cy="2724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77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48872" cy="711349"/>
          </a:xfrm>
        </p:spPr>
        <p:txBody>
          <a:bodyPr/>
          <a:lstStyle/>
          <a:p>
            <a:r>
              <a:rPr lang="da-DK"/>
              <a:t>Nedarving - </a:t>
            </a:r>
            <a:r>
              <a:rPr lang="da-DK" err="1"/>
              <a:t>Object.create</a:t>
            </a:r>
            <a:r>
              <a:rPr lang="da-DK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20880" cy="4186237"/>
          </a:xfrm>
        </p:spPr>
        <p:txBody>
          <a:bodyPr/>
          <a:lstStyle/>
          <a:p>
            <a:r>
              <a:rPr lang="da-DK" err="1"/>
              <a:t>Object.create</a:t>
            </a:r>
            <a:r>
              <a:rPr lang="da-DK"/>
              <a:t>() er fra JavaScript 1.5 den anbefalede måde at anvende sprogets prototype-system på</a:t>
            </a:r>
            <a:br>
              <a:rPr lang="da-DK"/>
            </a:br>
            <a:endParaRPr lang="da-DK"/>
          </a:p>
          <a:p>
            <a:r>
              <a:rPr lang="da-DK"/>
              <a:t>Metoden har den fordel, at den ikke opretter en instans af base-klassen, men alene arver definitionerne angivet i den angivne funktion</a:t>
            </a:r>
            <a:br>
              <a:rPr lang="da-DK"/>
            </a:br>
            <a:endParaRPr lang="da-DK"/>
          </a:p>
          <a:p>
            <a:r>
              <a:rPr lang="da-DK"/>
              <a:t>Det er tillige muligt at angive yderligere </a:t>
            </a:r>
            <a:r>
              <a:rPr lang="da-DK" err="1"/>
              <a:t>property</a:t>
            </a:r>
            <a:r>
              <a:rPr lang="da-DK"/>
              <a:t>/</a:t>
            </a:r>
            <a:r>
              <a:rPr lang="da-DK" err="1"/>
              <a:t>values</a:t>
            </a:r>
            <a:r>
              <a:rPr lang="da-DK"/>
              <a:t> i forbindelse med nedarvingen 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5348" cy="437211"/>
          </a:xfrm>
        </p:spPr>
        <p:txBody>
          <a:bodyPr>
            <a:normAutofit/>
          </a:bodyPr>
          <a:lstStyle/>
          <a:p>
            <a:r>
              <a:rPr lang="da-DK"/>
              <a:t>Nedarving - </a:t>
            </a:r>
            <a:r>
              <a:rPr lang="da-DK" err="1"/>
              <a:t>Object.create</a:t>
            </a:r>
            <a:r>
              <a:rPr lang="da-DK"/>
              <a:t>() - eksempel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  </a:t>
            </a:r>
          </a:p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5" y="1340768"/>
            <a:ext cx="7543823" cy="4067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7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318596" cy="639341"/>
          </a:xfrm>
        </p:spPr>
        <p:txBody>
          <a:bodyPr>
            <a:normAutofit/>
          </a:bodyPr>
          <a:lstStyle/>
          <a:p>
            <a:r>
              <a:rPr lang="da-DK" err="1"/>
              <a:t>Self-invoked</a:t>
            </a:r>
            <a:r>
              <a:rPr lang="da-DK"/>
              <a:t> </a:t>
            </a:r>
            <a:r>
              <a:rPr lang="da-DK" err="1"/>
              <a:t>functions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err="1"/>
              <a:t>Self-invoked</a:t>
            </a:r>
            <a:r>
              <a:rPr lang="da-DK"/>
              <a:t> </a:t>
            </a:r>
            <a:r>
              <a:rPr lang="da-DK" err="1"/>
              <a:t>functions</a:t>
            </a:r>
            <a:r>
              <a:rPr lang="da-DK"/>
              <a:t> er funktioner, som selv sørger for at blive kaldt </a:t>
            </a:r>
            <a:br>
              <a:rPr lang="da-DK"/>
            </a:br>
            <a:endParaRPr lang="da-DK"/>
          </a:p>
          <a:p>
            <a:r>
              <a:rPr lang="da-DK"/>
              <a:t>Giver mulighed for at:</a:t>
            </a:r>
          </a:p>
          <a:p>
            <a:pPr lvl="1"/>
            <a:r>
              <a:rPr lang="da-DK"/>
              <a:t>definere kode i eksterne filer, hvis kode eksekveres ved indlæsning, og hvor de anvendte variabler beskyttes i den kaldte funktion ved hjælp af funktionsscopet</a:t>
            </a:r>
          </a:p>
          <a:p>
            <a:pPr lvl="1"/>
            <a:r>
              <a:rPr lang="da-DK"/>
              <a:t>simulere </a:t>
            </a:r>
            <a:r>
              <a:rPr lang="da-DK" b="1" err="1"/>
              <a:t>namespaces</a:t>
            </a:r>
            <a:r>
              <a:rPr lang="da-DK"/>
              <a:t> </a:t>
            </a:r>
            <a:br>
              <a:rPr lang="da-DK"/>
            </a:b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04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332656"/>
            <a:ext cx="8496944" cy="783357"/>
          </a:xfrm>
        </p:spPr>
        <p:txBody>
          <a:bodyPr>
            <a:normAutofit/>
          </a:bodyPr>
          <a:lstStyle/>
          <a:p>
            <a:r>
              <a:rPr lang="en-US" err="1"/>
              <a:t>Oversigt</a:t>
            </a:r>
            <a:endParaRPr lang="da-D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4464496" cy="4680867"/>
          </a:xfrm>
        </p:spPr>
        <p:txBody>
          <a:bodyPr/>
          <a:lstStyle/>
          <a:p>
            <a:r>
              <a:rPr lang="en-US" err="1"/>
              <a:t>Er</a:t>
            </a:r>
            <a:r>
              <a:rPr lang="en-US"/>
              <a:t> JavaScript et objektorienteret sprog?</a:t>
            </a:r>
          </a:p>
          <a:p>
            <a:r>
              <a:rPr lang="en-US" err="1"/>
              <a:t>Indbyggede</a:t>
            </a:r>
            <a:r>
              <a:rPr lang="en-US"/>
              <a:t> </a:t>
            </a:r>
            <a:r>
              <a:rPr lang="en-US" err="1"/>
              <a:t>objekter</a:t>
            </a:r>
            <a:endParaRPr lang="en-US"/>
          </a:p>
          <a:p>
            <a:r>
              <a:rPr lang="en-US" err="1"/>
              <a:t>Hvad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et JavaScript-objekt</a:t>
            </a:r>
          </a:p>
          <a:p>
            <a:r>
              <a:rPr lang="en-US" err="1"/>
              <a:t>Forskellige</a:t>
            </a:r>
            <a:r>
              <a:rPr lang="en-US"/>
              <a:t> </a:t>
            </a:r>
            <a:r>
              <a:rPr lang="en-US" err="1"/>
              <a:t>måder</a:t>
            </a:r>
            <a:r>
              <a:rPr lang="en-US"/>
              <a:t> at </a:t>
            </a:r>
            <a:r>
              <a:rPr lang="en-US" err="1"/>
              <a:t>oprette</a:t>
            </a:r>
            <a:r>
              <a:rPr lang="en-US"/>
              <a:t> </a:t>
            </a:r>
            <a:r>
              <a:rPr lang="en-US" err="1"/>
              <a:t>egne</a:t>
            </a:r>
            <a:r>
              <a:rPr lang="en-US"/>
              <a:t> </a:t>
            </a:r>
            <a:r>
              <a:rPr lang="en-US" err="1"/>
              <a:t>objekter</a:t>
            </a:r>
            <a:endParaRPr lang="en-US"/>
          </a:p>
          <a:p>
            <a:r>
              <a:rPr lang="da-DK"/>
              <a:t>Alle funktioner kan oprette nye objekter</a:t>
            </a:r>
          </a:p>
          <a:p>
            <a:r>
              <a:rPr lang="da-DK"/>
              <a:t>Indkapsling af data og funktionalitet</a:t>
            </a:r>
            <a:endParaRPr lang="en-US"/>
          </a:p>
          <a:p>
            <a:r>
              <a:rPr lang="en-US"/>
              <a:t>Closures</a:t>
            </a:r>
          </a:p>
          <a:p>
            <a:r>
              <a:rPr lang="da-DK"/>
              <a:t>JavaScript Object </a:t>
            </a:r>
            <a:r>
              <a:rPr lang="da-DK" err="1"/>
              <a:t>Literal</a:t>
            </a:r>
            <a:r>
              <a:rPr lang="da-DK"/>
              <a:t> Notation</a:t>
            </a:r>
          </a:p>
          <a:p>
            <a:r>
              <a:rPr lang="da-DK"/>
              <a:t>JavaScript Object Notation</a:t>
            </a:r>
          </a:p>
          <a:p>
            <a:r>
              <a:rPr lang="da-DK"/>
              <a:t>Forskellen mellem JSLN og JSON</a:t>
            </a:r>
          </a:p>
          <a:p>
            <a:r>
              <a:rPr lang="da-DK"/>
              <a:t>Klasselignende syntaks – version 1</a:t>
            </a:r>
          </a:p>
          <a:p>
            <a:r>
              <a:rPr lang="da-DK"/>
              <a:t>Klasselignende syntaks – version 2</a:t>
            </a:r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 bwMode="auto">
          <a:xfrm>
            <a:off x="5076056" y="1282157"/>
            <a:ext cx="4067944" cy="46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350">
                <a:solidFill>
                  <a:schemeClr val="tx1"/>
                </a:solidFill>
                <a:latin typeface="+mn-lt"/>
              </a:rPr>
              <a:t>Egne objekter – prototyping</a:t>
            </a:r>
          </a:p>
          <a:p>
            <a:r>
              <a:rPr lang="da-DK" sz="1350">
                <a:solidFill>
                  <a:schemeClr val="tx1"/>
                </a:solidFill>
                <a:latin typeface="+mn-lt"/>
              </a:rPr>
              <a:t>Nedarving – prototype / constructor</a:t>
            </a:r>
          </a:p>
          <a:p>
            <a:r>
              <a:rPr lang="da-DK" sz="1350">
                <a:solidFill>
                  <a:schemeClr val="tx1"/>
                </a:solidFill>
                <a:latin typeface="+mn-lt"/>
              </a:rPr>
              <a:t>Nedarving - Object.create()</a:t>
            </a:r>
          </a:p>
          <a:p>
            <a:r>
              <a:rPr lang="da-DK" sz="1350">
                <a:solidFill>
                  <a:schemeClr val="tx1"/>
                </a:solidFill>
                <a:latin typeface="+mn-lt"/>
              </a:rPr>
              <a:t>Self-invoked functions</a:t>
            </a:r>
          </a:p>
          <a:p>
            <a:r>
              <a:rPr lang="da-DK" sz="1350">
                <a:solidFill>
                  <a:schemeClr val="tx1"/>
                </a:solidFill>
                <a:latin typeface="+mn-lt"/>
              </a:rPr>
              <a:t>Namespaces i JavaScript</a:t>
            </a:r>
            <a:endParaRPr lang="en-US" sz="135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318596" cy="639341"/>
          </a:xfrm>
        </p:spPr>
        <p:txBody>
          <a:bodyPr>
            <a:normAutofit/>
          </a:bodyPr>
          <a:lstStyle/>
          <a:p>
            <a:r>
              <a:rPr lang="da-DK"/>
              <a:t>Self-invoked functions - syntaks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Definér en </a:t>
            </a:r>
            <a:r>
              <a:rPr lang="da-DK" b="1" err="1"/>
              <a:t>self-invoked</a:t>
            </a:r>
            <a:r>
              <a:rPr lang="da-DK" b="1"/>
              <a:t> </a:t>
            </a:r>
            <a:r>
              <a:rPr lang="da-DK" b="1" err="1"/>
              <a:t>function</a:t>
            </a:r>
            <a:r>
              <a:rPr lang="da-DK"/>
              <a:t> med følgende syntaks: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en-US" err="1"/>
              <a:t>Det</a:t>
            </a:r>
            <a:r>
              <a:rPr lang="en-US"/>
              <a:t> </a:t>
            </a:r>
            <a:r>
              <a:rPr lang="en-US" err="1"/>
              <a:t>yderste</a:t>
            </a:r>
            <a:r>
              <a:rPr lang="en-US"/>
              <a:t> </a:t>
            </a:r>
            <a:r>
              <a:rPr lang="en-US" err="1"/>
              <a:t>sæt</a:t>
            </a:r>
            <a:r>
              <a:rPr lang="en-US"/>
              <a:t> </a:t>
            </a:r>
            <a:r>
              <a:rPr lang="en-US" err="1"/>
              <a:t>paranteser</a:t>
            </a:r>
            <a:r>
              <a:rPr lang="en-US"/>
              <a:t> </a:t>
            </a:r>
            <a:r>
              <a:rPr lang="en-US" err="1"/>
              <a:t>tager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anonym function </a:t>
            </a:r>
            <a:r>
              <a:rPr lang="en-US" err="1"/>
              <a:t>som</a:t>
            </a:r>
            <a:r>
              <a:rPr lang="en-US"/>
              <a:t> parameter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kalder</a:t>
            </a:r>
            <a:r>
              <a:rPr lang="en-US"/>
              <a:t> </a:t>
            </a:r>
            <a:r>
              <a:rPr lang="en-US" err="1"/>
              <a:t>funktionen</a:t>
            </a:r>
            <a:r>
              <a:rPr lang="en-US"/>
              <a:t> med </a:t>
            </a:r>
            <a:r>
              <a:rPr lang="en-US" err="1"/>
              <a:t>eventuelle</a:t>
            </a:r>
            <a:r>
              <a:rPr lang="en-US"/>
              <a:t> </a:t>
            </a:r>
            <a:r>
              <a:rPr lang="en-US" err="1"/>
              <a:t>parametre</a:t>
            </a:r>
            <a:r>
              <a:rPr lang="en-US"/>
              <a:t> </a:t>
            </a:r>
            <a:r>
              <a:rPr lang="en-US" err="1"/>
              <a:t>angivet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det </a:t>
            </a:r>
            <a:r>
              <a:rPr lang="en-US" err="1"/>
              <a:t>sidste</a:t>
            </a:r>
            <a:r>
              <a:rPr lang="en-US"/>
              <a:t> </a:t>
            </a:r>
            <a:r>
              <a:rPr lang="en-US" err="1"/>
              <a:t>sæt</a:t>
            </a:r>
            <a:r>
              <a:rPr lang="en-US"/>
              <a:t> </a:t>
            </a:r>
            <a:r>
              <a:rPr lang="en-US" err="1"/>
              <a:t>parenteser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52428"/>
            <a:ext cx="3019425" cy="1028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99270"/>
            <a:ext cx="3019425" cy="1009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86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5348" cy="437211"/>
          </a:xfrm>
        </p:spPr>
        <p:txBody>
          <a:bodyPr/>
          <a:lstStyle/>
          <a:p>
            <a:r>
              <a:rPr lang="da-DK" err="1"/>
              <a:t>Namespaces</a:t>
            </a:r>
            <a:r>
              <a:rPr lang="da-DK"/>
              <a:t> i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536851"/>
          </a:xfrm>
        </p:spPr>
        <p:txBody>
          <a:bodyPr/>
          <a:lstStyle/>
          <a:p>
            <a:r>
              <a:rPr lang="da-DK"/>
              <a:t>JavaScript har ikke </a:t>
            </a:r>
            <a:r>
              <a:rPr lang="da-DK" err="1"/>
              <a:t>namespaces</a:t>
            </a:r>
            <a:r>
              <a:rPr lang="da-DK"/>
              <a:t> eller </a:t>
            </a:r>
            <a:r>
              <a:rPr lang="da-DK" err="1"/>
              <a:t>packages</a:t>
            </a:r>
            <a:br>
              <a:rPr lang="da-DK"/>
            </a:br>
            <a:endParaRPr lang="da-DK"/>
          </a:p>
          <a:p>
            <a:r>
              <a:rPr lang="da-DK"/>
              <a:t>Det er muligt at </a:t>
            </a:r>
            <a:r>
              <a:rPr lang="da-DK" i="1"/>
              <a:t>simulere</a:t>
            </a:r>
            <a:r>
              <a:rPr lang="da-DK"/>
              <a:t> </a:t>
            </a:r>
            <a:r>
              <a:rPr lang="da-DK" err="1"/>
              <a:t>namespaces</a:t>
            </a:r>
            <a:r>
              <a:rPr lang="da-DK"/>
              <a:t> ved at kombinere elementer fra JavaScript</a:t>
            </a:r>
            <a:br>
              <a:rPr lang="da-DK"/>
            </a:br>
            <a:endParaRPr lang="da-DK"/>
          </a:p>
          <a:p>
            <a:r>
              <a:rPr lang="da-DK"/>
              <a:t>I JavaScript bliver simuleringen af </a:t>
            </a:r>
            <a:r>
              <a:rPr lang="da-DK" err="1"/>
              <a:t>namespaces</a:t>
            </a:r>
            <a:r>
              <a:rPr lang="da-DK"/>
              <a:t> ofte kombineret med </a:t>
            </a:r>
            <a:r>
              <a:rPr lang="da-DK" b="1"/>
              <a:t>the </a:t>
            </a:r>
            <a:r>
              <a:rPr lang="da-DK" b="1" err="1"/>
              <a:t>module</a:t>
            </a:r>
            <a:r>
              <a:rPr lang="da-DK" b="1"/>
              <a:t> pattern</a:t>
            </a:r>
            <a:r>
              <a:rPr lang="da-DK"/>
              <a:t>, hvor JavaScript-kode bliver kaldt gennem </a:t>
            </a:r>
            <a:r>
              <a:rPr lang="da-DK" b="1" err="1"/>
              <a:t>self-invoking-functions</a:t>
            </a: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3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5348" cy="437211"/>
          </a:xfrm>
        </p:spPr>
        <p:txBody>
          <a:bodyPr/>
          <a:lstStyle/>
          <a:p>
            <a:r>
              <a:rPr lang="da-DK" err="1"/>
              <a:t>Namespaces</a:t>
            </a:r>
            <a:r>
              <a:rPr lang="da-DK"/>
              <a:t> i JavaScript – Eksempel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536851"/>
          </a:xfrm>
        </p:spPr>
        <p:txBody>
          <a:bodyPr/>
          <a:lstStyle/>
          <a:p>
            <a:r>
              <a:rPr lang="da-DK"/>
              <a:t>Kombination af:</a:t>
            </a:r>
          </a:p>
          <a:p>
            <a:pPr lvl="1"/>
            <a:r>
              <a:rPr lang="da-DK"/>
              <a:t>JavaScript </a:t>
            </a:r>
            <a:r>
              <a:rPr lang="da-DK" err="1"/>
              <a:t>Literal</a:t>
            </a:r>
            <a:r>
              <a:rPr lang="da-DK"/>
              <a:t> Notation</a:t>
            </a:r>
          </a:p>
          <a:p>
            <a:pPr lvl="1"/>
            <a:r>
              <a:rPr lang="da-DK"/>
              <a:t>Property/value-angivelser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pPr lvl="1"/>
            <a:r>
              <a:rPr lang="da-DK"/>
              <a:t>Kald af funktionen</a:t>
            </a:r>
          </a:p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74007"/>
            <a:ext cx="4229100" cy="1343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8" y="4293096"/>
            <a:ext cx="4229100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27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5348" cy="437211"/>
          </a:xfrm>
        </p:spPr>
        <p:txBody>
          <a:bodyPr/>
          <a:lstStyle/>
          <a:p>
            <a:r>
              <a:rPr lang="da-DK" err="1"/>
              <a:t>Namespaces</a:t>
            </a:r>
            <a:r>
              <a:rPr lang="da-DK"/>
              <a:t> i JavaScript – Eksempel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536851"/>
          </a:xfrm>
        </p:spPr>
        <p:txBody>
          <a:bodyPr/>
          <a:lstStyle/>
          <a:p>
            <a:r>
              <a:rPr lang="da-DK"/>
              <a:t>Kombination af:</a:t>
            </a:r>
          </a:p>
          <a:p>
            <a:pPr lvl="1"/>
            <a:r>
              <a:rPr lang="da-DK"/>
              <a:t>JavaScript </a:t>
            </a:r>
            <a:r>
              <a:rPr lang="da-DK" err="1"/>
              <a:t>Literal</a:t>
            </a:r>
            <a:r>
              <a:rPr lang="da-DK"/>
              <a:t> Notation</a:t>
            </a:r>
          </a:p>
          <a:p>
            <a:pPr lvl="1"/>
            <a:r>
              <a:rPr lang="da-DK" err="1"/>
              <a:t>Self-invoking</a:t>
            </a:r>
            <a:r>
              <a:rPr lang="da-DK"/>
              <a:t> functions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pPr lvl="1"/>
            <a:r>
              <a:rPr lang="da-DK"/>
              <a:t>Kald af funktionen</a:t>
            </a:r>
          </a:p>
          <a:p>
            <a:pPr lvl="1"/>
            <a:endParaRPr lang="da-DK"/>
          </a:p>
          <a:p>
            <a:pPr marL="457200" lvl="1" indent="0">
              <a:buNone/>
            </a:pPr>
            <a:endParaRPr lang="da-DK"/>
          </a:p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4286"/>
            <a:ext cx="5334000" cy="2228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172422"/>
            <a:ext cx="5400600" cy="704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14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065348" cy="509219"/>
          </a:xfrm>
        </p:spPr>
        <p:txBody>
          <a:bodyPr/>
          <a:lstStyle/>
          <a:p>
            <a:r>
              <a:rPr lang="da-DK"/>
              <a:t>Opgaver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38838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0880" cy="783357"/>
          </a:xfrm>
        </p:spPr>
        <p:txBody>
          <a:bodyPr/>
          <a:lstStyle/>
          <a:p>
            <a:r>
              <a:rPr lang="da-DK"/>
              <a:t>Er JavaScript et objektorienteret sprog?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JavaScript er grundlæggende et funktionelt programmeringssprog med elementer af objektorienteret programmering (</a:t>
            </a:r>
            <a:r>
              <a:rPr lang="da-DK" b="1"/>
              <a:t>hybrid</a:t>
            </a:r>
            <a:r>
              <a:rPr lang="da-DK"/>
              <a:t>)</a:t>
            </a:r>
            <a:br>
              <a:rPr lang="da-DK"/>
            </a:br>
            <a:endParaRPr lang="da-DK"/>
          </a:p>
          <a:p>
            <a:r>
              <a:rPr lang="da-DK"/>
              <a:t>Har indbyggede objekter</a:t>
            </a:r>
            <a:br>
              <a:rPr lang="da-DK"/>
            </a:br>
            <a:endParaRPr lang="da-DK"/>
          </a:p>
          <a:p>
            <a:r>
              <a:rPr lang="da-DK"/>
              <a:t>Har ikke klasser – objekter og objekthierarkier opbygges ved hjælp af </a:t>
            </a:r>
            <a:r>
              <a:rPr lang="da-DK" b="1"/>
              <a:t>prototyping</a:t>
            </a:r>
          </a:p>
          <a:p>
            <a:pPr lvl="1"/>
            <a:endParaRPr lang="da-DK" b="1"/>
          </a:p>
          <a:p>
            <a:pPr marL="0" indent="0">
              <a:buNone/>
            </a:pPr>
            <a:br>
              <a:rPr lang="da-DK"/>
            </a:br>
            <a:br>
              <a:rPr lang="da-DK"/>
            </a:b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3" y="404664"/>
            <a:ext cx="8065348" cy="581227"/>
          </a:xfrm>
        </p:spPr>
        <p:txBody>
          <a:bodyPr/>
          <a:lstStyle/>
          <a:p>
            <a:r>
              <a:rPr lang="da-DK"/>
              <a:t>Indbyggede objekter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/>
              <a:t>JavaScript har flere indbyggede objekter, bl.a.</a:t>
            </a:r>
          </a:p>
          <a:p>
            <a:pPr lvl="1"/>
            <a:r>
              <a:rPr lang="da-DK"/>
              <a:t>Object </a:t>
            </a:r>
          </a:p>
          <a:p>
            <a:pPr lvl="1"/>
            <a:r>
              <a:rPr lang="da-DK"/>
              <a:t>Boolean</a:t>
            </a:r>
          </a:p>
          <a:p>
            <a:pPr lvl="1"/>
            <a:r>
              <a:rPr lang="da-DK"/>
              <a:t>String</a:t>
            </a:r>
          </a:p>
          <a:p>
            <a:pPr lvl="1"/>
            <a:r>
              <a:rPr lang="da-DK"/>
              <a:t>Array</a:t>
            </a:r>
          </a:p>
          <a:p>
            <a:pPr lvl="1"/>
            <a:r>
              <a:rPr lang="da-DK" err="1"/>
              <a:t>RegExp</a:t>
            </a:r>
            <a:r>
              <a:rPr lang="da-DK"/>
              <a:t> (</a:t>
            </a:r>
            <a:r>
              <a:rPr lang="da-DK" b="1" err="1"/>
              <a:t>Reg</a:t>
            </a:r>
            <a:r>
              <a:rPr lang="da-DK" err="1"/>
              <a:t>ular</a:t>
            </a:r>
            <a:r>
              <a:rPr lang="da-DK"/>
              <a:t> </a:t>
            </a:r>
            <a:r>
              <a:rPr lang="da-DK" b="1"/>
              <a:t>Exp</a:t>
            </a:r>
            <a:r>
              <a:rPr lang="da-DK"/>
              <a:t>ression)</a:t>
            </a:r>
          </a:p>
        </p:txBody>
      </p:sp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065348" cy="509219"/>
          </a:xfrm>
        </p:spPr>
        <p:txBody>
          <a:bodyPr/>
          <a:lstStyle/>
          <a:p>
            <a:r>
              <a:rPr lang="da-DK"/>
              <a:t>Hvad er et JavaScript-objekt?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58699" cy="4807730"/>
          </a:xfrm>
        </p:spPr>
        <p:txBody>
          <a:bodyPr/>
          <a:lstStyle/>
          <a:p>
            <a:r>
              <a:rPr lang="en-US" err="1"/>
              <a:t>En</a:t>
            </a:r>
            <a:r>
              <a:rPr lang="en-US"/>
              <a:t> property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kombination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et </a:t>
            </a:r>
            <a:r>
              <a:rPr lang="en-US" err="1"/>
              <a:t>navn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tilhørende</a:t>
            </a:r>
            <a:r>
              <a:rPr lang="en-US"/>
              <a:t> </a:t>
            </a:r>
            <a:r>
              <a:rPr lang="en-US" err="1"/>
              <a:t>værdi</a:t>
            </a:r>
            <a:br>
              <a:rPr lang="en-US"/>
            </a:br>
            <a:endParaRPr lang="en-US"/>
          </a:p>
          <a:p>
            <a:r>
              <a:rPr lang="en-US"/>
              <a:t>Alt </a:t>
            </a:r>
            <a:r>
              <a:rPr lang="en-US" err="1"/>
              <a:t>i</a:t>
            </a:r>
            <a:r>
              <a:rPr lang="en-US"/>
              <a:t> JavaScript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kombinationer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properties med </a:t>
            </a:r>
            <a:r>
              <a:rPr lang="en-US" err="1"/>
              <a:t>tilhørende</a:t>
            </a:r>
            <a:r>
              <a:rPr lang="en-US"/>
              <a:t> </a:t>
            </a:r>
            <a:r>
              <a:rPr lang="en-US" err="1"/>
              <a:t>værdier</a:t>
            </a:r>
            <a:br>
              <a:rPr lang="en-US"/>
            </a:br>
            <a:endParaRPr lang="en-US"/>
          </a:p>
          <a:p>
            <a:r>
              <a:rPr lang="en-US"/>
              <a:t>I JavaScript </a:t>
            </a:r>
            <a:r>
              <a:rPr lang="en-US" err="1"/>
              <a:t>er</a:t>
            </a:r>
            <a:r>
              <a:rPr lang="en-US"/>
              <a:t> et </a:t>
            </a:r>
            <a:r>
              <a:rPr lang="en-US" err="1"/>
              <a:t>objekt</a:t>
            </a:r>
            <a:r>
              <a:rPr lang="en-US"/>
              <a:t> </a:t>
            </a:r>
            <a:r>
              <a:rPr lang="en-US" err="1"/>
              <a:t>derfor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samling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properties med </a:t>
            </a:r>
            <a:r>
              <a:rPr lang="en-US" err="1"/>
              <a:t>tilhørende</a:t>
            </a:r>
            <a:r>
              <a:rPr lang="en-US"/>
              <a:t> </a:t>
            </a:r>
            <a:r>
              <a:rPr lang="en-US" err="1"/>
              <a:t>værdier</a:t>
            </a:r>
            <a:br>
              <a:rPr lang="en-US"/>
            </a:br>
            <a:endParaRPr lang="en-US"/>
          </a:p>
          <a:p>
            <a:r>
              <a:rPr lang="en-US" err="1"/>
              <a:t>Værdien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være</a:t>
            </a:r>
            <a:r>
              <a:rPr lang="en-US"/>
              <a:t> </a:t>
            </a:r>
            <a:r>
              <a:rPr lang="en-US" err="1"/>
              <a:t>hvad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helst</a:t>
            </a:r>
            <a:r>
              <a:rPr lang="en-US"/>
              <a:t>,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anvendes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type </a:t>
            </a:r>
            <a:r>
              <a:rPr lang="en-US" err="1"/>
              <a:t>i</a:t>
            </a:r>
            <a:r>
              <a:rPr lang="en-US"/>
              <a:t> JavaScript</a:t>
            </a:r>
            <a:br>
              <a:rPr lang="en-US"/>
            </a:br>
            <a:endParaRPr lang="en-US"/>
          </a:p>
          <a:p>
            <a:r>
              <a:rPr lang="en-US" err="1"/>
              <a:t>Bortset</a:t>
            </a:r>
            <a:r>
              <a:rPr lang="en-US"/>
              <a:t> </a:t>
            </a:r>
            <a:r>
              <a:rPr lang="en-US" err="1"/>
              <a:t>fra</a:t>
            </a:r>
            <a:r>
              <a:rPr lang="en-US"/>
              <a:t> primitive </a:t>
            </a:r>
            <a:r>
              <a:rPr lang="en-US" err="1"/>
              <a:t>datatyper</a:t>
            </a:r>
            <a:r>
              <a:rPr lang="en-US"/>
              <a:t> (String, Boolean, Number), </a:t>
            </a:r>
            <a:r>
              <a:rPr lang="en-US" err="1"/>
              <a:t>er</a:t>
            </a:r>
            <a:r>
              <a:rPr lang="en-US"/>
              <a:t> alt </a:t>
            </a:r>
            <a:r>
              <a:rPr lang="en-US" err="1"/>
              <a:t>objekter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JavaScript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60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783357"/>
          </a:xfrm>
        </p:spPr>
        <p:txBody>
          <a:bodyPr/>
          <a:lstStyle/>
          <a:p>
            <a:r>
              <a:rPr lang="da-DK"/>
              <a:t>Forskellige måder at oprette egne objekter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JavaScript har flere forskellige måder</a:t>
            </a:r>
            <a:br>
              <a:rPr lang="da-DK"/>
            </a:br>
            <a:endParaRPr lang="da-DK"/>
          </a:p>
          <a:p>
            <a:r>
              <a:rPr lang="da-DK"/>
              <a:t>Ofte anvendte metoder er:</a:t>
            </a:r>
          </a:p>
          <a:p>
            <a:pPr lvl="1"/>
            <a:r>
              <a:rPr lang="da-DK"/>
              <a:t>Klasselignende syntaks</a:t>
            </a:r>
          </a:p>
          <a:p>
            <a:pPr lvl="1"/>
            <a:r>
              <a:rPr lang="da-DK"/>
              <a:t>Prototyping</a:t>
            </a:r>
          </a:p>
          <a:p>
            <a:pPr lvl="1"/>
            <a:r>
              <a:rPr lang="da-DK"/>
              <a:t>JavaScript Object </a:t>
            </a:r>
            <a:r>
              <a:rPr lang="da-DK" err="1"/>
              <a:t>Literal</a:t>
            </a:r>
            <a:r>
              <a:rPr lang="da-DK"/>
              <a:t> Notation</a:t>
            </a:r>
          </a:p>
          <a:p>
            <a:pPr lvl="1"/>
            <a:r>
              <a:rPr lang="da-DK"/>
              <a:t>Object.Create()  (fra JavaScript 5)</a:t>
            </a:r>
          </a:p>
        </p:txBody>
      </p:sp>
    </p:spTree>
    <p:extLst>
      <p:ext uri="{BB962C8B-B14F-4D97-AF65-F5344CB8AC3E}">
        <p14:creationId xmlns:p14="http://schemas.microsoft.com/office/powerpoint/2010/main" val="123453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783357"/>
          </a:xfrm>
        </p:spPr>
        <p:txBody>
          <a:bodyPr/>
          <a:lstStyle/>
          <a:p>
            <a:r>
              <a:rPr lang="da-DK"/>
              <a:t>Alle funktioner kan oprette nye objekter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Det er muligt for enhver funktion at fungere som konstruktør for nye objekter</a:t>
            </a:r>
            <a:br>
              <a:rPr lang="da-DK"/>
            </a:br>
            <a:endParaRPr lang="da-DK"/>
          </a:p>
          <a:p>
            <a:r>
              <a:rPr lang="da-DK"/>
              <a:t>Ved at kalde en funktion med ordet </a:t>
            </a:r>
            <a:r>
              <a:rPr lang="da-DK" b="1"/>
              <a:t>new</a:t>
            </a:r>
            <a:r>
              <a:rPr lang="da-DK"/>
              <a:t> vil der bliver dannet et nyt objekt</a:t>
            </a:r>
            <a:br>
              <a:rPr lang="da-DK"/>
            </a:br>
            <a:endParaRPr lang="da-DK"/>
          </a:p>
          <a:p>
            <a:r>
              <a:rPr lang="da-DK"/>
              <a:t>Alternativ 1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/>
          </a:p>
          <a:p>
            <a:r>
              <a:rPr lang="da-DK"/>
              <a:t>Alternativ 2</a:t>
            </a:r>
          </a:p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2800350" cy="990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446517"/>
            <a:ext cx="2800350" cy="962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95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783357"/>
          </a:xfrm>
        </p:spPr>
        <p:txBody>
          <a:bodyPr/>
          <a:lstStyle/>
          <a:p>
            <a:r>
              <a:rPr lang="da-DK"/>
              <a:t>Indkapsling af data og funktionalitet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/>
              <a:t>Der er ikke begreber som ”privat”, ”</a:t>
            </a:r>
            <a:r>
              <a:rPr lang="da-DK" err="1"/>
              <a:t>protected</a:t>
            </a:r>
            <a:r>
              <a:rPr lang="da-DK"/>
              <a:t>” eller ”public” i JavaScript</a:t>
            </a:r>
            <a:br>
              <a:rPr lang="da-DK"/>
            </a:br>
            <a:endParaRPr lang="da-DK"/>
          </a:p>
          <a:p>
            <a:r>
              <a:rPr lang="da-DK"/>
              <a:t>Det er alligevel muligt at lave indkapsling (</a:t>
            </a:r>
            <a:r>
              <a:rPr lang="da-DK" b="1" err="1"/>
              <a:t>encapsulation</a:t>
            </a:r>
            <a:r>
              <a:rPr lang="da-DK"/>
              <a:t>) ved at anvende følgende </a:t>
            </a:r>
            <a:r>
              <a:rPr lang="da-DK" b="1"/>
              <a:t>keywords</a:t>
            </a:r>
            <a:endParaRPr lang="da-DK"/>
          </a:p>
          <a:p>
            <a:pPr lvl="1"/>
            <a:r>
              <a:rPr lang="da-DK"/>
              <a:t>Var</a:t>
            </a:r>
          </a:p>
          <a:p>
            <a:pPr lvl="1"/>
            <a:r>
              <a:rPr lang="da-DK"/>
              <a:t>this</a:t>
            </a:r>
            <a:br>
              <a:rPr lang="da-DK"/>
            </a:br>
            <a:endParaRPr lang="da-DK"/>
          </a:p>
          <a:p>
            <a:r>
              <a:rPr lang="da-DK"/>
              <a:t>Ved at foranstille en variabel med ordet </a:t>
            </a:r>
            <a:r>
              <a:rPr lang="da-DK" b="1"/>
              <a:t>var</a:t>
            </a:r>
            <a:r>
              <a:rPr lang="da-DK"/>
              <a:t> vil den blive erklæret som værende i funktions-</a:t>
            </a:r>
            <a:r>
              <a:rPr lang="da-DK" err="1"/>
              <a:t>scopet</a:t>
            </a:r>
            <a:br>
              <a:rPr lang="da-DK"/>
            </a:br>
            <a:endParaRPr lang="da-DK"/>
          </a:p>
          <a:p>
            <a:r>
              <a:rPr lang="da-DK"/>
              <a:t>Ved at foranstille en variabel med ordet </a:t>
            </a:r>
            <a:r>
              <a:rPr lang="da-DK" b="1" err="1"/>
              <a:t>this</a:t>
            </a:r>
            <a:r>
              <a:rPr lang="da-DK"/>
              <a:t> er det muligt at give adgang til elementer i funktions-</a:t>
            </a:r>
            <a:r>
              <a:rPr lang="da-DK" err="1"/>
              <a:t>scopet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12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08912" cy="783357"/>
          </a:xfrm>
        </p:spPr>
        <p:txBody>
          <a:bodyPr>
            <a:normAutofit/>
          </a:bodyPr>
          <a:lstStyle/>
          <a:p>
            <a:r>
              <a:rPr lang="da-DK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err="1"/>
              <a:t>Closures</a:t>
            </a:r>
            <a:r>
              <a:rPr lang="da-DK"/>
              <a:t> er funktioner, som har adgang til funktionsdata og funktionalitet, </a:t>
            </a:r>
            <a:r>
              <a:rPr lang="da-DK" b="1"/>
              <a:t>efter</a:t>
            </a:r>
            <a:r>
              <a:rPr lang="da-DK"/>
              <a:t> at funktionen er eksekveret færdig</a:t>
            </a:r>
            <a:br>
              <a:rPr lang="da-DK"/>
            </a:br>
            <a:endParaRPr lang="da-DK"/>
          </a:p>
          <a:p>
            <a:r>
              <a:rPr lang="da-DK"/>
              <a:t>Det betyder, at det er muligt at oprette funktioner inden i en funktion, som er til rådighed for andre funktioner efter afslutningen af den indeholdende funktion</a:t>
            </a:r>
            <a:br>
              <a:rPr lang="da-DK"/>
            </a:br>
            <a:endParaRPr lang="da-DK"/>
          </a:p>
          <a:p>
            <a:r>
              <a:rPr lang="da-DK" err="1"/>
              <a:t>Closures</a:t>
            </a:r>
            <a:r>
              <a:rPr lang="da-DK"/>
              <a:t> bliver bl.a. brugt til oprette </a:t>
            </a:r>
            <a:r>
              <a:rPr lang="da-DK" b="1" err="1"/>
              <a:t>constructor</a:t>
            </a:r>
            <a:r>
              <a:rPr lang="da-DK"/>
              <a:t>-funktioner </a:t>
            </a:r>
          </a:p>
        </p:txBody>
      </p:sp>
    </p:spTree>
    <p:extLst>
      <p:ext uri="{BB962C8B-B14F-4D97-AF65-F5344CB8AC3E}">
        <p14:creationId xmlns:p14="http://schemas.microsoft.com/office/powerpoint/2010/main" val="69596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F9995-81B7-40DB-AB70-CF17933DE6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85DB95-EB73-40AD-A30C-6C8853FF55EA}">
  <ds:schemaRefs>
    <ds:schemaRef ds:uri="b141fd4e-f10e-48df-a839-f421c41c81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A54E05-1FBC-4D1C-B413-3FB39D5892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Office-tema</vt:lpstr>
      <vt:lpstr>Objektorienteret JavaScript</vt:lpstr>
      <vt:lpstr>Oversigt</vt:lpstr>
      <vt:lpstr>Er JavaScript et objektorienteret sprog?</vt:lpstr>
      <vt:lpstr>Indbyggede objekter</vt:lpstr>
      <vt:lpstr>Hvad er et JavaScript-objekt?</vt:lpstr>
      <vt:lpstr>Forskellige måder at oprette egne objekter</vt:lpstr>
      <vt:lpstr>Alle funktioner kan oprette nye objekter</vt:lpstr>
      <vt:lpstr>Indkapsling af data og funktionalitet</vt:lpstr>
      <vt:lpstr>Closures</vt:lpstr>
      <vt:lpstr>JavaScript Literal Notation</vt:lpstr>
      <vt:lpstr>JavaScript Object Notation</vt:lpstr>
      <vt:lpstr>Forskellen mellem JSLN og JSON</vt:lpstr>
      <vt:lpstr>Klasselignende syntaks – version 1</vt:lpstr>
      <vt:lpstr>Klasselignende syntaks – version 2</vt:lpstr>
      <vt:lpstr>Egne objekter – prototyping</vt:lpstr>
      <vt:lpstr>Nedarving – prototype / constructor</vt:lpstr>
      <vt:lpstr>Nedarving - Object.create()</vt:lpstr>
      <vt:lpstr>Nedarving - Object.create() - eksempel</vt:lpstr>
      <vt:lpstr>Self-invoked functions</vt:lpstr>
      <vt:lpstr>Self-invoked functions - syntaks</vt:lpstr>
      <vt:lpstr>Namespaces i JavaScript</vt:lpstr>
      <vt:lpstr>Namespaces i JavaScript – Eksempel 1</vt:lpstr>
      <vt:lpstr>Namespaces i JavaScript – Eksempel 2</vt:lpstr>
      <vt:lpstr>Opgaver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revision>1</cp:revision>
  <dcterms:created xsi:type="dcterms:W3CDTF">2012-01-17T14:18:11Z</dcterms:created>
  <dcterms:modified xsi:type="dcterms:W3CDTF">2018-11-09T07:47:16Z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