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7" r:id="rId3"/>
    <p:sldId id="275" r:id="rId4"/>
    <p:sldId id="271" r:id="rId5"/>
    <p:sldId id="263" r:id="rId6"/>
    <p:sldId id="279" r:id="rId7"/>
    <p:sldId id="278" r:id="rId8"/>
    <p:sldId id="282" r:id="rId9"/>
    <p:sldId id="281" r:id="rId10"/>
    <p:sldId id="280" r:id="rId11"/>
    <p:sldId id="283" r:id="rId12"/>
    <p:sldId id="284" r:id="rId13"/>
    <p:sldId id="276" r:id="rId14"/>
    <p:sldId id="288" r:id="rId15"/>
    <p:sldId id="289" r:id="rId16"/>
    <p:sldId id="277" r:id="rId17"/>
    <p:sldId id="274" r:id="rId18"/>
    <p:sldId id="286" r:id="rId19"/>
    <p:sldId id="291" r:id="rId20"/>
    <p:sldId id="292" r:id="rId21"/>
    <p:sldId id="293" r:id="rId22"/>
    <p:sldId id="285" r:id="rId23"/>
    <p:sldId id="272" r:id="rId24"/>
    <p:sldId id="294" r:id="rId2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C13D"/>
    <a:srgbClr val="FFE285"/>
    <a:srgbClr val="FFE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99" autoAdjust="0"/>
    <p:restoredTop sz="94660"/>
  </p:normalViewPr>
  <p:slideViewPr>
    <p:cSldViewPr>
      <p:cViewPr varScale="1">
        <p:scale>
          <a:sx n="84" d="100"/>
          <a:sy n="84" d="100"/>
        </p:scale>
        <p:origin x="1022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lide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5445224"/>
            <a:ext cx="8892480" cy="67385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16-09-2016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8" name="TextBox 7"/>
          <p:cNvSpPr txBox="1"/>
          <p:nvPr userDrawn="1"/>
        </p:nvSpPr>
        <p:spPr>
          <a:xfrm>
            <a:off x="8007086" y="6506782"/>
            <a:ext cx="113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© 4D </a:t>
            </a:r>
            <a:r>
              <a:rPr lang="da-DK" smtClean="0"/>
              <a:t>A/S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876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16-09-2016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694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2" y="360364"/>
            <a:ext cx="3039018" cy="12620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887391" y="360364"/>
            <a:ext cx="4719638" cy="579278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540002" y="1798638"/>
            <a:ext cx="3039018" cy="435451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16-09-2016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1512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2" y="360364"/>
            <a:ext cx="3039018" cy="169703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3887391" y="360364"/>
            <a:ext cx="4719638" cy="579278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 smtClean="0"/>
              <a:t>Click icon to add picture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540002" y="2057400"/>
            <a:ext cx="3039018" cy="4095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16-09-2016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2659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16-09-2016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750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35115" y="365126"/>
            <a:ext cx="1971675" cy="5788025"/>
          </a:xfrm>
        </p:spPr>
        <p:txBody>
          <a:bodyPr vert="eaVert"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540001" y="365126"/>
            <a:ext cx="5969384" cy="5788025"/>
          </a:xfrm>
        </p:spPr>
        <p:txBody>
          <a:bodyPr vert="eaVer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16-09-2016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2863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1_Titeldi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5400" smtClean="0"/>
            </a:lvl1pPr>
          </a:lstStyle>
          <a:p>
            <a:r>
              <a:rPr lang="en-US" smtClean="0"/>
              <a:t>Click to edit Master title style</a:t>
            </a:r>
            <a:endParaRPr lang="da-DK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 smtClean="0"/>
            </a:lvl1pPr>
          </a:lstStyle>
          <a:p>
            <a:r>
              <a:rPr lang="en-US" smtClean="0"/>
              <a:t>Click to edit Master subtitle style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64097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16-09-2016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411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1" y="1709739"/>
            <a:ext cx="8067028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0001" y="4589464"/>
            <a:ext cx="8067028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16-09-2016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112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+ 1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39150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16-09-2016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>
          <a:xfrm>
            <a:off x="540001" y="6380383"/>
            <a:ext cx="695868" cy="365125"/>
          </a:xfrm>
        </p:spPr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12" name="Pladsholder til billede 11"/>
          <p:cNvSpPr>
            <a:spLocks noGrp="1"/>
          </p:cNvSpPr>
          <p:nvPr>
            <p:ph type="pic" sz="quarter" idx="13"/>
          </p:nvPr>
        </p:nvSpPr>
        <p:spPr>
          <a:xfrm>
            <a:off x="4692675" y="1802766"/>
            <a:ext cx="3915000" cy="4350385"/>
          </a:xfrm>
          <a:prstGeom prst="roundRect">
            <a:avLst>
              <a:gd name="adj" fmla="val 5895"/>
            </a:avLst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268318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+ 3 bille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39150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16-09-2016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12" name="Pladsholder til billede 11"/>
          <p:cNvSpPr>
            <a:spLocks noGrp="1"/>
          </p:cNvSpPr>
          <p:nvPr>
            <p:ph type="pic" sz="quarter" idx="13"/>
          </p:nvPr>
        </p:nvSpPr>
        <p:spPr>
          <a:xfrm>
            <a:off x="4692599" y="1800049"/>
            <a:ext cx="1838700" cy="2019600"/>
          </a:xfrm>
          <a:prstGeom prst="roundRect">
            <a:avLst>
              <a:gd name="adj" fmla="val 12616"/>
            </a:avLst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a-DK" noProof="0" dirty="0"/>
          </a:p>
        </p:txBody>
      </p:sp>
      <p:sp>
        <p:nvSpPr>
          <p:cNvPr id="9" name="Pladsholder til billede 11"/>
          <p:cNvSpPr>
            <a:spLocks noGrp="1"/>
          </p:cNvSpPr>
          <p:nvPr>
            <p:ph type="pic" sz="quarter" idx="15"/>
          </p:nvPr>
        </p:nvSpPr>
        <p:spPr>
          <a:xfrm>
            <a:off x="4692599" y="4128955"/>
            <a:ext cx="3915000" cy="2019600"/>
          </a:xfrm>
          <a:prstGeom prst="roundRect">
            <a:avLst>
              <a:gd name="adj" fmla="val 12498"/>
            </a:avLst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a-DK" noProof="0" dirty="0"/>
          </a:p>
        </p:txBody>
      </p:sp>
      <p:sp>
        <p:nvSpPr>
          <p:cNvPr id="19" name="Pladsholder til billede 11"/>
          <p:cNvSpPr>
            <a:spLocks noGrp="1"/>
          </p:cNvSpPr>
          <p:nvPr>
            <p:ph type="pic" sz="quarter" idx="16"/>
          </p:nvPr>
        </p:nvSpPr>
        <p:spPr>
          <a:xfrm>
            <a:off x="6768329" y="1800049"/>
            <a:ext cx="1838700" cy="2019600"/>
          </a:xfrm>
          <a:prstGeom prst="roundRect">
            <a:avLst>
              <a:gd name="adj" fmla="val 12380"/>
            </a:avLst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302171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2529900" cy="4351338"/>
          </a:xfrm>
          <a:prstGeom prst="roundRect">
            <a:avLst>
              <a:gd name="adj" fmla="val 7505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16-09-2016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9" name="Pladsholder til indhold 2"/>
          <p:cNvSpPr>
            <a:spLocks noGrp="1"/>
          </p:cNvSpPr>
          <p:nvPr>
            <p:ph sz="half" idx="13"/>
          </p:nvPr>
        </p:nvSpPr>
        <p:spPr>
          <a:xfrm>
            <a:off x="3307500" y="1802765"/>
            <a:ext cx="2529900" cy="4351338"/>
          </a:xfrm>
          <a:prstGeom prst="roundRect">
            <a:avLst>
              <a:gd name="adj" fmla="val 7505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10" name="Pladsholder til indhold 2"/>
          <p:cNvSpPr>
            <a:spLocks noGrp="1"/>
          </p:cNvSpPr>
          <p:nvPr>
            <p:ph sz="half" idx="14"/>
          </p:nvPr>
        </p:nvSpPr>
        <p:spPr>
          <a:xfrm>
            <a:off x="6075000" y="1802765"/>
            <a:ext cx="2529900" cy="4351338"/>
          </a:xfrm>
          <a:prstGeom prst="roundRect">
            <a:avLst>
              <a:gd name="adj" fmla="val 7505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424692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16-09-2016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17" name="Pladsholder til indhold 2"/>
          <p:cNvSpPr>
            <a:spLocks noGrp="1"/>
          </p:cNvSpPr>
          <p:nvPr>
            <p:ph sz="half" idx="13"/>
          </p:nvPr>
        </p:nvSpPr>
        <p:spPr>
          <a:xfrm>
            <a:off x="3307500" y="1802765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18" name="Pladsholder til indhold 2"/>
          <p:cNvSpPr>
            <a:spLocks noGrp="1"/>
          </p:cNvSpPr>
          <p:nvPr>
            <p:ph sz="half" idx="14"/>
          </p:nvPr>
        </p:nvSpPr>
        <p:spPr>
          <a:xfrm>
            <a:off x="6075000" y="1802765"/>
            <a:ext cx="2529900" cy="2019600"/>
          </a:xfrm>
          <a:prstGeom prst="roundRect">
            <a:avLst>
              <a:gd name="adj" fmla="val 12541"/>
            </a:avLst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19" name="Pladsholder til indhold 2"/>
          <p:cNvSpPr>
            <a:spLocks noGrp="1"/>
          </p:cNvSpPr>
          <p:nvPr>
            <p:ph sz="half" idx="15"/>
          </p:nvPr>
        </p:nvSpPr>
        <p:spPr>
          <a:xfrm>
            <a:off x="540000" y="4074088"/>
            <a:ext cx="2529900" cy="2019600"/>
          </a:xfrm>
          <a:prstGeom prst="roundRect">
            <a:avLst>
              <a:gd name="adj" fmla="val 12541"/>
            </a:avLst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20" name="Pladsholder til indhold 2"/>
          <p:cNvSpPr>
            <a:spLocks noGrp="1"/>
          </p:cNvSpPr>
          <p:nvPr>
            <p:ph sz="half" idx="16"/>
          </p:nvPr>
        </p:nvSpPr>
        <p:spPr>
          <a:xfrm>
            <a:off x="3307500" y="4074088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21" name="Pladsholder til indhold 2"/>
          <p:cNvSpPr>
            <a:spLocks noGrp="1"/>
          </p:cNvSpPr>
          <p:nvPr>
            <p:ph sz="half" idx="17"/>
          </p:nvPr>
        </p:nvSpPr>
        <p:spPr>
          <a:xfrm>
            <a:off x="6075000" y="4074088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276570254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0" y="365125"/>
            <a:ext cx="8064900" cy="126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0001" y="1798637"/>
            <a:ext cx="3958181" cy="675958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40001" y="2474595"/>
            <a:ext cx="3958181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29150" y="1798638"/>
            <a:ext cx="3975750" cy="675957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29150" y="2474595"/>
            <a:ext cx="3975750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16-09-2016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63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16-09-2016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600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8064900" cy="625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noProof="0" dirty="0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0000" y="1343608"/>
            <a:ext cx="8064900" cy="4807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noProof="0" dirty="0"/>
              <a:t>Rediger typografien i masterens</a:t>
            </a:r>
          </a:p>
          <a:p>
            <a:pPr lvl="1"/>
            <a:r>
              <a:rPr lang="da-DK" noProof="0" dirty="0"/>
              <a:t>Andet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  <a:p>
            <a:pPr lvl="4"/>
            <a:r>
              <a:rPr lang="da-DK" noProof="0" dirty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6657974" y="6389009"/>
            <a:ext cx="19101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BEEEF-4D5D-42B0-B5A2-BA8729D9B021}" type="datetimeFigureOut">
              <a:rPr lang="da-DK" smtClean="0"/>
              <a:t>16-09-2016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352293" y="6389009"/>
            <a:ext cx="5208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540001" y="6389009"/>
            <a:ext cx="695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4D-logo-med-dk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97" r="897"/>
          <a:stretch>
            <a:fillRect/>
          </a:stretch>
        </p:blipFill>
        <p:spPr>
          <a:xfrm>
            <a:off x="8529581" y="6303203"/>
            <a:ext cx="596676" cy="53673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25"/>
          <p:cNvSpPr/>
          <p:nvPr/>
        </p:nvSpPr>
        <p:spPr>
          <a:xfrm>
            <a:off x="1" y="6262384"/>
            <a:ext cx="9144000" cy="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3578" tIns="53578" rIns="53578" bIns="53578" anchor="ctr"/>
          <a:lstStyle/>
          <a:p>
            <a:pPr>
              <a:defRPr sz="3200"/>
            </a:pPr>
            <a:endParaRPr lang="da-DK" sz="2400" noProof="0" dirty="0"/>
          </a:p>
        </p:txBody>
      </p: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631153" y="985892"/>
            <a:ext cx="7973747" cy="3141"/>
          </a:xfrm>
          <a:prstGeom prst="line">
            <a:avLst/>
          </a:prstGeom>
          <a:noFill/>
          <a:ln w="19050" algn="ctr">
            <a:solidFill>
              <a:srgbClr val="467A7C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53555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6454" indent="-196454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403622" indent="-182166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96454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08435" indent="-208360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003697" indent="-195263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jax.googleapis.com/ajax/libs/jquery/2.1.3/jquery.min.js" TargetMode="External"/><Relationship Id="rId2" Type="http://schemas.openxmlformats.org/officeDocument/2006/relationships/hyperlink" Target="http://www.jquery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3600" smtClean="0"/>
              <a:t>jQuery</a:t>
            </a:r>
            <a:endParaRPr lang="da-DK" sz="3600" dirty="0"/>
          </a:p>
        </p:txBody>
      </p:sp>
    </p:spTree>
    <p:extLst>
      <p:ext uri="{BB962C8B-B14F-4D97-AF65-F5344CB8AC3E}">
        <p14:creationId xmlns:p14="http://schemas.microsoft.com/office/powerpoint/2010/main" val="423368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Placering af $(</a:t>
            </a:r>
            <a:r>
              <a:rPr lang="da-DK" dirty="0" err="1" smtClean="0"/>
              <a:t>document</a:t>
            </a:r>
            <a:r>
              <a:rPr lang="da-DK" dirty="0" smtClean="0"/>
              <a:t>).</a:t>
            </a:r>
            <a:r>
              <a:rPr lang="da-DK" dirty="0" err="1" smtClean="0"/>
              <a:t>ready</a:t>
            </a:r>
            <a:r>
              <a:rPr lang="da-DK" dirty="0" smtClean="0"/>
              <a:t>()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3340" cy="4824883"/>
          </a:xfrm>
          <a:ln>
            <a:noFill/>
          </a:ln>
        </p:spPr>
        <p:txBody>
          <a:bodyPr>
            <a:noAutofit/>
          </a:bodyPr>
          <a:lstStyle/>
          <a:p>
            <a:r>
              <a:rPr lang="da-DK" dirty="0" smtClean="0"/>
              <a:t>Den </a:t>
            </a:r>
            <a:r>
              <a:rPr lang="da-DK" smtClean="0"/>
              <a:t>initialiserende jQuery-funktion er sædvanligvis(*) </a:t>
            </a:r>
            <a:r>
              <a:rPr lang="da-DK" dirty="0" smtClean="0"/>
              <a:t>placeret nederst på HTML-siden:</a:t>
            </a:r>
            <a:br>
              <a:rPr lang="da-DK" dirty="0" smtClean="0"/>
            </a:br>
            <a:endParaRPr lang="da-DK" dirty="0" smtClean="0"/>
          </a:p>
          <a:p>
            <a:pPr lvl="1"/>
            <a:r>
              <a:rPr lang="da-DK" dirty="0" smtClean="0"/>
              <a:t>Altid efter kaldet til </a:t>
            </a:r>
            <a:r>
              <a:rPr lang="da-DK" dirty="0" err="1" smtClean="0"/>
              <a:t>jQuery</a:t>
            </a:r>
            <a:r>
              <a:rPr lang="da-DK" dirty="0" smtClean="0"/>
              <a:t>-biblioteket</a:t>
            </a:r>
          </a:p>
          <a:p>
            <a:pPr lvl="1"/>
            <a:r>
              <a:rPr lang="da-DK" dirty="0" smtClean="0"/>
              <a:t>Efter sidens DOM-elementer</a:t>
            </a:r>
          </a:p>
          <a:p>
            <a:pPr lvl="1"/>
            <a:r>
              <a:rPr lang="da-DK" dirty="0" smtClean="0"/>
              <a:t>Umiddelbart inden </a:t>
            </a:r>
            <a:r>
              <a:rPr lang="da-DK" smtClean="0"/>
              <a:t>HTML-elementets afslutning</a:t>
            </a:r>
            <a:br>
              <a:rPr lang="da-DK" smtClean="0"/>
            </a:br>
            <a:r>
              <a:rPr lang="da-DK" smtClean="0"/>
              <a:t/>
            </a:r>
            <a:br>
              <a:rPr lang="da-DK" smtClean="0"/>
            </a:br>
            <a:r>
              <a:rPr lang="da-DK" smtClean="0"/>
              <a:t/>
            </a:r>
            <a:br>
              <a:rPr lang="da-DK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*De to sidstnævnte punkter er dog ikke bydende nødvendige, da funktionen $(</a:t>
            </a:r>
            <a:r>
              <a:rPr lang="da-DK" dirty="0" err="1" smtClean="0"/>
              <a:t>document</a:t>
            </a:r>
            <a:r>
              <a:rPr lang="da-DK" dirty="0" smtClean="0"/>
              <a:t>).</a:t>
            </a:r>
            <a:r>
              <a:rPr lang="da-DK" dirty="0" err="1" smtClean="0"/>
              <a:t>ready</a:t>
            </a:r>
            <a:r>
              <a:rPr lang="da-DK" smtClean="0"/>
              <a:t>() kører, </a:t>
            </a:r>
            <a:r>
              <a:rPr lang="da-DK" b="1" dirty="0" smtClean="0"/>
              <a:t>efter</a:t>
            </a:r>
            <a:r>
              <a:rPr lang="da-DK" dirty="0" smtClean="0"/>
              <a:t> at hele siden er indlæst </a:t>
            </a:r>
            <a:br>
              <a:rPr lang="da-DK" dirty="0" smtClean="0"/>
            </a:br>
            <a:endParaRPr lang="da-DK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009350"/>
            <a:ext cx="6360418" cy="193181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863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Kald </a:t>
            </a:r>
            <a:r>
              <a:rPr lang="da-DK" smtClean="0"/>
              <a:t>af jQuery-funktioner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3340" cy="4968899"/>
          </a:xfrm>
        </p:spPr>
        <p:txBody>
          <a:bodyPr/>
          <a:lstStyle/>
          <a:p>
            <a:r>
              <a:rPr lang="da-DK" b="1" dirty="0"/>
              <a:t>jQuery(”</a:t>
            </a:r>
            <a:r>
              <a:rPr lang="da-DK" dirty="0"/>
              <a:t>…</a:t>
            </a:r>
            <a:r>
              <a:rPr lang="da-DK" err="1"/>
              <a:t>selector</a:t>
            </a:r>
            <a:r>
              <a:rPr lang="da-DK" smtClean="0"/>
              <a:t>”…</a:t>
            </a:r>
            <a:r>
              <a:rPr lang="da-DK" b="1" smtClean="0"/>
              <a:t>)</a:t>
            </a:r>
            <a:br>
              <a:rPr lang="da-DK" b="1" smtClean="0"/>
            </a:br>
            <a:r>
              <a:rPr lang="da-DK" b="1" smtClean="0"/>
              <a:t/>
            </a:r>
            <a:br>
              <a:rPr lang="da-DK" b="1" smtClean="0"/>
            </a:br>
            <a:r>
              <a:rPr lang="da-DK" b="1" smtClean="0"/>
              <a:t/>
            </a:r>
            <a:br>
              <a:rPr lang="da-DK" b="1" smtClean="0"/>
            </a:br>
            <a:r>
              <a:rPr lang="da-DK" smtClean="0"/>
              <a:t> 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svarer til </a:t>
            </a:r>
            <a:br>
              <a:rPr lang="da-DK" dirty="0" smtClean="0"/>
            </a:br>
            <a:endParaRPr lang="da-DK" dirty="0" smtClean="0"/>
          </a:p>
          <a:p>
            <a:r>
              <a:rPr lang="da-DK" b="1" dirty="0" smtClean="0"/>
              <a:t>$(”</a:t>
            </a:r>
            <a:r>
              <a:rPr lang="da-DK" dirty="0" smtClean="0"/>
              <a:t>…</a:t>
            </a:r>
            <a:r>
              <a:rPr lang="da-DK" dirty="0" err="1" smtClean="0"/>
              <a:t>selector</a:t>
            </a:r>
            <a:r>
              <a:rPr lang="da-DK" dirty="0" smtClean="0"/>
              <a:t>…</a:t>
            </a:r>
            <a:r>
              <a:rPr lang="da-DK" b="1" dirty="0" smtClean="0"/>
              <a:t>”)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       </a:t>
            </a:r>
            <a:endParaRPr lang="en-US" sz="4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60" y="1700808"/>
            <a:ext cx="4438650" cy="11620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60" y="4149080"/>
            <a:ext cx="4438650" cy="12287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854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Funktioner som parameter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/>
          <a:lstStyle/>
          <a:p>
            <a:r>
              <a:rPr lang="da-DK" dirty="0" smtClean="0"/>
              <a:t>Da </a:t>
            </a:r>
            <a:r>
              <a:rPr lang="da-DK" dirty="0" err="1" smtClean="0"/>
              <a:t>jQuery</a:t>
            </a:r>
            <a:r>
              <a:rPr lang="da-DK" dirty="0" smtClean="0"/>
              <a:t> er JavaScript, kan </a:t>
            </a:r>
            <a:r>
              <a:rPr lang="da-DK" dirty="0" err="1" smtClean="0"/>
              <a:t>jQuery</a:t>
            </a:r>
            <a:r>
              <a:rPr lang="da-DK" dirty="0" smtClean="0"/>
              <a:t>-funktioner tage andre  funktioner som parameter </a:t>
            </a:r>
            <a:br>
              <a:rPr lang="da-DK" dirty="0" smtClean="0"/>
            </a:br>
            <a:endParaRPr lang="da-DK" dirty="0" smtClean="0"/>
          </a:p>
          <a:p>
            <a:r>
              <a:rPr lang="da-DK" smtClean="0"/>
              <a:t>Anonyme funktioner</a:t>
            </a:r>
            <a:br>
              <a:rPr lang="da-DK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smtClean="0"/>
              <a:t/>
            </a:r>
            <a:br>
              <a:rPr lang="da-DK" smtClean="0"/>
            </a:br>
            <a:endParaRPr lang="da-DK" smtClean="0"/>
          </a:p>
          <a:p>
            <a:r>
              <a:rPr lang="da-DK" smtClean="0"/>
              <a:t>Navngivne </a:t>
            </a:r>
            <a:r>
              <a:rPr lang="da-DK" dirty="0" smtClean="0"/>
              <a:t>funktioner</a:t>
            </a:r>
            <a:endParaRPr 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747473"/>
            <a:ext cx="4875467" cy="4667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79081"/>
            <a:ext cx="4819428" cy="86251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456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JavaScript vs. </a:t>
            </a:r>
            <a:r>
              <a:rPr lang="da-DK" dirty="0" smtClean="0"/>
              <a:t>jQuery </a:t>
            </a:r>
            <a:r>
              <a:rPr lang="da-DK" dirty="0"/>
              <a:t>- </a:t>
            </a:r>
            <a:r>
              <a:rPr lang="da-DK" dirty="0" smtClean="0"/>
              <a:t>selektering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760"/>
            <a:ext cx="7993340" cy="4186237"/>
          </a:xfrm>
        </p:spPr>
        <p:txBody>
          <a:bodyPr/>
          <a:lstStyle/>
          <a:p>
            <a:r>
              <a:rPr lang="en-US" dirty="0" smtClean="0"/>
              <a:t>jQuery g</a:t>
            </a:r>
            <a:r>
              <a:rPr lang="da-DK" dirty="0" smtClean="0"/>
              <a:t>ør det nemmere at udvælge elementer </a:t>
            </a:r>
            <a:r>
              <a:rPr lang="da-DK" smtClean="0"/>
              <a:t>fra DOM’en</a:t>
            </a:r>
            <a:endParaRPr lang="da-DK" dirty="0"/>
          </a:p>
          <a:p>
            <a:pPr lvl="1"/>
            <a:r>
              <a:rPr lang="da-DK" smtClean="0"/>
              <a:t>JavaScript:</a:t>
            </a:r>
            <a:br>
              <a:rPr lang="da-DK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pPr lvl="1"/>
            <a:r>
              <a:rPr lang="da-DK" dirty="0" smtClean="0"/>
              <a:t>jQuery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71936"/>
            <a:ext cx="6572250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166" y="3861048"/>
            <a:ext cx="6486524" cy="8191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765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Eventlistener</a:t>
            </a:r>
            <a:r>
              <a:rPr lang="da-DK" dirty="0"/>
              <a:t>/-handling - </a:t>
            </a:r>
            <a:r>
              <a:rPr lang="da-DK" dirty="0" smtClean="0"/>
              <a:t>JavaScript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/>
          <a:lstStyle/>
          <a:p>
            <a:r>
              <a:rPr lang="da-DK" dirty="0" smtClean="0"/>
              <a:t>Tilknytning af eventhandler-funktion til en </a:t>
            </a:r>
            <a:r>
              <a:rPr lang="da-DK" smtClean="0"/>
              <a:t>knaps click-event</a:t>
            </a:r>
            <a:br>
              <a:rPr lang="da-DK" smtClean="0"/>
            </a:br>
            <a:r>
              <a:rPr lang="da-DK" smtClean="0"/>
              <a:t/>
            </a:r>
            <a:br>
              <a:rPr lang="da-DK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Definering af eventhandler-funktion</a:t>
            </a:r>
          </a:p>
          <a:p>
            <a:pPr marL="0" indent="0">
              <a:buNone/>
            </a:pP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50" y="1772816"/>
            <a:ext cx="7478760" cy="70276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350" y="3301683"/>
            <a:ext cx="7478760" cy="89158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15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Eventlistener</a:t>
            </a:r>
            <a:r>
              <a:rPr lang="da-DK" dirty="0" smtClean="0"/>
              <a:t>/-handling – jQuery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/>
          <a:lstStyle/>
          <a:p>
            <a:r>
              <a:rPr lang="da-DK" dirty="0"/>
              <a:t>Tilknytning af eventhandler-funktion til en </a:t>
            </a:r>
            <a:r>
              <a:rPr lang="da-DK"/>
              <a:t>knaps </a:t>
            </a:r>
            <a:r>
              <a:rPr lang="da-DK" smtClean="0"/>
              <a:t>click-event </a:t>
            </a:r>
            <a:r>
              <a:rPr lang="da-DK" dirty="0" smtClean="0"/>
              <a:t>og definering af eventhandler-funktion</a:t>
            </a: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4" y="1772816"/>
            <a:ext cx="7478760" cy="7073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26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Grundlæggende syntaks (1)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3340" cy="4968899"/>
          </a:xfrm>
        </p:spPr>
        <p:txBody>
          <a:bodyPr/>
          <a:lstStyle/>
          <a:p>
            <a:r>
              <a:rPr lang="da-DK" dirty="0" smtClean="0"/>
              <a:t>jQuery anvender samme selector-syntaks som CSS til at få adgang til DOM-elementer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Finder alle elementer af typen </a:t>
            </a:r>
            <a:r>
              <a:rPr lang="da-DK" b="1" dirty="0" smtClean="0"/>
              <a:t>&lt;p</a:t>
            </a:r>
            <a:r>
              <a:rPr lang="da-DK" b="1" smtClean="0"/>
              <a:t>&gt;</a:t>
            </a:r>
            <a:r>
              <a:rPr lang="da-DK" smtClean="0"/>
              <a:t>:  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		</a:t>
            </a:r>
            <a:br>
              <a:rPr lang="da-DK" dirty="0" smtClean="0"/>
            </a:br>
            <a:r>
              <a:rPr lang="da-DK" smtClean="0"/>
              <a:t>	         $(”</a:t>
            </a:r>
            <a:r>
              <a:rPr lang="da-DK" dirty="0" smtClean="0"/>
              <a:t>p”)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Finder alle elementer af typen </a:t>
            </a:r>
            <a:r>
              <a:rPr lang="da-DK" b="1" dirty="0" smtClean="0"/>
              <a:t>&lt;p </a:t>
            </a:r>
            <a:r>
              <a:rPr lang="da-DK" b="1" dirty="0" err="1" smtClean="0"/>
              <a:t>class</a:t>
            </a:r>
            <a:r>
              <a:rPr lang="da-DK" b="1" dirty="0" smtClean="0"/>
              <a:t>=”</a:t>
            </a:r>
            <a:r>
              <a:rPr lang="da-DK" b="1" dirty="0" err="1" smtClean="0"/>
              <a:t>error</a:t>
            </a:r>
            <a:r>
              <a:rPr lang="da-DK" b="1" dirty="0" smtClean="0"/>
              <a:t>”&gt; </a:t>
            </a:r>
            <a:r>
              <a:rPr lang="da-DK" dirty="0" smtClean="0"/>
              <a:t>med klassen </a:t>
            </a:r>
            <a:r>
              <a:rPr lang="da-DK" dirty="0" err="1" smtClean="0"/>
              <a:t>error</a:t>
            </a:r>
            <a:r>
              <a:rPr lang="da-DK" dirty="0" smtClean="0"/>
              <a:t>: </a:t>
            </a:r>
            <a:br>
              <a:rPr lang="da-DK" dirty="0" smtClean="0"/>
            </a:br>
            <a:r>
              <a:rPr lang="da-DK" smtClean="0"/>
              <a:t/>
            </a:r>
            <a:br>
              <a:rPr lang="da-DK" smtClean="0"/>
            </a:br>
            <a:r>
              <a:rPr lang="da-DK" smtClean="0"/>
              <a:t>                   $(”</a:t>
            </a:r>
            <a:r>
              <a:rPr lang="da-DK" dirty="0" err="1" smtClean="0"/>
              <a:t>p.error</a:t>
            </a:r>
            <a:r>
              <a:rPr lang="da-DK" dirty="0" smtClean="0"/>
              <a:t>”)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Finder elementet med attributten </a:t>
            </a:r>
            <a:r>
              <a:rPr lang="da-DK" b="1" dirty="0" smtClean="0"/>
              <a:t>id=”</a:t>
            </a:r>
            <a:r>
              <a:rPr lang="da-DK" b="1" dirty="0" err="1" smtClean="0"/>
              <a:t>important</a:t>
            </a:r>
            <a:r>
              <a:rPr lang="da-DK" b="1" dirty="0" smtClean="0"/>
              <a:t>”</a:t>
            </a:r>
            <a:r>
              <a:rPr lang="da-DK" dirty="0" smtClean="0"/>
              <a:t>:</a:t>
            </a:r>
            <a:br>
              <a:rPr lang="da-DK" dirty="0" smtClean="0"/>
            </a:br>
            <a:r>
              <a:rPr lang="da-DK" smtClean="0"/>
              <a:t/>
            </a:r>
            <a:br>
              <a:rPr lang="da-DK" smtClean="0"/>
            </a:br>
            <a:r>
              <a:rPr lang="da-DK" smtClean="0"/>
              <a:t>                  $(”#</a:t>
            </a:r>
            <a:r>
              <a:rPr lang="da-DK" dirty="0" err="1" smtClean="0"/>
              <a:t>important</a:t>
            </a:r>
            <a:r>
              <a:rPr lang="da-DK" dirty="0" smtClean="0"/>
              <a:t>”)</a:t>
            </a:r>
            <a:br>
              <a:rPr lang="da-DK" dirty="0" smtClean="0"/>
            </a:br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683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992888" cy="855365"/>
          </a:xfrm>
        </p:spPr>
        <p:txBody>
          <a:bodyPr/>
          <a:lstStyle/>
          <a:p>
            <a:r>
              <a:rPr lang="da-DK" dirty="0"/>
              <a:t>Grundlæggende syntaks </a:t>
            </a:r>
            <a:r>
              <a:rPr lang="da-DK" dirty="0" smtClean="0"/>
              <a:t>(2)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68413"/>
            <a:ext cx="7715200" cy="4186237"/>
          </a:xfrm>
        </p:spPr>
        <p:txBody>
          <a:bodyPr/>
          <a:lstStyle/>
          <a:p>
            <a:r>
              <a:rPr lang="da-DK" dirty="0"/>
              <a:t>Finder alle elementer af typen </a:t>
            </a:r>
            <a:r>
              <a:rPr lang="da-DK" b="1" dirty="0"/>
              <a:t>&lt;</a:t>
            </a:r>
            <a:r>
              <a:rPr lang="da-DK" b="1" dirty="0" smtClean="0"/>
              <a:t>p&gt;</a:t>
            </a:r>
            <a:r>
              <a:rPr lang="da-DK" dirty="0" smtClean="0"/>
              <a:t> med attributten</a:t>
            </a:r>
            <a:r>
              <a:rPr lang="da-DK" b="1" dirty="0" smtClean="0"/>
              <a:t> data-</a:t>
            </a:r>
            <a:r>
              <a:rPr lang="da-DK" b="1" dirty="0" err="1" smtClean="0"/>
              <a:t>important</a:t>
            </a:r>
            <a:r>
              <a:rPr lang="da-DK" b="1" dirty="0" smtClean="0"/>
              <a:t> </a:t>
            </a:r>
            <a:r>
              <a:rPr lang="da-DK"/>
              <a:t>med </a:t>
            </a:r>
            <a:r>
              <a:rPr lang="da-DK" smtClean="0"/>
              <a:t>værdien </a:t>
            </a:r>
            <a:r>
              <a:rPr lang="da-DK" b="1" dirty="0" smtClean="0"/>
              <a:t>true</a:t>
            </a:r>
            <a:br>
              <a:rPr lang="da-DK" b="1" dirty="0" smtClean="0"/>
            </a:br>
            <a:r>
              <a:rPr lang="da-DK" b="1" dirty="0" smtClean="0"/>
              <a:t/>
            </a:r>
            <a:br>
              <a:rPr lang="da-DK" b="1" dirty="0" smtClean="0"/>
            </a:br>
            <a:r>
              <a:rPr lang="da-DK" b="1" dirty="0" smtClean="0"/>
              <a:t>                      </a:t>
            </a:r>
            <a:r>
              <a:rPr lang="da-DK" dirty="0" smtClean="0"/>
              <a:t>$(”p[data-</a:t>
            </a:r>
            <a:r>
              <a:rPr lang="da-DK" dirty="0" err="1" smtClean="0"/>
              <a:t>important</a:t>
            </a:r>
            <a:r>
              <a:rPr lang="da-DK" dirty="0" smtClean="0"/>
              <a:t>=true]”)</a:t>
            </a:r>
            <a:r>
              <a:rPr lang="da-DK" dirty="0"/>
              <a:t/>
            </a:r>
            <a:br>
              <a:rPr lang="da-DK" dirty="0"/>
            </a:br>
            <a:endParaRPr lang="da-DK" dirty="0" smtClean="0"/>
          </a:p>
          <a:p>
            <a:r>
              <a:rPr lang="da-DK" dirty="0"/>
              <a:t>Finder alle elementer </a:t>
            </a:r>
            <a:r>
              <a:rPr lang="da-DK" dirty="0" smtClean="0"/>
              <a:t>med attributten </a:t>
            </a:r>
            <a:r>
              <a:rPr lang="da-DK" b="1" dirty="0" err="1" smtClean="0"/>
              <a:t>class</a:t>
            </a:r>
            <a:r>
              <a:rPr lang="da-DK" dirty="0" smtClean="0"/>
              <a:t> med værdien </a:t>
            </a:r>
            <a:r>
              <a:rPr lang="da-DK" b="1" dirty="0" err="1" smtClean="0"/>
              <a:t>important</a:t>
            </a:r>
            <a:r>
              <a:rPr lang="da-DK" b="1" dirty="0"/>
              <a:t/>
            </a:r>
            <a:br>
              <a:rPr lang="da-DK" b="1" dirty="0"/>
            </a:br>
            <a:r>
              <a:rPr lang="da-DK" b="1" dirty="0"/>
              <a:t/>
            </a:r>
            <a:br>
              <a:rPr lang="da-DK" b="1" dirty="0"/>
            </a:br>
            <a:r>
              <a:rPr lang="da-DK" b="1" dirty="0"/>
              <a:t>                      </a:t>
            </a:r>
            <a:r>
              <a:rPr lang="da-DK" dirty="0" smtClean="0"/>
              <a:t>$(”.</a:t>
            </a:r>
            <a:r>
              <a:rPr lang="da-DK" dirty="0" err="1" smtClean="0"/>
              <a:t>important</a:t>
            </a:r>
            <a:r>
              <a:rPr lang="da-DK" dirty="0" smtClean="0"/>
              <a:t>”)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/>
              <a:t>Finder </a:t>
            </a:r>
            <a:r>
              <a:rPr lang="da-DK"/>
              <a:t>alle </a:t>
            </a:r>
            <a:r>
              <a:rPr lang="da-DK" smtClean="0"/>
              <a:t>input-elementer </a:t>
            </a:r>
            <a:r>
              <a:rPr lang="da-DK" dirty="0" smtClean="0"/>
              <a:t>af typen </a:t>
            </a:r>
            <a:r>
              <a:rPr lang="da-DK" dirty="0" err="1" smtClean="0"/>
              <a:t>text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b="1" dirty="0"/>
              <a:t/>
            </a:r>
            <a:br>
              <a:rPr lang="da-DK" b="1" dirty="0"/>
            </a:br>
            <a:r>
              <a:rPr lang="da-DK" b="1" dirty="0"/>
              <a:t>                      </a:t>
            </a:r>
            <a:r>
              <a:rPr lang="da-DK" dirty="0" smtClean="0"/>
              <a:t>$(”input[type=‘</a:t>
            </a:r>
            <a:r>
              <a:rPr lang="da-DK" dirty="0" err="1" smtClean="0"/>
              <a:t>text</a:t>
            </a:r>
            <a:r>
              <a:rPr lang="da-DK" dirty="0" smtClean="0"/>
              <a:t>’]”)</a:t>
            </a:r>
            <a:endParaRPr lang="da-DK" u="sng" dirty="0"/>
          </a:p>
          <a:p>
            <a:endParaRPr lang="da-DK" u="sng" dirty="0"/>
          </a:p>
        </p:txBody>
      </p:sp>
    </p:spTree>
    <p:extLst>
      <p:ext uri="{BB962C8B-B14F-4D97-AF65-F5344CB8AC3E}">
        <p14:creationId xmlns:p14="http://schemas.microsoft.com/office/powerpoint/2010/main" val="123453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920880" cy="855365"/>
          </a:xfrm>
        </p:spPr>
        <p:txBody>
          <a:bodyPr/>
          <a:lstStyle/>
          <a:p>
            <a:r>
              <a:rPr lang="da-DK" dirty="0" smtClean="0"/>
              <a:t>Håndtering af CSS-angivelser i element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/>
          <a:lstStyle/>
          <a:p>
            <a:r>
              <a:rPr lang="da-DK" dirty="0" smtClean="0"/>
              <a:t>Gennem jQuery er det nemt at ændre i </a:t>
            </a:r>
            <a:r>
              <a:rPr lang="da-DK" smtClean="0"/>
              <a:t>elementers CSS-angivelser</a:t>
            </a:r>
            <a:endParaRPr lang="da-DK" dirty="0" smtClean="0"/>
          </a:p>
          <a:p>
            <a:pPr lvl="1"/>
            <a:r>
              <a:rPr lang="da-DK" dirty="0" smtClean="0"/>
              <a:t>Tilføj CSS-angivelse til </a:t>
            </a:r>
            <a:r>
              <a:rPr lang="da-DK" smtClean="0"/>
              <a:t>et element</a:t>
            </a:r>
            <a:br>
              <a:rPr lang="da-DK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pPr lvl="1"/>
            <a:r>
              <a:rPr lang="da-DK" dirty="0"/>
              <a:t>Tilføj </a:t>
            </a:r>
            <a:r>
              <a:rPr lang="da-DK" smtClean="0"/>
              <a:t>flere CSS-angivelser </a:t>
            </a:r>
            <a:r>
              <a:rPr lang="da-DK" dirty="0"/>
              <a:t>til </a:t>
            </a:r>
            <a:r>
              <a:rPr lang="da-DK" dirty="0" smtClean="0"/>
              <a:t>et element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  <a:p>
            <a:pPr lvl="1"/>
            <a:r>
              <a:rPr lang="da-DK" dirty="0" smtClean="0"/>
              <a:t>Fjern CSS-angivelse fra et </a:t>
            </a:r>
            <a:r>
              <a:rPr lang="da-DK" dirty="0"/>
              <a:t>element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46" y="2068341"/>
            <a:ext cx="4536504" cy="67893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46" y="3367881"/>
            <a:ext cx="6912768" cy="7199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650073"/>
            <a:ext cx="4534446" cy="7138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024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Håndtering af </a:t>
            </a:r>
            <a:r>
              <a:rPr lang="da-DK" dirty="0" smtClean="0"/>
              <a:t>CSS-klasser i </a:t>
            </a:r>
            <a:r>
              <a:rPr lang="da-DK" dirty="0"/>
              <a:t>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jQuery har funktioner til nemt at ændre </a:t>
            </a:r>
            <a:r>
              <a:rPr lang="da-DK" dirty="0"/>
              <a:t>i </a:t>
            </a:r>
            <a:r>
              <a:rPr lang="da-DK"/>
              <a:t>elementers </a:t>
            </a:r>
            <a:r>
              <a:rPr lang="da-DK" smtClean="0"/>
              <a:t>CSS-klasser</a:t>
            </a:r>
            <a:endParaRPr lang="da-DK" dirty="0"/>
          </a:p>
          <a:p>
            <a:pPr lvl="1"/>
            <a:r>
              <a:rPr lang="da-DK" dirty="0"/>
              <a:t>Tilføj </a:t>
            </a:r>
            <a:r>
              <a:rPr lang="da-DK" dirty="0" smtClean="0"/>
              <a:t>CSS-klasse til </a:t>
            </a:r>
            <a:r>
              <a:rPr lang="da-DK" dirty="0"/>
              <a:t>et element</a:t>
            </a:r>
            <a:br>
              <a:rPr lang="da-DK" dirty="0"/>
            </a:br>
            <a:r>
              <a:rPr lang="da-DK" dirty="0"/>
              <a:t/>
            </a:r>
            <a:br>
              <a:rPr lang="da-DK" dirty="0"/>
            </a:br>
            <a:r>
              <a:rPr lang="da-DK" dirty="0"/>
              <a:t/>
            </a:r>
            <a:br>
              <a:rPr lang="da-DK" dirty="0"/>
            </a:br>
            <a:r>
              <a:rPr lang="da-DK" dirty="0"/>
              <a:t/>
            </a:r>
            <a:br>
              <a:rPr lang="da-DK" dirty="0"/>
            </a:br>
            <a:endParaRPr lang="da-DK" dirty="0"/>
          </a:p>
          <a:p>
            <a:pPr lvl="1"/>
            <a:r>
              <a:rPr lang="da-DK" dirty="0"/>
              <a:t>Tilføj flere </a:t>
            </a:r>
            <a:r>
              <a:rPr lang="da-DK" dirty="0" smtClean="0"/>
              <a:t>CSS-klasser til </a:t>
            </a:r>
            <a:r>
              <a:rPr lang="da-DK" dirty="0"/>
              <a:t>et element</a:t>
            </a:r>
            <a:br>
              <a:rPr lang="da-DK" dirty="0"/>
            </a:br>
            <a:r>
              <a:rPr lang="da-DK" dirty="0"/>
              <a:t/>
            </a:r>
            <a:br>
              <a:rPr lang="da-DK" dirty="0"/>
            </a:br>
            <a:r>
              <a:rPr lang="da-DK" dirty="0"/>
              <a:t/>
            </a:r>
            <a:br>
              <a:rPr lang="da-DK" dirty="0"/>
            </a:br>
            <a:r>
              <a:rPr lang="da-DK" dirty="0"/>
              <a:t/>
            </a:r>
            <a:br>
              <a:rPr lang="da-DK" dirty="0"/>
            </a:br>
            <a:r>
              <a:rPr lang="da-DK" dirty="0"/>
              <a:t/>
            </a:r>
            <a:br>
              <a:rPr lang="da-DK" dirty="0"/>
            </a:br>
            <a:endParaRPr lang="da-DK" dirty="0"/>
          </a:p>
          <a:p>
            <a:pPr lvl="1"/>
            <a:r>
              <a:rPr lang="da-DK" dirty="0"/>
              <a:t>Fjern </a:t>
            </a:r>
            <a:r>
              <a:rPr lang="da-DK" dirty="0" smtClean="0"/>
              <a:t>CSS-klasse </a:t>
            </a:r>
            <a:r>
              <a:rPr lang="da-DK" dirty="0"/>
              <a:t>fra et element</a:t>
            </a:r>
          </a:p>
          <a:p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060682"/>
            <a:ext cx="4330229" cy="6482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196646"/>
            <a:ext cx="4968552" cy="7364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4510030"/>
            <a:ext cx="4727228" cy="71917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509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39552" y="260648"/>
            <a:ext cx="8496944" cy="855365"/>
          </a:xfrm>
        </p:spPr>
        <p:txBody>
          <a:bodyPr>
            <a:normAutofit/>
          </a:bodyPr>
          <a:lstStyle/>
          <a:p>
            <a:r>
              <a:rPr lang="en-US" dirty="0" err="1" smtClean="0"/>
              <a:t>Oversigt</a:t>
            </a:r>
            <a:endParaRPr lang="da-DK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11560" y="1268413"/>
            <a:ext cx="4320480" cy="4680867"/>
          </a:xfrm>
        </p:spPr>
        <p:txBody>
          <a:bodyPr/>
          <a:lstStyle/>
          <a:p>
            <a:r>
              <a:rPr lang="en-US" dirty="0" err="1" smtClean="0"/>
              <a:t>Hvad</a:t>
            </a:r>
            <a:r>
              <a:rPr lang="en-US" dirty="0" smtClean="0"/>
              <a:t> </a:t>
            </a:r>
            <a:r>
              <a:rPr lang="en-US" err="1" smtClean="0"/>
              <a:t>er</a:t>
            </a:r>
            <a:r>
              <a:rPr lang="en-US" smtClean="0"/>
              <a:t> jQuery?</a:t>
            </a:r>
            <a:endParaRPr lang="en-US" dirty="0" smtClean="0"/>
          </a:p>
          <a:p>
            <a:r>
              <a:rPr lang="en-US" err="1" smtClean="0"/>
              <a:t>Hvorfor</a:t>
            </a:r>
            <a:r>
              <a:rPr lang="en-US" smtClean="0"/>
              <a:t> jQuery?</a:t>
            </a:r>
            <a:endParaRPr lang="en-US" dirty="0" smtClean="0"/>
          </a:p>
          <a:p>
            <a:r>
              <a:rPr lang="en-US" dirty="0" err="1" smtClean="0"/>
              <a:t>Versioner</a:t>
            </a:r>
            <a:endParaRPr lang="en-US" dirty="0" smtClean="0"/>
          </a:p>
          <a:p>
            <a:r>
              <a:rPr lang="da-DK" dirty="0"/>
              <a:t>Hvor kan man finde </a:t>
            </a:r>
            <a:r>
              <a:rPr lang="da-DK" err="1"/>
              <a:t>jQuerys</a:t>
            </a:r>
            <a:r>
              <a:rPr lang="da-DK"/>
              <a:t> </a:t>
            </a:r>
            <a:r>
              <a:rPr lang="da-DK" smtClean="0"/>
              <a:t>kodebibliotek</a:t>
            </a:r>
            <a:endParaRPr lang="da-DK" dirty="0" smtClean="0"/>
          </a:p>
          <a:p>
            <a:r>
              <a:rPr lang="da-DK" dirty="0"/>
              <a:t>Kald jQuery </a:t>
            </a:r>
            <a:r>
              <a:rPr lang="da-DK" dirty="0" smtClean="0"/>
              <a:t>Library</a:t>
            </a:r>
          </a:p>
          <a:p>
            <a:r>
              <a:rPr lang="da-DK" dirty="0"/>
              <a:t>Placering af $(</a:t>
            </a:r>
            <a:r>
              <a:rPr lang="da-DK" dirty="0" err="1"/>
              <a:t>document</a:t>
            </a:r>
            <a:r>
              <a:rPr lang="da-DK" dirty="0"/>
              <a:t>).</a:t>
            </a:r>
            <a:r>
              <a:rPr lang="da-DK" dirty="0" err="1"/>
              <a:t>ready</a:t>
            </a:r>
            <a:r>
              <a:rPr lang="da-DK" dirty="0" smtClean="0"/>
              <a:t>()</a:t>
            </a:r>
          </a:p>
          <a:p>
            <a:r>
              <a:rPr lang="en-US" dirty="0" err="1"/>
              <a:t>Flere</a:t>
            </a:r>
            <a:r>
              <a:rPr lang="en-US" dirty="0"/>
              <a:t> </a:t>
            </a:r>
            <a:r>
              <a:rPr lang="en-US" dirty="0" err="1"/>
              <a:t>typer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 smtClean="0"/>
              <a:t>funktioner</a:t>
            </a:r>
            <a:endParaRPr lang="en-US" dirty="0" smtClean="0"/>
          </a:p>
          <a:p>
            <a:r>
              <a:rPr lang="da-DK" dirty="0"/>
              <a:t>Hvad er $(</a:t>
            </a:r>
            <a:r>
              <a:rPr lang="da-DK" dirty="0" err="1"/>
              <a:t>document</a:t>
            </a:r>
            <a:r>
              <a:rPr lang="da-DK" dirty="0"/>
              <a:t>).</a:t>
            </a:r>
            <a:r>
              <a:rPr lang="da-DK" dirty="0" err="1"/>
              <a:t>ready</a:t>
            </a:r>
            <a:r>
              <a:rPr lang="da-DK" dirty="0" smtClean="0"/>
              <a:t>()</a:t>
            </a:r>
          </a:p>
          <a:p>
            <a:r>
              <a:rPr lang="da-DK" dirty="0"/>
              <a:t>Kald </a:t>
            </a:r>
            <a:r>
              <a:rPr lang="da-DK"/>
              <a:t>af </a:t>
            </a:r>
            <a:r>
              <a:rPr lang="da-DK" smtClean="0"/>
              <a:t>jQuery-funktioner</a:t>
            </a:r>
            <a:endParaRPr lang="en-US" dirty="0" smtClean="0"/>
          </a:p>
          <a:p>
            <a:r>
              <a:rPr lang="da-DK" dirty="0"/>
              <a:t>Funktioner som </a:t>
            </a:r>
            <a:r>
              <a:rPr lang="da-DK" dirty="0" smtClean="0"/>
              <a:t>parameter</a:t>
            </a:r>
          </a:p>
          <a:p>
            <a:r>
              <a:rPr lang="da-DK"/>
              <a:t>JavaScript </a:t>
            </a:r>
            <a:r>
              <a:rPr lang="da-DK" smtClean="0"/>
              <a:t>vs. </a:t>
            </a:r>
            <a:r>
              <a:rPr lang="da-DK" dirty="0"/>
              <a:t>jQuery </a:t>
            </a:r>
            <a:r>
              <a:rPr lang="da-DK" dirty="0" smtClean="0"/>
              <a:t>– selektering</a:t>
            </a:r>
          </a:p>
          <a:p>
            <a:r>
              <a:rPr lang="da-DK" dirty="0" err="1"/>
              <a:t>Eventlistener</a:t>
            </a:r>
            <a:r>
              <a:rPr lang="da-DK" dirty="0"/>
              <a:t>/-handling - JavaScript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Content Placeholder 10"/>
          <p:cNvSpPr txBox="1">
            <a:spLocks/>
          </p:cNvSpPr>
          <p:nvPr/>
        </p:nvSpPr>
        <p:spPr bwMode="auto">
          <a:xfrm>
            <a:off x="4860032" y="1268413"/>
            <a:ext cx="3672408" cy="4680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404040"/>
                </a:solidFill>
                <a:latin typeface="Tahoma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404040"/>
                </a:solidFill>
                <a:latin typeface="Tahoma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404040"/>
                </a:solidFill>
                <a:latin typeface="Tahoma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rgbClr val="404040"/>
                </a:solidFill>
                <a:latin typeface="Tahoma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rgbClr val="404040"/>
                </a:solidFill>
                <a:latin typeface="Tahom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1350" dirty="0">
                <a:solidFill>
                  <a:schemeClr val="tx1"/>
                </a:solidFill>
                <a:latin typeface="+mn-lt"/>
              </a:rPr>
              <a:t>Grundlæggende syntaks</a:t>
            </a:r>
          </a:p>
          <a:p>
            <a:r>
              <a:rPr lang="da-DK" sz="1350" dirty="0">
                <a:solidFill>
                  <a:schemeClr val="tx1"/>
                </a:solidFill>
                <a:latin typeface="+mn-lt"/>
              </a:rPr>
              <a:t>Håndtering af CSS-angivelser i element</a:t>
            </a:r>
          </a:p>
          <a:p>
            <a:r>
              <a:rPr lang="da-DK" sz="1350" dirty="0" err="1">
                <a:solidFill>
                  <a:schemeClr val="tx1"/>
                </a:solidFill>
                <a:latin typeface="+mn-lt"/>
              </a:rPr>
              <a:t>this</a:t>
            </a:r>
            <a:r>
              <a:rPr lang="da-DK" sz="135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r>
              <a:rPr lang="en-US" sz="1350" dirty="0">
                <a:solidFill>
                  <a:schemeClr val="tx1"/>
                </a:solidFill>
                <a:latin typeface="+mn-lt"/>
              </a:rPr>
              <a:t>each()</a:t>
            </a:r>
          </a:p>
          <a:p>
            <a:r>
              <a:rPr lang="da-DK" sz="1350" dirty="0">
                <a:solidFill>
                  <a:schemeClr val="tx1"/>
                </a:solidFill>
                <a:latin typeface="+mn-lt"/>
              </a:rPr>
              <a:t>Vis/skjul elementer med jQuery</a:t>
            </a:r>
          </a:p>
          <a:p>
            <a:r>
              <a:rPr lang="da-DK" sz="1350" dirty="0">
                <a:solidFill>
                  <a:schemeClr val="tx1"/>
                </a:solidFill>
                <a:latin typeface="+mn-lt"/>
              </a:rPr>
              <a:t>jQuery Libraries</a:t>
            </a:r>
            <a:endParaRPr lang="en-US" sz="1350" dirty="0">
              <a:solidFill>
                <a:schemeClr val="tx1"/>
              </a:solidFill>
              <a:latin typeface="+mn-lt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244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this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/>
          <a:lstStyle/>
          <a:p>
            <a:r>
              <a:rPr lang="en-US" dirty="0" err="1" smtClean="0"/>
              <a:t>Brug</a:t>
            </a:r>
            <a:r>
              <a:rPr lang="en-US" dirty="0" smtClean="0"/>
              <a:t> </a:t>
            </a:r>
            <a:r>
              <a:rPr lang="en-US" dirty="0" err="1" smtClean="0"/>
              <a:t>keywordet</a:t>
            </a:r>
            <a:r>
              <a:rPr lang="en-US" dirty="0" smtClean="0"/>
              <a:t> </a:t>
            </a:r>
            <a:r>
              <a:rPr lang="en-US" b="1" dirty="0" smtClean="0"/>
              <a:t>this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at </a:t>
            </a:r>
            <a:r>
              <a:rPr lang="en-US" err="1" smtClean="0"/>
              <a:t>pege</a:t>
            </a:r>
            <a:r>
              <a:rPr lang="en-US" smtClean="0"/>
              <a:t> på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specfikke</a:t>
            </a:r>
            <a:r>
              <a:rPr lang="en-US" dirty="0" smtClean="0"/>
              <a:t> element </a:t>
            </a:r>
            <a:r>
              <a:rPr lang="en-US" err="1" smtClean="0"/>
              <a:t>i</a:t>
            </a:r>
            <a:r>
              <a:rPr lang="en-US" smtClean="0"/>
              <a:t> gennemløbet</a:t>
            </a:r>
            <a:br>
              <a:rPr lang="en-US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Alternativ</a:t>
            </a:r>
            <a:r>
              <a:rPr lang="en-US" dirty="0" smtClean="0"/>
              <a:t> </a:t>
            </a:r>
            <a:r>
              <a:rPr lang="en-US" dirty="0" err="1" smtClean="0"/>
              <a:t>syntaks</a:t>
            </a: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212976"/>
            <a:ext cx="6688845" cy="8001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700808"/>
            <a:ext cx="6715125" cy="1009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874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each()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/>
          <a:lstStyle/>
          <a:p>
            <a:r>
              <a:rPr lang="en-US" dirty="0" smtClean="0"/>
              <a:t>Med </a:t>
            </a:r>
            <a:r>
              <a:rPr lang="en-US" dirty="0" err="1" smtClean="0"/>
              <a:t>funktionen</a:t>
            </a:r>
            <a:r>
              <a:rPr lang="en-US" dirty="0" smtClean="0"/>
              <a:t> </a:t>
            </a:r>
            <a:r>
              <a:rPr lang="en-US" b="1" dirty="0" smtClean="0"/>
              <a:t>each()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jQuery </a:t>
            </a:r>
            <a:r>
              <a:rPr lang="en-US" dirty="0" err="1" smtClean="0"/>
              <a:t>gennemløbe</a:t>
            </a:r>
            <a:r>
              <a:rPr lang="en-US" dirty="0" smtClean="0"/>
              <a:t> </a:t>
            </a:r>
            <a:r>
              <a:rPr lang="en-US" dirty="0" err="1" smtClean="0"/>
              <a:t>hvert</a:t>
            </a:r>
            <a:r>
              <a:rPr lang="en-US" dirty="0" smtClean="0"/>
              <a:t> </a:t>
            </a:r>
            <a:r>
              <a:rPr lang="en-US" dirty="0" err="1" smtClean="0"/>
              <a:t>enkelt</a:t>
            </a:r>
            <a:r>
              <a:rPr lang="en-US" dirty="0" smtClean="0"/>
              <a:t> element </a:t>
            </a:r>
            <a:r>
              <a:rPr lang="en-US" err="1" smtClean="0"/>
              <a:t>i</a:t>
            </a:r>
            <a:r>
              <a:rPr lang="en-US" smtClean="0"/>
              <a:t> selektionen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udføre</a:t>
            </a:r>
            <a:r>
              <a:rPr lang="en-US" dirty="0" smtClean="0"/>
              <a:t> den </a:t>
            </a:r>
            <a:r>
              <a:rPr lang="en-US" dirty="0" err="1" smtClean="0"/>
              <a:t>ønskede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16832"/>
            <a:ext cx="5543550" cy="22764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411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Vis/skjul elementer med jQuery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/>
          <a:lstStyle/>
          <a:p>
            <a:r>
              <a:rPr lang="da-DK" dirty="0" smtClean="0"/>
              <a:t>jQuery giver nemt adgang til at vise og skjule elementer</a:t>
            </a:r>
            <a:br>
              <a:rPr lang="da-DK" dirty="0" smtClean="0"/>
            </a:br>
            <a:endParaRPr lang="da-DK" dirty="0" smtClean="0"/>
          </a:p>
          <a:p>
            <a:pPr lvl="1"/>
            <a:r>
              <a:rPr lang="da-DK" dirty="0" smtClean="0"/>
              <a:t>Skjul element med funktionen </a:t>
            </a:r>
            <a:r>
              <a:rPr lang="da-DK" b="1" err="1" smtClean="0"/>
              <a:t>hide</a:t>
            </a:r>
            <a:r>
              <a:rPr lang="da-DK" b="1" smtClean="0"/>
              <a:t>()</a:t>
            </a:r>
            <a:br>
              <a:rPr lang="da-DK" b="1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pPr lvl="1"/>
            <a:r>
              <a:rPr lang="da-DK" dirty="0" smtClean="0"/>
              <a:t>Vis element med funktionen </a:t>
            </a:r>
            <a:r>
              <a:rPr lang="da-DK" b="1" smtClean="0"/>
              <a:t>show()</a:t>
            </a:r>
            <a:br>
              <a:rPr lang="da-DK" b="1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pPr lvl="1"/>
            <a:r>
              <a:rPr lang="da-DK" dirty="0" smtClean="0"/>
              <a:t>Skift mellem vis/skjul element med funktionen </a:t>
            </a:r>
            <a:r>
              <a:rPr lang="da-DK" b="1" dirty="0" err="1" smtClean="0"/>
              <a:t>toggle</a:t>
            </a:r>
            <a:r>
              <a:rPr lang="da-DK" b="1" dirty="0" smtClean="0"/>
              <a:t>()</a:t>
            </a:r>
            <a:endParaRPr lang="da-DK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76872"/>
            <a:ext cx="4000500" cy="7429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573016"/>
            <a:ext cx="4000500" cy="762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941168"/>
            <a:ext cx="3905250" cy="7334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123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776864" cy="927373"/>
          </a:xfrm>
        </p:spPr>
        <p:txBody>
          <a:bodyPr/>
          <a:lstStyle/>
          <a:p>
            <a:r>
              <a:rPr lang="da-DK" dirty="0" smtClean="0"/>
              <a:t>jQuery Libraries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2888" cy="4752875"/>
          </a:xfrm>
        </p:spPr>
        <p:txBody>
          <a:bodyPr>
            <a:normAutofit/>
          </a:bodyPr>
          <a:lstStyle/>
          <a:p>
            <a:r>
              <a:rPr lang="da-DK" dirty="0" smtClean="0"/>
              <a:t>jQuery har fået flere aflæggere, hvis formål er rettet mod </a:t>
            </a:r>
            <a:r>
              <a:rPr lang="da-DK" smtClean="0"/>
              <a:t>specifikke emner</a:t>
            </a:r>
            <a:endParaRPr lang="da-DK" dirty="0" smtClean="0"/>
          </a:p>
          <a:p>
            <a:pPr lvl="1"/>
            <a:r>
              <a:rPr lang="da-DK" dirty="0" smtClean="0"/>
              <a:t>jQuery UI er et </a:t>
            </a:r>
            <a:r>
              <a:rPr lang="da-DK" dirty="0" err="1" smtClean="0"/>
              <a:t>library</a:t>
            </a:r>
            <a:r>
              <a:rPr lang="da-DK" dirty="0" smtClean="0"/>
              <a:t>, </a:t>
            </a:r>
            <a:r>
              <a:rPr lang="da-DK" smtClean="0"/>
              <a:t>der indeholder </a:t>
            </a:r>
            <a:r>
              <a:rPr lang="da-DK" dirty="0" err="1" smtClean="0"/>
              <a:t>predefinerede</a:t>
            </a:r>
            <a:r>
              <a:rPr lang="da-DK" dirty="0" smtClean="0"/>
              <a:t> funktioner til programmering af brugergrænseflader (</a:t>
            </a:r>
            <a:r>
              <a:rPr lang="da-DK" dirty="0" err="1" smtClean="0"/>
              <a:t>widgets</a:t>
            </a:r>
            <a:r>
              <a:rPr lang="da-DK" dirty="0" smtClean="0"/>
              <a:t>, temaer </a:t>
            </a:r>
            <a:r>
              <a:rPr lang="da-DK" smtClean="0"/>
              <a:t>m.v.)</a:t>
            </a:r>
            <a:endParaRPr lang="da-DK" dirty="0" smtClean="0"/>
          </a:p>
          <a:p>
            <a:pPr lvl="1"/>
            <a:r>
              <a:rPr lang="da-DK" dirty="0" smtClean="0"/>
              <a:t>jQuery Mobile er et </a:t>
            </a:r>
            <a:r>
              <a:rPr lang="da-DK" dirty="0" err="1" smtClean="0"/>
              <a:t>library</a:t>
            </a:r>
            <a:r>
              <a:rPr lang="da-DK" dirty="0" smtClean="0"/>
              <a:t>, der retter sig mod ”</a:t>
            </a:r>
            <a:r>
              <a:rPr lang="da-DK" smtClean="0"/>
              <a:t>touch-screen-markedet” </a:t>
            </a:r>
            <a:r>
              <a:rPr lang="da-DK" dirty="0" smtClean="0"/>
              <a:t>og gør det nemt at danne </a:t>
            </a:r>
            <a:r>
              <a:rPr lang="da-DK" smtClean="0"/>
              <a:t>spændende brugergrænseflader, </a:t>
            </a:r>
            <a:r>
              <a:rPr lang="da-DK" dirty="0" smtClean="0"/>
              <a:t>baseret på HTML5</a:t>
            </a:r>
            <a:br>
              <a:rPr lang="da-DK" dirty="0" smtClean="0"/>
            </a:b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411316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Opgaver	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/>
          <a:lstStyle/>
          <a:p>
            <a:r>
              <a:rPr lang="da-DK" dirty="0" smtClean="0"/>
              <a:t>Se mappe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0084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318596" cy="855365"/>
          </a:xfrm>
        </p:spPr>
        <p:txBody>
          <a:bodyPr/>
          <a:lstStyle/>
          <a:p>
            <a:r>
              <a:rPr lang="da-DK" dirty="0" smtClean="0"/>
              <a:t>Hvad </a:t>
            </a:r>
            <a:r>
              <a:rPr lang="da-DK" smtClean="0"/>
              <a:t>er jQuery?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2888" cy="4752875"/>
          </a:xfrm>
        </p:spPr>
        <p:txBody>
          <a:bodyPr>
            <a:normAutofit/>
          </a:bodyPr>
          <a:lstStyle/>
          <a:p>
            <a:r>
              <a:rPr lang="da-DK" smtClean="0"/>
              <a:t>jQuery:</a:t>
            </a:r>
            <a:endParaRPr lang="da-DK" dirty="0" smtClean="0"/>
          </a:p>
          <a:p>
            <a:pPr lvl="1"/>
            <a:r>
              <a:rPr lang="da-DK" dirty="0" smtClean="0"/>
              <a:t>Er et </a:t>
            </a:r>
            <a:r>
              <a:rPr lang="da-DK" smtClean="0"/>
              <a:t>JavaScript</a:t>
            </a:r>
            <a:r>
              <a:rPr lang="da-DK"/>
              <a:t> </a:t>
            </a:r>
            <a:r>
              <a:rPr lang="da-DK" smtClean="0"/>
              <a:t>Library</a:t>
            </a:r>
            <a:endParaRPr lang="da-DK" dirty="0" smtClean="0"/>
          </a:p>
          <a:p>
            <a:pPr lvl="1"/>
            <a:r>
              <a:rPr lang="da-DK" dirty="0" smtClean="0"/>
              <a:t>Fokuserer på manipulering </a:t>
            </a:r>
            <a:r>
              <a:rPr lang="da-DK" smtClean="0"/>
              <a:t>af DOM-elementer</a:t>
            </a:r>
            <a:endParaRPr lang="da-DK" dirty="0" smtClean="0"/>
          </a:p>
          <a:p>
            <a:pPr lvl="1"/>
            <a:r>
              <a:rPr lang="da-DK" dirty="0" smtClean="0"/>
              <a:t>Ikke en anerkendt standard, da der er tale om ”almindelig</a:t>
            </a:r>
            <a:r>
              <a:rPr lang="da-DK" smtClean="0"/>
              <a:t>” JavaScript</a:t>
            </a:r>
            <a:endParaRPr lang="da-DK" dirty="0" smtClean="0"/>
          </a:p>
          <a:p>
            <a:pPr lvl="1"/>
            <a:r>
              <a:rPr lang="da-DK" dirty="0" smtClean="0"/>
              <a:t>Udvikles og vedligeholdes </a:t>
            </a:r>
            <a:r>
              <a:rPr lang="da-DK" dirty="0"/>
              <a:t>af </a:t>
            </a:r>
            <a:r>
              <a:rPr lang="da-DK" b="1" dirty="0" smtClean="0"/>
              <a:t>The </a:t>
            </a:r>
            <a:r>
              <a:rPr lang="da-DK" b="1" dirty="0"/>
              <a:t>jQuery </a:t>
            </a:r>
            <a:r>
              <a:rPr lang="da-DK" b="1" dirty="0" smtClean="0"/>
              <a:t>Foundation</a:t>
            </a:r>
            <a:r>
              <a:rPr lang="da-DK" dirty="0" smtClean="0"/>
              <a:t> (</a:t>
            </a:r>
            <a:r>
              <a:rPr lang="da-DK" smtClean="0"/>
              <a:t>jQuery.com)</a:t>
            </a:r>
            <a:endParaRPr lang="da-DK" dirty="0" smtClean="0"/>
          </a:p>
          <a:p>
            <a:pPr lvl="1"/>
            <a:r>
              <a:rPr lang="da-DK" smtClean="0"/>
              <a:t>Der </a:t>
            </a:r>
            <a:r>
              <a:rPr lang="da-DK" dirty="0" smtClean="0"/>
              <a:t>findes mere specialiserede udgaver af jQuery som </a:t>
            </a:r>
            <a:r>
              <a:rPr lang="da-DK" smtClean="0"/>
              <a:t>fx:</a:t>
            </a:r>
            <a:endParaRPr lang="da-DK" dirty="0" smtClean="0"/>
          </a:p>
          <a:p>
            <a:pPr lvl="2"/>
            <a:r>
              <a:rPr lang="da-DK" dirty="0" smtClean="0"/>
              <a:t>jQuery UI</a:t>
            </a:r>
          </a:p>
          <a:p>
            <a:pPr lvl="2"/>
            <a:r>
              <a:rPr lang="da-DK" smtClean="0"/>
              <a:t>jQuery Mobile</a:t>
            </a:r>
            <a:endParaRPr lang="da-DK" dirty="0" smtClean="0"/>
          </a:p>
          <a:p>
            <a:pPr lvl="1"/>
            <a:r>
              <a:rPr lang="da-DK" dirty="0" smtClean="0"/>
              <a:t>Kan bruges i de fleste browsere…. inkl. IE6 (alt efter version)</a:t>
            </a:r>
            <a:br>
              <a:rPr lang="da-DK" dirty="0" smtClean="0"/>
            </a:b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0645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318596" cy="855365"/>
          </a:xfrm>
        </p:spPr>
        <p:txBody>
          <a:bodyPr/>
          <a:lstStyle/>
          <a:p>
            <a:r>
              <a:rPr lang="da-DK" smtClean="0"/>
              <a:t>Hvorfor jQuery?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2888" cy="4752875"/>
          </a:xfrm>
        </p:spPr>
        <p:txBody>
          <a:bodyPr>
            <a:normAutofit/>
          </a:bodyPr>
          <a:lstStyle/>
          <a:p>
            <a:r>
              <a:rPr lang="da-DK" smtClean="0"/>
              <a:t>jQuerys </a:t>
            </a:r>
            <a:r>
              <a:rPr lang="da-DK" dirty="0" smtClean="0"/>
              <a:t>motto ”</a:t>
            </a:r>
            <a:r>
              <a:rPr lang="da-DK" dirty="0" err="1" smtClean="0"/>
              <a:t>write</a:t>
            </a:r>
            <a:r>
              <a:rPr lang="da-DK" dirty="0" smtClean="0"/>
              <a:t> </a:t>
            </a:r>
            <a:r>
              <a:rPr lang="da-DK" dirty="0" err="1" smtClean="0"/>
              <a:t>less</a:t>
            </a:r>
            <a:r>
              <a:rPr lang="da-DK" dirty="0" smtClean="0"/>
              <a:t>, do more”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jQuery er et bibliotek med mange indbyggede </a:t>
            </a:r>
            <a:r>
              <a:rPr lang="da-DK" dirty="0" err="1" smtClean="0"/>
              <a:t>funktionaliteter</a:t>
            </a:r>
            <a:r>
              <a:rPr lang="da-DK" dirty="0" smtClean="0"/>
              <a:t>, der gør normalt kodetunge funktioner en del lettere (prøv f.eks. jQuery UI)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Anvender samme selector-model som CSS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Kan kombineres med mere </a:t>
            </a:r>
            <a:r>
              <a:rPr lang="da-DK" smtClean="0"/>
              <a:t>traditionelle JavaScript-moduler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11528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Versioner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3340" cy="4752875"/>
          </a:xfrm>
        </p:spPr>
        <p:txBody>
          <a:bodyPr>
            <a:normAutofit/>
          </a:bodyPr>
          <a:lstStyle/>
          <a:p>
            <a:r>
              <a:rPr lang="da-DK" dirty="0" smtClean="0"/>
              <a:t>jQuery findes </a:t>
            </a:r>
            <a:r>
              <a:rPr lang="da-DK" smtClean="0"/>
              <a:t>i tre hovedversioner:</a:t>
            </a:r>
            <a:endParaRPr lang="da-DK" dirty="0" smtClean="0"/>
          </a:p>
          <a:p>
            <a:pPr lvl="1"/>
            <a:r>
              <a:rPr lang="da-DK" dirty="0" smtClean="0"/>
              <a:t>1.x.x (</a:t>
            </a:r>
            <a:r>
              <a:rPr lang="da-DK" dirty="0"/>
              <a:t> </a:t>
            </a:r>
            <a:r>
              <a:rPr lang="da-DK" b="1" dirty="0" smtClean="0">
                <a:solidFill>
                  <a:srgbClr val="00B050"/>
                </a:solidFill>
              </a:rPr>
              <a:t>+</a:t>
            </a:r>
            <a:r>
              <a:rPr lang="da-DK" dirty="0" smtClean="0"/>
              <a:t> IE 6, 7 og  8)</a:t>
            </a:r>
          </a:p>
          <a:p>
            <a:pPr lvl="2"/>
            <a:r>
              <a:rPr lang="da-DK" dirty="0" smtClean="0"/>
              <a:t>Version &lt; 1.9.0 </a:t>
            </a:r>
          </a:p>
          <a:p>
            <a:pPr lvl="2"/>
            <a:r>
              <a:rPr lang="da-DK" dirty="0" smtClean="0"/>
              <a:t>Version </a:t>
            </a:r>
            <a:r>
              <a:rPr lang="da-DK" smtClean="0"/>
              <a:t>&gt; 1.9.0</a:t>
            </a:r>
            <a:endParaRPr lang="da-DK" dirty="0" smtClean="0"/>
          </a:p>
          <a:p>
            <a:pPr lvl="1"/>
            <a:r>
              <a:rPr lang="da-DK" dirty="0" smtClean="0"/>
              <a:t>2.x.x ( </a:t>
            </a:r>
            <a:r>
              <a:rPr lang="da-DK" b="1" dirty="0" smtClean="0">
                <a:solidFill>
                  <a:srgbClr val="FF0000"/>
                </a:solidFill>
              </a:rPr>
              <a:t>-</a:t>
            </a:r>
            <a:r>
              <a:rPr lang="da-DK" dirty="0" smtClean="0"/>
              <a:t> IE 6, 7 og </a:t>
            </a:r>
            <a:r>
              <a:rPr lang="da-DK" smtClean="0"/>
              <a:t>8)</a:t>
            </a:r>
          </a:p>
          <a:p>
            <a:pPr lvl="1"/>
            <a:r>
              <a:rPr lang="da-DK" smtClean="0"/>
              <a:t>3.x.x (Se release notes) 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jQuery kan downloades </a:t>
            </a:r>
            <a:r>
              <a:rPr lang="da-DK" smtClean="0"/>
              <a:t>i flere udgaver (afhænger af version):</a:t>
            </a:r>
            <a:endParaRPr lang="da-DK" dirty="0" smtClean="0"/>
          </a:p>
          <a:p>
            <a:pPr lvl="1"/>
            <a:r>
              <a:rPr lang="da-DK" dirty="0" smtClean="0"/>
              <a:t>”udvikler”-udgave (med bl.a. linjeskift</a:t>
            </a:r>
            <a:r>
              <a:rPr lang="da-DK" smtClean="0"/>
              <a:t>) </a:t>
            </a:r>
            <a:endParaRPr lang="da-DK" dirty="0" smtClean="0"/>
          </a:p>
          <a:p>
            <a:pPr lvl="1"/>
            <a:r>
              <a:rPr lang="da-DK" smtClean="0"/>
              <a:t>”minimeret”-udgave </a:t>
            </a:r>
            <a:r>
              <a:rPr lang="da-DK" dirty="0" smtClean="0"/>
              <a:t>uden unødvendige mellemrum </a:t>
            </a:r>
            <a:r>
              <a:rPr lang="da-DK" smtClean="0"/>
              <a:t>og linjeskift</a:t>
            </a:r>
          </a:p>
          <a:p>
            <a:pPr lvl="1"/>
            <a:r>
              <a:rPr lang="da-DK" smtClean="0"/>
              <a:t>”slim”-udgave uden AJAX-funktioner og forældet kode</a:t>
            </a:r>
            <a:endParaRPr lang="da-DK" dirty="0" smtClean="0"/>
          </a:p>
          <a:p>
            <a:pPr marL="457200" lvl="1" indent="0">
              <a:buNone/>
            </a:pP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525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08912" cy="855365"/>
          </a:xfrm>
        </p:spPr>
        <p:txBody>
          <a:bodyPr/>
          <a:lstStyle/>
          <a:p>
            <a:r>
              <a:rPr lang="da-DK" dirty="0" smtClean="0"/>
              <a:t>Hvor kan man finde </a:t>
            </a:r>
            <a:r>
              <a:rPr lang="da-DK" err="1" smtClean="0"/>
              <a:t>jQuerys</a:t>
            </a:r>
            <a:r>
              <a:rPr lang="da-DK" smtClean="0"/>
              <a:t> kodebibliotek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2888" cy="4186237"/>
          </a:xfrm>
        </p:spPr>
        <p:txBody>
          <a:bodyPr/>
          <a:lstStyle/>
          <a:p>
            <a:r>
              <a:rPr lang="da-DK" dirty="0" smtClean="0"/>
              <a:t>Download </a:t>
            </a:r>
            <a:r>
              <a:rPr lang="da-DK" smtClean="0"/>
              <a:t>jQuery kodebibliotek hos </a:t>
            </a:r>
            <a:endParaRPr lang="da-DK" dirty="0"/>
          </a:p>
          <a:p>
            <a:pPr marL="0" indent="0" algn="ctr">
              <a:buNone/>
            </a:pPr>
            <a:r>
              <a:rPr lang="da-DK" dirty="0" smtClean="0">
                <a:hlinkClick r:id="rId2"/>
              </a:rPr>
              <a:t>http://www.jQuery.com</a:t>
            </a:r>
            <a:endParaRPr lang="da-DK" dirty="0" smtClean="0"/>
          </a:p>
          <a:p>
            <a:pPr marL="0" indent="0">
              <a:buNone/>
            </a:pPr>
            <a:r>
              <a:rPr lang="da-DK" smtClean="0"/>
              <a:t>     ,og </a:t>
            </a:r>
            <a:r>
              <a:rPr lang="da-DK" dirty="0" smtClean="0"/>
              <a:t>placér biblioteket på egen server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Kald biblioteket hos et </a:t>
            </a:r>
            <a:r>
              <a:rPr lang="da-DK" dirty="0" smtClean="0">
                <a:solidFill>
                  <a:srgbClr val="0070C0"/>
                </a:solidFill>
              </a:rPr>
              <a:t>C</a:t>
            </a:r>
            <a:r>
              <a:rPr lang="da-DK" dirty="0" smtClean="0"/>
              <a:t>ontent </a:t>
            </a:r>
            <a:r>
              <a:rPr lang="da-DK" dirty="0">
                <a:solidFill>
                  <a:srgbClr val="0070C0"/>
                </a:solidFill>
              </a:rPr>
              <a:t>D</a:t>
            </a:r>
            <a:r>
              <a:rPr lang="da-DK" dirty="0" smtClean="0"/>
              <a:t>elivery </a:t>
            </a:r>
            <a:r>
              <a:rPr lang="da-DK" dirty="0">
                <a:solidFill>
                  <a:srgbClr val="0070C0"/>
                </a:solidFill>
              </a:rPr>
              <a:t>N</a:t>
            </a:r>
            <a:r>
              <a:rPr lang="da-DK" dirty="0" smtClean="0"/>
              <a:t>etworks (</a:t>
            </a:r>
            <a:r>
              <a:rPr lang="da-DK" smtClean="0"/>
              <a:t>CDN)</a:t>
            </a:r>
            <a:endParaRPr lang="da-DK" dirty="0"/>
          </a:p>
          <a:p>
            <a:pPr marL="0" indent="0" algn="ctr">
              <a:buNone/>
            </a:pPr>
            <a:r>
              <a:rPr lang="da-DK" dirty="0" smtClean="0">
                <a:hlinkClick r:id="rId3"/>
              </a:rPr>
              <a:t>https</a:t>
            </a:r>
            <a:r>
              <a:rPr lang="da-DK" dirty="0">
                <a:hlinkClick r:id="rId3"/>
              </a:rPr>
              <a:t>://</a:t>
            </a:r>
            <a:r>
              <a:rPr lang="da-DK" dirty="0" smtClean="0">
                <a:hlinkClick r:id="rId3"/>
              </a:rPr>
              <a:t>ajax.googleapis.com/ajax/libs/jquery/2.1.3/jquery.min.js</a:t>
            </a:r>
            <a:endParaRPr lang="da-DK" dirty="0" smtClean="0"/>
          </a:p>
          <a:p>
            <a:endParaRPr lang="da-DK" dirty="0" smtClean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8488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Kald jQuery Library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/>
          <a:lstStyle/>
          <a:p>
            <a:r>
              <a:rPr lang="da-DK" dirty="0" smtClean="0"/>
              <a:t>Kald </a:t>
            </a:r>
            <a:r>
              <a:rPr lang="da-DK" smtClean="0"/>
              <a:t>til jQuery-kodebiblioteket </a:t>
            </a:r>
            <a:r>
              <a:rPr lang="da-DK" dirty="0" smtClean="0"/>
              <a:t>placeret på egen </a:t>
            </a:r>
            <a:r>
              <a:rPr lang="da-DK" smtClean="0"/>
              <a:t>server:</a:t>
            </a:r>
            <a:br>
              <a:rPr lang="da-DK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r>
              <a:rPr lang="da-DK" dirty="0"/>
              <a:t>Kald </a:t>
            </a:r>
            <a:r>
              <a:rPr lang="da-DK"/>
              <a:t>til </a:t>
            </a:r>
            <a:r>
              <a:rPr lang="da-DK" smtClean="0"/>
              <a:t>jQuery-kodebiblioteket </a:t>
            </a:r>
            <a:r>
              <a:rPr lang="da-DK"/>
              <a:t>placeret </a:t>
            </a:r>
            <a:r>
              <a:rPr lang="da-DK" smtClean="0"/>
              <a:t>på CDN</a:t>
            </a:r>
            <a:r>
              <a:rPr lang="da-DK" dirty="0" smtClean="0"/>
              <a:t>:</a:t>
            </a:r>
            <a:endParaRPr lang="da-DK" dirty="0"/>
          </a:p>
          <a:p>
            <a:endParaRPr lang="da-DK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370876"/>
            <a:ext cx="6756052" cy="99422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723570"/>
            <a:ext cx="6756052" cy="98543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118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Flere</a:t>
            </a:r>
            <a:r>
              <a:rPr lang="en-US" dirty="0" smtClean="0"/>
              <a:t> </a:t>
            </a:r>
            <a:r>
              <a:rPr lang="en-US" dirty="0" err="1" smtClean="0"/>
              <a:t>typer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dirty="0" err="1" smtClean="0"/>
              <a:t>funktioner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/>
          <a:lstStyle/>
          <a:p>
            <a:r>
              <a:rPr lang="da-DK" dirty="0"/>
              <a:t>jQuery har </a:t>
            </a:r>
            <a:r>
              <a:rPr lang="da-DK" dirty="0" smtClean="0"/>
              <a:t>funktioner, </a:t>
            </a:r>
            <a:r>
              <a:rPr lang="da-DK" smtClean="0"/>
              <a:t>der:</a:t>
            </a:r>
            <a:endParaRPr lang="da-DK" dirty="0"/>
          </a:p>
          <a:p>
            <a:pPr lvl="1"/>
            <a:r>
              <a:rPr lang="da-DK" dirty="0" smtClean="0"/>
              <a:t>tager </a:t>
            </a:r>
            <a:r>
              <a:rPr lang="da-DK" dirty="0" err="1"/>
              <a:t>selectors</a:t>
            </a:r>
            <a:r>
              <a:rPr lang="da-DK" dirty="0"/>
              <a:t> som parametre, </a:t>
            </a:r>
            <a:r>
              <a:rPr lang="da-DK" dirty="0" smtClean="0"/>
              <a:t>f.eks. </a:t>
            </a:r>
            <a:r>
              <a:rPr lang="da-DK" b="1" dirty="0"/>
              <a:t>$(”#</a:t>
            </a:r>
            <a:r>
              <a:rPr lang="da-DK" b="1" dirty="0" err="1"/>
              <a:t>btnSubmit</a:t>
            </a:r>
            <a:r>
              <a:rPr lang="da-DK" b="1" dirty="0"/>
              <a:t>”).</a:t>
            </a:r>
            <a:r>
              <a:rPr lang="da-DK" b="1" err="1"/>
              <a:t>click</a:t>
            </a:r>
            <a:r>
              <a:rPr lang="da-DK" b="1" smtClean="0"/>
              <a:t>()</a:t>
            </a:r>
            <a:endParaRPr lang="da-DK" dirty="0"/>
          </a:p>
          <a:p>
            <a:pPr lvl="1"/>
            <a:r>
              <a:rPr lang="da-DK" dirty="0" smtClean="0"/>
              <a:t>ikke </a:t>
            </a:r>
            <a:r>
              <a:rPr lang="da-DK" dirty="0"/>
              <a:t>tager </a:t>
            </a:r>
            <a:r>
              <a:rPr lang="da-DK" dirty="0" err="1"/>
              <a:t>selectors</a:t>
            </a:r>
            <a:r>
              <a:rPr lang="da-DK" dirty="0"/>
              <a:t> som parametre, </a:t>
            </a:r>
            <a:r>
              <a:rPr lang="da-DK" dirty="0" smtClean="0"/>
              <a:t>f.eks. </a:t>
            </a:r>
            <a:r>
              <a:rPr lang="da-DK" b="1" dirty="0"/>
              <a:t>$.</a:t>
            </a:r>
            <a:r>
              <a:rPr lang="da-DK" b="1" dirty="0" err="1"/>
              <a:t>ajax</a:t>
            </a:r>
            <a:r>
              <a:rPr lang="da-DK" b="1" dirty="0" smtClean="0"/>
              <a:t>()</a:t>
            </a:r>
            <a:br>
              <a:rPr lang="da-DK" b="1" dirty="0" smtClean="0"/>
            </a:br>
            <a:endParaRPr lang="da-DK" b="1" dirty="0" smtClean="0"/>
          </a:p>
          <a:p>
            <a:r>
              <a:rPr lang="da-DK" dirty="0"/>
              <a:t>Tager en funktion en </a:t>
            </a:r>
            <a:r>
              <a:rPr lang="da-DK" dirty="0" err="1"/>
              <a:t>selector</a:t>
            </a:r>
            <a:r>
              <a:rPr lang="da-DK" dirty="0"/>
              <a:t>, er resultatet altid et array af DOM-elementer, der opfylder selector-angivelsen</a:t>
            </a:r>
            <a:br>
              <a:rPr lang="da-DK" dirty="0"/>
            </a:br>
            <a:endParaRPr lang="da-DK" dirty="0"/>
          </a:p>
          <a:p>
            <a:pPr lvl="1"/>
            <a:endParaRPr lang="da-DK" b="1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278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er $(</a:t>
            </a:r>
            <a:r>
              <a:rPr lang="da-DK" dirty="0" err="1" smtClean="0"/>
              <a:t>document</a:t>
            </a:r>
            <a:r>
              <a:rPr lang="da-DK" dirty="0" smtClean="0"/>
              <a:t>).</a:t>
            </a:r>
            <a:r>
              <a:rPr lang="da-DK" err="1" smtClean="0"/>
              <a:t>ready</a:t>
            </a:r>
            <a:r>
              <a:rPr lang="da-DK" smtClean="0"/>
              <a:t>()?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/>
          <a:lstStyle/>
          <a:p>
            <a:r>
              <a:rPr lang="da-DK" dirty="0" smtClean="0"/>
              <a:t>$(</a:t>
            </a:r>
            <a:r>
              <a:rPr lang="da-DK" dirty="0" err="1" smtClean="0"/>
              <a:t>document</a:t>
            </a:r>
            <a:r>
              <a:rPr lang="da-DK" dirty="0" smtClean="0"/>
              <a:t>).</a:t>
            </a:r>
            <a:r>
              <a:rPr lang="da-DK" dirty="0" err="1" smtClean="0"/>
              <a:t>ready</a:t>
            </a:r>
            <a:r>
              <a:rPr lang="da-DK" dirty="0" smtClean="0"/>
              <a:t>() </a:t>
            </a:r>
            <a:r>
              <a:rPr lang="da-DK" smtClean="0"/>
              <a:t>bliver kaldt, </a:t>
            </a:r>
            <a:r>
              <a:rPr lang="da-DK" dirty="0" smtClean="0"/>
              <a:t>når alle elementer på HTML-siden er indlæst, og de indgår i Document Object Model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Funktionen </a:t>
            </a:r>
            <a:r>
              <a:rPr lang="da-DK" smtClean="0"/>
              <a:t>bliver kaldt, </a:t>
            </a:r>
            <a:r>
              <a:rPr lang="da-DK" dirty="0" smtClean="0"/>
              <a:t>uanset om der er uafsluttede </a:t>
            </a:r>
            <a:r>
              <a:rPr lang="da-DK" b="1" dirty="0" err="1" smtClean="0"/>
              <a:t>requests</a:t>
            </a:r>
            <a:r>
              <a:rPr lang="da-DK" dirty="0" smtClean="0"/>
              <a:t> fra fx andre JavaScripts, CSS-kald eller andet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To syntaks-alternativer for $(</a:t>
            </a:r>
            <a:r>
              <a:rPr lang="da-DK" dirty="0" err="1" smtClean="0"/>
              <a:t>document</a:t>
            </a:r>
            <a:r>
              <a:rPr lang="da-DK" dirty="0" smtClean="0"/>
              <a:t>).</a:t>
            </a:r>
            <a:r>
              <a:rPr lang="da-DK" err="1" smtClean="0"/>
              <a:t>ready</a:t>
            </a:r>
            <a:r>
              <a:rPr lang="da-DK" smtClean="0"/>
              <a:t>()</a:t>
            </a:r>
            <a:endParaRPr lang="da-DK" dirty="0" smtClean="0"/>
          </a:p>
          <a:p>
            <a:pPr lvl="1"/>
            <a:r>
              <a:rPr lang="da-DK" dirty="0" smtClean="0"/>
              <a:t>$(</a:t>
            </a:r>
            <a:r>
              <a:rPr lang="da-DK" dirty="0" err="1"/>
              <a:t>document</a:t>
            </a:r>
            <a:r>
              <a:rPr lang="da-DK" dirty="0"/>
              <a:t>).</a:t>
            </a:r>
            <a:r>
              <a:rPr lang="da-DK" dirty="0" err="1" smtClean="0"/>
              <a:t>ready</a:t>
            </a:r>
            <a:r>
              <a:rPr lang="da-DK" dirty="0" smtClean="0"/>
              <a:t>(</a:t>
            </a:r>
            <a:r>
              <a:rPr lang="da-DK" dirty="0" err="1" smtClean="0"/>
              <a:t>function</a:t>
            </a:r>
            <a:r>
              <a:rPr lang="da-DK" dirty="0" smtClean="0"/>
              <a:t>() </a:t>
            </a:r>
            <a:r>
              <a:rPr lang="da-DK" smtClean="0"/>
              <a:t>{  });</a:t>
            </a:r>
            <a:endParaRPr lang="da-DK" dirty="0" smtClean="0"/>
          </a:p>
          <a:p>
            <a:pPr lvl="1"/>
            <a:r>
              <a:rPr lang="da-DK" dirty="0" smtClean="0"/>
              <a:t>$(</a:t>
            </a:r>
            <a:r>
              <a:rPr lang="da-DK" dirty="0" err="1"/>
              <a:t>function</a:t>
            </a:r>
            <a:r>
              <a:rPr lang="da-DK" dirty="0"/>
              <a:t> () {  }) </a:t>
            </a:r>
            <a:r>
              <a:rPr lang="da-DK" dirty="0" smtClean="0"/>
              <a:t>;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Funktionen kan bl.a. initialisere, hvilke elementers events der skal kalde hvilke funktioner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2786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4D">
      <a:dk1>
        <a:srgbClr val="000000"/>
      </a:dk1>
      <a:lt1>
        <a:srgbClr val="FFFFFF"/>
      </a:lt1>
      <a:dk2>
        <a:srgbClr val="4A4C4E"/>
      </a:dk2>
      <a:lt2>
        <a:srgbClr val="F3F3EE"/>
      </a:lt2>
      <a:accent1>
        <a:srgbClr val="C2C117"/>
      </a:accent1>
      <a:accent2>
        <a:srgbClr val="2A7B83"/>
      </a:accent2>
      <a:accent3>
        <a:srgbClr val="A6A6A6"/>
      </a:accent3>
      <a:accent4>
        <a:srgbClr val="E08B25"/>
      </a:accent4>
      <a:accent5>
        <a:srgbClr val="66779B"/>
      </a:accent5>
      <a:accent6>
        <a:srgbClr val="CB017D"/>
      </a:accent6>
      <a:hlink>
        <a:srgbClr val="517C85"/>
      </a:hlink>
      <a:folHlink>
        <a:srgbClr val="66779B"/>
      </a:folHlink>
    </a:clrScheme>
    <a:fontScheme name="4D">
      <a:majorFont>
        <a:latin typeface="Museo Sans 500"/>
        <a:ea typeface=""/>
        <a:cs typeface=""/>
      </a:majorFont>
      <a:minorFont>
        <a:latin typeface="Museo Sans 100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gen_Ny_Skabelon_01092016.potx" id="{6C575777-B66C-4D86-BBE4-F2EC78A28701}" vid="{71F82714-6BCB-4DBD-84C1-D6EDD808A15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279110280F3FE4994843A1FA74969CC" ma:contentTypeVersion="2" ma:contentTypeDescription="Opret et nyt dokument." ma:contentTypeScope="" ma:versionID="baad674a7173dd70a6d947512ca180cb">
  <xsd:schema xmlns:xsd="http://www.w3.org/2001/XMLSchema" xmlns:xs="http://www.w3.org/2001/XMLSchema" xmlns:p="http://schemas.microsoft.com/office/2006/metadata/properties" xmlns:ns2="b141fd4e-f10e-48df-a839-f421c41c81ff" targetNamespace="http://schemas.microsoft.com/office/2006/metadata/properties" ma:root="true" ma:fieldsID="694da7811ce6810d89eb2c4cc3c8e7eb" ns2:_="">
    <xsd:import namespace="b141fd4e-f10e-48df-a839-f421c41c81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41fd4e-f10e-48df-a839-f421c41c81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02D977-D129-4174-8924-1A99273E31B7}"/>
</file>

<file path=customXml/itemProps2.xml><?xml version="1.0" encoding="utf-8"?>
<ds:datastoreItem xmlns:ds="http://schemas.openxmlformats.org/officeDocument/2006/customXml" ds:itemID="{31A93E3F-13F8-4236-A776-911F7499FFF8}"/>
</file>

<file path=customXml/itemProps3.xml><?xml version="1.0" encoding="utf-8"?>
<ds:datastoreItem xmlns:ds="http://schemas.openxmlformats.org/officeDocument/2006/customXml" ds:itemID="{504E4E84-0981-4F12-9656-892255631C42}"/>
</file>

<file path=docProps/app.xml><?xml version="1.0" encoding="utf-8"?>
<Properties xmlns="http://schemas.openxmlformats.org/officeDocument/2006/extended-properties" xmlns:vt="http://schemas.openxmlformats.org/officeDocument/2006/docPropsVTypes">
  <Template>4D_BHTheme</Template>
  <TotalTime>2900</TotalTime>
  <Words>555</Words>
  <Application>Microsoft Office PowerPoint</Application>
  <PresentationFormat>On-screen Show (4:3)</PresentationFormat>
  <Paragraphs>126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Museo Sans 100</vt:lpstr>
      <vt:lpstr>Museo Sans 500</vt:lpstr>
      <vt:lpstr>Tahoma</vt:lpstr>
      <vt:lpstr>Office-tema</vt:lpstr>
      <vt:lpstr>jQuery</vt:lpstr>
      <vt:lpstr>Oversigt</vt:lpstr>
      <vt:lpstr>Hvad er jQuery?</vt:lpstr>
      <vt:lpstr>Hvorfor jQuery?</vt:lpstr>
      <vt:lpstr>Versioner</vt:lpstr>
      <vt:lpstr>Hvor kan man finde jQuerys kodebibliotek</vt:lpstr>
      <vt:lpstr>Kald jQuery Library</vt:lpstr>
      <vt:lpstr>Flere typer af funktioner</vt:lpstr>
      <vt:lpstr>Hvad er $(document).ready()?</vt:lpstr>
      <vt:lpstr>Placering af $(document).ready()</vt:lpstr>
      <vt:lpstr>Kald af jQuery-funktioner</vt:lpstr>
      <vt:lpstr>Funktioner som parameter</vt:lpstr>
      <vt:lpstr>JavaScript vs. jQuery - selektering</vt:lpstr>
      <vt:lpstr>Eventlistener/-handling - JavaScript</vt:lpstr>
      <vt:lpstr>Eventlistener/-handling – jQuery</vt:lpstr>
      <vt:lpstr>Grundlæggende syntaks (1)</vt:lpstr>
      <vt:lpstr>Grundlæggende syntaks (2)</vt:lpstr>
      <vt:lpstr>Håndtering af CSS-angivelser i element</vt:lpstr>
      <vt:lpstr>Håndtering af CSS-klasser i element</vt:lpstr>
      <vt:lpstr>this</vt:lpstr>
      <vt:lpstr>each()</vt:lpstr>
      <vt:lpstr>Vis/skjul elementer med jQuery</vt:lpstr>
      <vt:lpstr>jQuery Libraries</vt:lpstr>
      <vt:lpstr>Opgaver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td@4d.dk</dc:creator>
  <cp:lastModifiedBy>Thomas Dyregaard</cp:lastModifiedBy>
  <cp:revision>350</cp:revision>
  <dcterms:created xsi:type="dcterms:W3CDTF">2012-01-17T14:18:11Z</dcterms:created>
  <dcterms:modified xsi:type="dcterms:W3CDTF">2016-09-16T11:22:32Z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0x0101004279110280F3FE4994843A1FA74969CC</vt:lpwstr>
  </property>
</Properties>
</file>