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1"/>
  </p:notesMasterIdLst>
  <p:sldIdLst>
    <p:sldId id="256" r:id="rId2"/>
    <p:sldId id="257" r:id="rId3"/>
    <p:sldId id="279" r:id="rId4"/>
    <p:sldId id="280" r:id="rId5"/>
    <p:sldId id="281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6" r:id="rId14"/>
    <p:sldId id="291" r:id="rId15"/>
    <p:sldId id="292" r:id="rId16"/>
    <p:sldId id="293" r:id="rId17"/>
    <p:sldId id="294" r:id="rId18"/>
    <p:sldId id="295" r:id="rId19"/>
    <p:sldId id="297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0" autoAdjust="0"/>
    <p:restoredTop sz="94660"/>
  </p:normalViewPr>
  <p:slideViewPr>
    <p:cSldViewPr>
      <p:cViewPr varScale="1">
        <p:scale>
          <a:sx n="85" d="100"/>
          <a:sy n="85" d="100"/>
        </p:scale>
        <p:origin x="989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E1705-8F7B-4FE4-B5B2-E60FEBBE674C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46B3-6871-4E34-968B-703B01EDD5C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581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746B3-6871-4E34-968B-703B01EDD5C5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648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746B3-6871-4E34-968B-703B01EDD5C5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83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44016" y="5157192"/>
            <a:ext cx="8892480" cy="1152127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</a:t>
            </a:r>
            <a:r>
              <a:rPr lang="da-DK" smtClean="0"/>
              <a:t>A/S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71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27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226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383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212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129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55195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6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478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100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7328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54431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784668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317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 dirty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453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jqueryvalid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validati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jqueryvalid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720080"/>
          </a:xfrm>
        </p:spPr>
        <p:txBody>
          <a:bodyPr>
            <a:normAutofit/>
          </a:bodyPr>
          <a:lstStyle/>
          <a:p>
            <a:r>
              <a:rPr lang="da-DK" sz="3600" smtClean="0"/>
              <a:t>Validering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992888" cy="855365"/>
          </a:xfrm>
        </p:spPr>
        <p:txBody>
          <a:bodyPr/>
          <a:lstStyle/>
          <a:p>
            <a:r>
              <a:rPr lang="da-DK" dirty="0"/>
              <a:t>Eksempel </a:t>
            </a:r>
            <a:r>
              <a:rPr lang="da-DK" dirty="0" smtClean="0"/>
              <a:t>: </a:t>
            </a:r>
            <a:r>
              <a:rPr lang="da-DK" dirty="0"/>
              <a:t>OO med </a:t>
            </a:r>
            <a:r>
              <a:rPr lang="da-DK" dirty="0" err="1"/>
              <a:t>closures</a:t>
            </a:r>
            <a:r>
              <a:rPr lang="da-DK" dirty="0"/>
              <a:t> </a:t>
            </a:r>
            <a:r>
              <a:rPr lang="da-DK" dirty="0" smtClean="0"/>
              <a:t>(3)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err="1" smtClean="0"/>
              <a:t>validateForm</a:t>
            </a:r>
            <a:r>
              <a:rPr lang="da-DK" dirty="0" smtClean="0"/>
              <a:t>() koordinerer de forskellige funktioner </a:t>
            </a:r>
            <a:r>
              <a:rPr lang="da-DK" smtClean="0"/>
              <a:t>og objekter </a:t>
            </a:r>
            <a:r>
              <a:rPr lang="da-DK" dirty="0" smtClean="0"/>
              <a:t>og returnerer resultatet af den samlede validering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(Bemærk, at ikke alle funktionerne er vist i eksemplet)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17" y="2348880"/>
            <a:ext cx="7439025" cy="1524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1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Validering - jQuery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Som supplement til validering af form-elementer med JavaScript, er der blevet </a:t>
            </a:r>
            <a:r>
              <a:rPr lang="da-DK" smtClean="0"/>
              <a:t>udviklet et jQuery-plugin </a:t>
            </a:r>
            <a:r>
              <a:rPr lang="da-DK" dirty="0" smtClean="0"/>
              <a:t>til håndtering af form-valideringer (</a:t>
            </a:r>
            <a:r>
              <a:rPr lang="da-DK" b="1" dirty="0" smtClean="0"/>
              <a:t>jQuery </a:t>
            </a:r>
            <a:r>
              <a:rPr lang="da-DK" b="1" dirty="0" err="1"/>
              <a:t>Validation</a:t>
            </a:r>
            <a:r>
              <a:rPr lang="da-DK" b="1" dirty="0"/>
              <a:t> </a:t>
            </a:r>
            <a:r>
              <a:rPr lang="da-DK" b="1" dirty="0" smtClean="0"/>
              <a:t>Plugin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r>
              <a:rPr lang="da-DK" b="1" dirty="0"/>
              <a:t>jQuery </a:t>
            </a:r>
            <a:r>
              <a:rPr lang="da-DK" b="1" dirty="0" err="1"/>
              <a:t>Validation</a:t>
            </a:r>
            <a:r>
              <a:rPr lang="da-DK" b="1" dirty="0"/>
              <a:t> </a:t>
            </a:r>
            <a:r>
              <a:rPr lang="da-DK" b="1" dirty="0" smtClean="0"/>
              <a:t>Plugin </a:t>
            </a:r>
            <a:r>
              <a:rPr lang="da-DK" dirty="0" smtClean="0"/>
              <a:t>er ikke en del af jQuery Foundation, men er sideløbende blevet udviklet af en anden </a:t>
            </a:r>
            <a:r>
              <a:rPr lang="da-DK" smtClean="0"/>
              <a:t>gruppe udviklere</a:t>
            </a:r>
            <a:br>
              <a:rPr lang="da-DK" smtClean="0"/>
            </a:br>
            <a:endParaRPr lang="da-DK" dirty="0"/>
          </a:p>
          <a:p>
            <a:r>
              <a:rPr lang="da-DK" dirty="0" smtClean="0"/>
              <a:t>Anvender en kombination af jQuery og mere traditionel JavaScript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Kan </a:t>
            </a:r>
            <a:r>
              <a:rPr lang="da-DK" b="1" dirty="0" err="1" smtClean="0"/>
              <a:t>localizes</a:t>
            </a:r>
            <a:r>
              <a:rPr lang="da-DK" dirty="0" smtClean="0"/>
              <a:t> ”out-of-the-</a:t>
            </a:r>
            <a:r>
              <a:rPr lang="da-DK" dirty="0" err="1" smtClean="0"/>
              <a:t>box</a:t>
            </a:r>
            <a:r>
              <a:rPr lang="da-DK" dirty="0" smtClean="0"/>
              <a:t>”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91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944" cy="855365"/>
          </a:xfrm>
        </p:spPr>
        <p:txBody>
          <a:bodyPr>
            <a:normAutofit/>
          </a:bodyPr>
          <a:lstStyle/>
          <a:p>
            <a:r>
              <a:rPr lang="da-DK" dirty="0"/>
              <a:t>Eksempel </a:t>
            </a:r>
            <a:r>
              <a:rPr lang="da-DK" dirty="0" smtClean="0"/>
              <a:t>: jQuery </a:t>
            </a:r>
            <a:r>
              <a:rPr lang="da-DK" dirty="0" err="1" smtClean="0"/>
              <a:t>Validation</a:t>
            </a:r>
            <a:r>
              <a:rPr lang="da-DK" dirty="0" smtClean="0"/>
              <a:t> ”out-of-the-Box” 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8280920" cy="4186237"/>
          </a:xfrm>
        </p:spPr>
        <p:txBody>
          <a:bodyPr/>
          <a:lstStyle/>
          <a:p>
            <a:r>
              <a:rPr lang="da-DK" dirty="0" smtClean="0"/>
              <a:t>Fordel</a:t>
            </a:r>
            <a:r>
              <a:rPr lang="da-DK" smtClean="0"/>
              <a:t>:      Nemt </a:t>
            </a:r>
            <a:r>
              <a:rPr lang="da-DK" dirty="0" smtClean="0"/>
              <a:t>og hurtigt</a:t>
            </a:r>
          </a:p>
          <a:p>
            <a:r>
              <a:rPr lang="da-DK" dirty="0" smtClean="0"/>
              <a:t>Ulempe</a:t>
            </a:r>
            <a:r>
              <a:rPr lang="da-DK" smtClean="0"/>
              <a:t>:    ”Out-of-the-box</a:t>
            </a:r>
            <a:r>
              <a:rPr lang="da-DK" dirty="0" smtClean="0"/>
              <a:t>” indeholder kun </a:t>
            </a:r>
            <a:r>
              <a:rPr lang="da-DK" smtClean="0"/>
              <a:t>engelske fejlmeddelelser,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              og det er nødvendigt at angive valideringsattributter i elementerne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r>
              <a:rPr lang="da-DK" dirty="0" smtClean="0"/>
              <a:t>Download jQuery </a:t>
            </a:r>
            <a:r>
              <a:rPr lang="da-DK" dirty="0" err="1" smtClean="0"/>
              <a:t>Validation</a:t>
            </a:r>
            <a:r>
              <a:rPr lang="da-DK" dirty="0" smtClean="0"/>
              <a:t> Plugin </a:t>
            </a:r>
            <a:r>
              <a:rPr lang="da-DK" dirty="0"/>
              <a:t>fra </a:t>
            </a:r>
            <a:r>
              <a:rPr lang="da-DK" dirty="0" smtClean="0">
                <a:hlinkClick r:id="rId2"/>
              </a:rPr>
              <a:t>http://www.jqueryvalidation.org/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Placér kaldet til kodebiblioteket </a:t>
            </a:r>
            <a:r>
              <a:rPr lang="da-DK" b="1" dirty="0" smtClean="0"/>
              <a:t>efter</a:t>
            </a:r>
            <a:r>
              <a:rPr lang="da-DK" dirty="0" smtClean="0"/>
              <a:t> kaldet til kodebiblioteket </a:t>
            </a:r>
            <a:r>
              <a:rPr lang="da-DK" smtClean="0"/>
              <a:t>med jQuery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Angiv valideringsreglerne på normal vis i HTML-elementerne</a:t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367755"/>
            <a:ext cx="7179724" cy="5040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40" y="4437112"/>
            <a:ext cx="7593986" cy="7920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0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944" cy="855365"/>
          </a:xfrm>
        </p:spPr>
        <p:txBody>
          <a:bodyPr>
            <a:normAutofit/>
          </a:bodyPr>
          <a:lstStyle/>
          <a:p>
            <a:r>
              <a:rPr lang="da-DK" dirty="0"/>
              <a:t>Eksempel : jQuery </a:t>
            </a:r>
            <a:r>
              <a:rPr lang="da-DK" dirty="0" err="1"/>
              <a:t>Validation</a:t>
            </a:r>
            <a:r>
              <a:rPr lang="da-DK" dirty="0"/>
              <a:t> ”out-of-the-Box” </a:t>
            </a:r>
            <a:r>
              <a:rPr lang="da-DK" dirty="0" smtClean="0"/>
              <a:t>(2)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186237"/>
          </a:xfrm>
        </p:spPr>
        <p:txBody>
          <a:bodyPr/>
          <a:lstStyle/>
          <a:p>
            <a:r>
              <a:rPr lang="da-DK" dirty="0" smtClean="0"/>
              <a:t>Forbind sidens submit-event med funktionen </a:t>
            </a:r>
            <a:r>
              <a:rPr lang="da-DK" b="1" dirty="0" err="1" smtClean="0"/>
              <a:t>validate</a:t>
            </a:r>
            <a:r>
              <a:rPr lang="da-DK" b="1" dirty="0" smtClean="0"/>
              <a:t>()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3286125" cy="828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175" cy="873294"/>
          </a:xfrm>
        </p:spPr>
        <p:txBody>
          <a:bodyPr/>
          <a:lstStyle/>
          <a:p>
            <a:r>
              <a:rPr lang="da-DK" dirty="0"/>
              <a:t>Eksempel </a:t>
            </a:r>
            <a:r>
              <a:rPr lang="da-DK" dirty="0" smtClean="0"/>
              <a:t>: jQuery </a:t>
            </a:r>
            <a:r>
              <a:rPr lang="da-DK" dirty="0" err="1" smtClean="0"/>
              <a:t>Validation</a:t>
            </a:r>
            <a:r>
              <a:rPr lang="da-DK" dirty="0" smtClean="0"/>
              <a:t> (</a:t>
            </a:r>
            <a:r>
              <a:rPr lang="da-DK" dirty="0" err="1" smtClean="0"/>
              <a:t>localized</a:t>
            </a:r>
            <a:r>
              <a:rPr lang="da-DK" dirty="0" smtClean="0"/>
              <a:t>) 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8532440" cy="4186237"/>
          </a:xfrm>
        </p:spPr>
        <p:txBody>
          <a:bodyPr/>
          <a:lstStyle/>
          <a:p>
            <a:r>
              <a:rPr lang="da-DK" dirty="0" smtClean="0"/>
              <a:t>Fordel:      nemt og hurtigt, og tekster kan oversættes til så godt om alle sprog</a:t>
            </a:r>
          </a:p>
          <a:p>
            <a:r>
              <a:rPr lang="da-DK" dirty="0" smtClean="0"/>
              <a:t>Ulempe:    det er nødvendigt at angive valideringsattributter i elementerne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r>
              <a:rPr lang="da-DK" dirty="0" smtClean="0"/>
              <a:t>Download jQuery </a:t>
            </a:r>
            <a:r>
              <a:rPr lang="da-DK" dirty="0" err="1" smtClean="0"/>
              <a:t>Validation</a:t>
            </a:r>
            <a:r>
              <a:rPr lang="da-DK" dirty="0" smtClean="0"/>
              <a:t> Plugin </a:t>
            </a:r>
            <a:r>
              <a:rPr lang="da-DK" dirty="0"/>
              <a:t>fra </a:t>
            </a:r>
            <a:r>
              <a:rPr lang="da-DK" dirty="0" smtClean="0">
                <a:hlinkClick r:id="rId3"/>
              </a:rPr>
              <a:t>http://www.jqueryvalidation.org/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Placér kaldet til kodebiblioteket </a:t>
            </a:r>
            <a:r>
              <a:rPr lang="da-DK" b="1" dirty="0" smtClean="0"/>
              <a:t>efter</a:t>
            </a:r>
            <a:r>
              <a:rPr lang="da-DK" dirty="0" smtClean="0"/>
              <a:t> kaldet til kodebiblioteket </a:t>
            </a:r>
            <a:r>
              <a:rPr lang="da-DK" smtClean="0"/>
              <a:t>med jQuery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Angiv valideringsreglerne på normal vis i </a:t>
            </a:r>
            <a:r>
              <a:rPr lang="da-DK" dirty="0" smtClean="0"/>
              <a:t>HTML-elementerne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212976"/>
            <a:ext cx="7179724" cy="5040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93096"/>
            <a:ext cx="7593986" cy="7920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5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944" cy="855365"/>
          </a:xfrm>
        </p:spPr>
        <p:txBody>
          <a:bodyPr/>
          <a:lstStyle/>
          <a:p>
            <a:r>
              <a:rPr lang="da-DK" dirty="0"/>
              <a:t>Eksempel </a:t>
            </a:r>
            <a:r>
              <a:rPr lang="da-DK" dirty="0" smtClean="0"/>
              <a:t>: jQuery </a:t>
            </a:r>
            <a:r>
              <a:rPr lang="da-DK" dirty="0" err="1" smtClean="0"/>
              <a:t>Validation</a:t>
            </a:r>
            <a:r>
              <a:rPr lang="da-DK" dirty="0" smtClean="0"/>
              <a:t> (</a:t>
            </a:r>
            <a:r>
              <a:rPr lang="da-DK" dirty="0" err="1" smtClean="0"/>
              <a:t>localized</a:t>
            </a:r>
            <a:r>
              <a:rPr lang="da-DK" dirty="0" smtClean="0"/>
              <a:t>) (2)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20880" cy="4896891"/>
          </a:xfrm>
        </p:spPr>
        <p:txBody>
          <a:bodyPr>
            <a:noAutofit/>
          </a:bodyPr>
          <a:lstStyle/>
          <a:p>
            <a:r>
              <a:rPr lang="da-DK" dirty="0" smtClean="0"/>
              <a:t>Hvis du skal </a:t>
            </a:r>
            <a:r>
              <a:rPr lang="da-DK" smtClean="0"/>
              <a:t>oprette en liste med danske </a:t>
            </a:r>
            <a:r>
              <a:rPr lang="da-DK" dirty="0" smtClean="0"/>
              <a:t>fejlmeddelelser, skal du oprette en ny JavaScript-fil, f.eks. med </a:t>
            </a:r>
            <a:r>
              <a:rPr lang="da-DK" smtClean="0"/>
              <a:t>navnet </a:t>
            </a:r>
            <a:r>
              <a:rPr lang="da-DK" b="1" smtClean="0"/>
              <a:t>messages_da.js</a:t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Placér kaldet til filen </a:t>
            </a:r>
            <a:r>
              <a:rPr lang="da-DK" b="1" dirty="0" smtClean="0"/>
              <a:t>efter</a:t>
            </a:r>
            <a:r>
              <a:rPr lang="da-DK" dirty="0" smtClean="0"/>
              <a:t> kaldet til kodebiblioteket </a:t>
            </a:r>
            <a:r>
              <a:rPr lang="da-DK" smtClean="0"/>
              <a:t>med jQuery.validate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Når formularen bliver valideret af jQuery, vil den automatisk se</a:t>
            </a:r>
            <a:br>
              <a:rPr lang="da-DK" dirty="0" smtClean="0"/>
            </a:br>
            <a:r>
              <a:rPr lang="da-DK" dirty="0" smtClean="0"/>
              <a:t>efter </a:t>
            </a:r>
            <a:r>
              <a:rPr lang="da-DK" b="1" dirty="0" smtClean="0"/>
              <a:t>extension-metoden</a:t>
            </a:r>
            <a:r>
              <a:rPr lang="da-DK" dirty="0" smtClean="0"/>
              <a:t> med oversættelserne 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933403"/>
            <a:ext cx="6912768" cy="675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16832"/>
            <a:ext cx="7447506" cy="136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0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dirty="0"/>
              <a:t>Eksempel : jQuery </a:t>
            </a:r>
            <a:r>
              <a:rPr lang="da-DK" dirty="0" err="1"/>
              <a:t>Validation</a:t>
            </a:r>
            <a:r>
              <a:rPr lang="da-DK" dirty="0"/>
              <a:t> / </a:t>
            </a:r>
            <a:r>
              <a:rPr lang="da-DK" dirty="0" err="1"/>
              <a:t>validationrules</a:t>
            </a:r>
            <a:r>
              <a:rPr lang="da-DK" dirty="0"/>
              <a:t> </a:t>
            </a:r>
            <a:r>
              <a:rPr lang="da-DK" dirty="0" smtClean="0"/>
              <a:t>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186237"/>
          </a:xfrm>
        </p:spPr>
        <p:txBody>
          <a:bodyPr/>
          <a:lstStyle/>
          <a:p>
            <a:r>
              <a:rPr lang="da-DK" dirty="0" smtClean="0"/>
              <a:t>Fordel:   Valideringsregler bliver flyttet fra HTML-elementet </a:t>
            </a:r>
            <a:r>
              <a:rPr lang="da-DK" smtClean="0"/>
              <a:t>til </a:t>
            </a:r>
            <a:br>
              <a:rPr lang="da-DK" smtClean="0"/>
            </a:br>
            <a:r>
              <a:rPr lang="da-DK" smtClean="0"/>
              <a:t>             JavaScript-objektet   </a:t>
            </a:r>
            <a:endParaRPr lang="da-DK" dirty="0" smtClean="0"/>
          </a:p>
          <a:p>
            <a:r>
              <a:rPr lang="da-DK" dirty="0" smtClean="0"/>
              <a:t>Ulempe: Mere JavaScript kode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Download jQuery </a:t>
            </a:r>
            <a:r>
              <a:rPr lang="da-DK" dirty="0" err="1"/>
              <a:t>Validation</a:t>
            </a:r>
            <a:r>
              <a:rPr lang="da-DK" dirty="0"/>
              <a:t> Plugin fra </a:t>
            </a:r>
            <a:r>
              <a:rPr lang="da-DK" dirty="0">
                <a:hlinkClick r:id="rId2"/>
              </a:rPr>
              <a:t>http://www.jqueryvalidation.org/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  <a:p>
            <a:r>
              <a:rPr lang="da-DK" dirty="0"/>
              <a:t>Placér kaldet til kodebiblioteket </a:t>
            </a:r>
            <a:r>
              <a:rPr lang="da-DK" b="1" dirty="0"/>
              <a:t>efter</a:t>
            </a:r>
            <a:r>
              <a:rPr lang="da-DK" dirty="0"/>
              <a:t> kaldet til kodebiblioteket </a:t>
            </a:r>
            <a:r>
              <a:rPr lang="da-DK"/>
              <a:t>med </a:t>
            </a:r>
            <a:r>
              <a:rPr lang="da-DK" smtClean="0"/>
              <a:t>jQuery</a:t>
            </a:r>
            <a:br>
              <a:rPr lang="da-DK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r>
              <a:rPr lang="da-DK" dirty="0"/>
              <a:t>Angiv </a:t>
            </a:r>
            <a:r>
              <a:rPr lang="da-DK" dirty="0" smtClean="0"/>
              <a:t>HTML-elementerne </a:t>
            </a:r>
            <a:r>
              <a:rPr lang="da-DK" b="1" dirty="0" smtClean="0"/>
              <a:t>uden </a:t>
            </a:r>
            <a:r>
              <a:rPr lang="da-DK" dirty="0" smtClean="0"/>
              <a:t>angivelse af valideringsregler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29" y="3356992"/>
            <a:ext cx="7179724" cy="5040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29" y="4509120"/>
            <a:ext cx="6669110" cy="5697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dirty="0"/>
              <a:t>Eksempel : jQuery </a:t>
            </a:r>
            <a:r>
              <a:rPr lang="da-DK" dirty="0" err="1" smtClean="0"/>
              <a:t>Validation</a:t>
            </a:r>
            <a:r>
              <a:rPr lang="da-DK" dirty="0" smtClean="0"/>
              <a:t> / </a:t>
            </a:r>
            <a:r>
              <a:rPr lang="da-DK" dirty="0" err="1" smtClean="0"/>
              <a:t>validationrules</a:t>
            </a:r>
            <a:r>
              <a:rPr lang="da-DK" dirty="0" smtClean="0"/>
              <a:t> (2)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824883"/>
          </a:xfrm>
        </p:spPr>
        <p:txBody>
          <a:bodyPr/>
          <a:lstStyle/>
          <a:p>
            <a:r>
              <a:rPr lang="da-DK" dirty="0" smtClean="0"/>
              <a:t>Opret en ny JavaScript-fil til at indeholde valideringsreglerne for den specifikke </a:t>
            </a:r>
            <a:r>
              <a:rPr lang="da-DK" smtClean="0"/>
              <a:t>formular </a:t>
            </a:r>
            <a:br>
              <a:rPr lang="da-DK" smtClean="0"/>
            </a:br>
            <a:r>
              <a:rPr lang="da-DK" smtClean="0"/>
              <a:t>(</a:t>
            </a:r>
            <a:r>
              <a:rPr lang="da-DK" dirty="0" smtClean="0"/>
              <a:t>bemærk sammenhængen mellem </a:t>
            </a:r>
            <a:r>
              <a:rPr lang="da-DK" b="1" dirty="0"/>
              <a:t>form</a:t>
            </a:r>
            <a:r>
              <a:rPr lang="da-DK" dirty="0" smtClean="0"/>
              <a:t>, </a:t>
            </a:r>
            <a:r>
              <a:rPr lang="da-DK" b="1" dirty="0" err="1" smtClean="0"/>
              <a:t>rules</a:t>
            </a:r>
            <a:r>
              <a:rPr lang="da-DK" dirty="0" smtClean="0"/>
              <a:t> og </a:t>
            </a:r>
            <a:r>
              <a:rPr lang="da-DK" b="1" dirty="0" err="1" smtClean="0"/>
              <a:t>messages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248275" cy="4000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6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855365"/>
          </a:xfrm>
        </p:spPr>
        <p:txBody>
          <a:bodyPr>
            <a:normAutofit/>
          </a:bodyPr>
          <a:lstStyle/>
          <a:p>
            <a:r>
              <a:rPr lang="da-DK" dirty="0"/>
              <a:t>Eksempel : jQuery </a:t>
            </a:r>
            <a:r>
              <a:rPr lang="da-DK" dirty="0" err="1"/>
              <a:t>Validation</a:t>
            </a:r>
            <a:r>
              <a:rPr lang="da-DK" dirty="0"/>
              <a:t> / </a:t>
            </a:r>
            <a:r>
              <a:rPr lang="da-DK" dirty="0" err="1"/>
              <a:t>validationrules</a:t>
            </a:r>
            <a:r>
              <a:rPr lang="da-DK" dirty="0"/>
              <a:t> </a:t>
            </a:r>
            <a:r>
              <a:rPr lang="da-DK" dirty="0" smtClean="0"/>
              <a:t>(3)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/>
              <a:t>Placér kaldet til filen </a:t>
            </a:r>
            <a:r>
              <a:rPr lang="da-DK" b="1" dirty="0"/>
              <a:t>efter</a:t>
            </a:r>
            <a:r>
              <a:rPr lang="da-DK" dirty="0"/>
              <a:t> kaldet til kodebiblioteket </a:t>
            </a:r>
            <a:r>
              <a:rPr lang="da-DK"/>
              <a:t>med </a:t>
            </a:r>
            <a:r>
              <a:rPr lang="da-DK" smtClean="0"/>
              <a:t>jQuery.validate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Når formularen bliver valideret af jQuery, vil den automatisk </a:t>
            </a:r>
            <a:r>
              <a:rPr lang="da-DK" dirty="0" smtClean="0"/>
              <a:t>kalde </a:t>
            </a:r>
            <a:r>
              <a:rPr lang="da-DK" b="1" dirty="0" err="1" smtClean="0"/>
              <a:t>validate</a:t>
            </a:r>
            <a:r>
              <a:rPr lang="da-DK" dirty="0" smtClean="0"/>
              <a:t>-metoden</a:t>
            </a:r>
            <a:endParaRPr lang="da-DK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57" y="1772816"/>
            <a:ext cx="7731982" cy="6505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3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72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944" cy="855365"/>
          </a:xfrm>
        </p:spPr>
        <p:txBody>
          <a:bodyPr>
            <a:normAutofit/>
          </a:bodyPr>
          <a:lstStyle/>
          <a:p>
            <a:r>
              <a:rPr lang="en-US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7246588" cy="4680867"/>
          </a:xfrm>
        </p:spPr>
        <p:txBody>
          <a:bodyPr/>
          <a:lstStyle/>
          <a:p>
            <a:r>
              <a:rPr lang="en-US" dirty="0" err="1" smtClean="0"/>
              <a:t>Validering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formularer</a:t>
            </a:r>
            <a:r>
              <a:rPr lang="en-US" dirty="0" smtClean="0"/>
              <a:t> med HTML5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Validering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formularer</a:t>
            </a:r>
            <a:r>
              <a:rPr lang="en-US" dirty="0" smtClean="0"/>
              <a:t> med JavaScript</a:t>
            </a:r>
          </a:p>
          <a:p>
            <a:pPr lvl="1"/>
            <a:r>
              <a:rPr lang="en-US" dirty="0" err="1" smtClean="0"/>
              <a:t>Funktioner</a:t>
            </a:r>
            <a:endParaRPr lang="en-US" dirty="0" smtClean="0"/>
          </a:p>
          <a:p>
            <a:pPr lvl="1"/>
            <a:r>
              <a:rPr lang="en-US" dirty="0" smtClean="0"/>
              <a:t>Closures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Validering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formularer</a:t>
            </a:r>
            <a:r>
              <a:rPr lang="en-US" dirty="0" smtClean="0"/>
              <a:t> med jQuery</a:t>
            </a:r>
          </a:p>
          <a:p>
            <a:pPr lvl="1"/>
            <a:r>
              <a:rPr lang="en-US" dirty="0" err="1" smtClean="0"/>
              <a:t>jQuery.validate</a:t>
            </a:r>
            <a:endParaRPr lang="en-US" dirty="0"/>
          </a:p>
          <a:p>
            <a:pPr lvl="2"/>
            <a:r>
              <a:rPr lang="en-US" dirty="0" smtClean="0"/>
              <a:t>“out-of-the-box”</a:t>
            </a:r>
          </a:p>
          <a:p>
            <a:pPr lvl="2"/>
            <a:r>
              <a:rPr lang="en-US" dirty="0" smtClean="0"/>
              <a:t>Med “localized” </a:t>
            </a:r>
            <a:r>
              <a:rPr lang="en-US" dirty="0" err="1" smtClean="0"/>
              <a:t>fejlmeddelelser</a:t>
            </a:r>
            <a:endParaRPr lang="en-US" dirty="0" smtClean="0"/>
          </a:p>
          <a:p>
            <a:pPr lvl="2"/>
            <a:r>
              <a:rPr lang="en-US" dirty="0" smtClean="0"/>
              <a:t>Med </a:t>
            </a:r>
            <a:r>
              <a:rPr lang="en-US" dirty="0" err="1" smtClean="0"/>
              <a:t>anvendelse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“validation-rules”</a:t>
            </a:r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318596" cy="855365"/>
          </a:xfrm>
        </p:spPr>
        <p:txBody>
          <a:bodyPr/>
          <a:lstStyle/>
          <a:p>
            <a:r>
              <a:rPr lang="da-DK" dirty="0" smtClean="0"/>
              <a:t>Valideringsregler i HTML5-elementer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752875"/>
          </a:xfrm>
        </p:spPr>
        <p:txBody>
          <a:bodyPr>
            <a:normAutofit/>
          </a:bodyPr>
          <a:lstStyle/>
          <a:p>
            <a:r>
              <a:rPr lang="en-US" dirty="0" err="1" smtClean="0"/>
              <a:t>Ved</a:t>
            </a:r>
            <a:r>
              <a:rPr lang="en-US" dirty="0" smtClean="0"/>
              <a:t> at </a:t>
            </a:r>
            <a:r>
              <a:rPr lang="en-US" dirty="0" err="1" smtClean="0"/>
              <a:t>kombinere</a:t>
            </a:r>
            <a:r>
              <a:rPr lang="en-US" dirty="0" smtClean="0"/>
              <a:t> input-</a:t>
            </a:r>
            <a:r>
              <a:rPr lang="en-US" dirty="0" err="1" smtClean="0"/>
              <a:t>elementet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-</a:t>
            </a:r>
            <a:r>
              <a:rPr lang="en-US" dirty="0" err="1" smtClean="0"/>
              <a:t>attribut</a:t>
            </a:r>
            <a:r>
              <a:rPr lang="en-US" dirty="0" smtClean="0"/>
              <a:t> med </a:t>
            </a:r>
            <a:r>
              <a:rPr lang="en-US" dirty="0" err="1" smtClean="0"/>
              <a:t>valideringsattributter</a:t>
            </a:r>
            <a:r>
              <a:rPr lang="en-US" dirty="0" smtClean="0"/>
              <a:t>,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muligt</a:t>
            </a:r>
            <a:r>
              <a:rPr lang="en-US" dirty="0" smtClean="0"/>
              <a:t> at </a:t>
            </a:r>
            <a:r>
              <a:rPr lang="en-US" dirty="0" err="1" smtClean="0"/>
              <a:t>foretage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“</a:t>
            </a:r>
            <a:r>
              <a:rPr lang="en-US" dirty="0" err="1" smtClean="0"/>
              <a:t>grov-validering</a:t>
            </a:r>
            <a:r>
              <a:rPr lang="en-US" dirty="0" smtClean="0"/>
              <a:t>”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indholdet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visse</a:t>
            </a:r>
            <a:r>
              <a:rPr lang="en-US" dirty="0" smtClean="0"/>
              <a:t> </a:t>
            </a:r>
            <a:r>
              <a:rPr lang="en-US" dirty="0" err="1" smtClean="0"/>
              <a:t>tilfælde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nødvendigt</a:t>
            </a:r>
            <a:r>
              <a:rPr lang="en-US" dirty="0" smtClean="0"/>
              <a:t> at </a:t>
            </a:r>
            <a:r>
              <a:rPr lang="en-US" dirty="0" err="1" smtClean="0"/>
              <a:t>foretage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yderligere</a:t>
            </a:r>
            <a:r>
              <a:rPr lang="en-US" dirty="0" smtClean="0"/>
              <a:t> </a:t>
            </a:r>
            <a:r>
              <a:rPr lang="en-US" dirty="0" err="1" smtClean="0"/>
              <a:t>validering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indholdet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forbindelse</a:t>
            </a:r>
            <a:r>
              <a:rPr lang="en-US" dirty="0" smtClean="0"/>
              <a:t> med </a:t>
            </a:r>
            <a:r>
              <a:rPr lang="en-US" dirty="0" err="1" smtClean="0"/>
              <a:t>behandlingen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serveren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form-</a:t>
            </a:r>
            <a:r>
              <a:rPr lang="en-US" dirty="0" err="1" smtClean="0"/>
              <a:t>elementer</a:t>
            </a:r>
            <a:r>
              <a:rPr lang="en-US" dirty="0" smtClean="0"/>
              <a:t>, der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valideringsattributter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Valideringsregler - eksempler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smtClean="0"/>
              <a:t>required</a:t>
            </a:r>
            <a:r>
              <a:rPr lang="en-US" smtClean="0"/>
              <a:t>-</a:t>
            </a:r>
            <a:r>
              <a:rPr lang="en-US" err="1" smtClean="0"/>
              <a:t>attributten</a:t>
            </a:r>
            <a:r>
              <a:rPr lang="en-US" smtClean="0"/>
              <a:t> angiver, </a:t>
            </a:r>
            <a:r>
              <a:rPr lang="en-US" dirty="0" smtClean="0"/>
              <a:t>at </a:t>
            </a:r>
            <a:r>
              <a:rPr lang="en-US" dirty="0" err="1"/>
              <a:t>brugeren</a:t>
            </a:r>
            <a:r>
              <a:rPr lang="en-US" dirty="0"/>
              <a:t> </a:t>
            </a:r>
            <a:r>
              <a:rPr lang="en-US" i="1" dirty="0" err="1"/>
              <a:t>skal</a:t>
            </a:r>
            <a:r>
              <a:rPr lang="en-US" dirty="0"/>
              <a:t> </a:t>
            </a:r>
            <a:r>
              <a:rPr lang="en-US" dirty="0" err="1"/>
              <a:t>udfylde</a:t>
            </a:r>
            <a:r>
              <a:rPr lang="en-US" dirty="0"/>
              <a:t> </a:t>
            </a:r>
            <a:r>
              <a:rPr lang="en-US" dirty="0" err="1" smtClean="0"/>
              <a:t>tekstboksen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Eksempel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smtClean="0"/>
              <a:t>required</a:t>
            </a:r>
            <a:r>
              <a:rPr lang="en-US" smtClean="0"/>
              <a:t>-</a:t>
            </a:r>
            <a:r>
              <a:rPr lang="en-US" err="1" smtClean="0"/>
              <a:t>attributten</a:t>
            </a:r>
            <a:r>
              <a:rPr lang="en-US" smtClean="0"/>
              <a:t> angiver, </a:t>
            </a:r>
            <a:r>
              <a:rPr lang="en-US" dirty="0"/>
              <a:t>at </a:t>
            </a:r>
            <a:r>
              <a:rPr lang="en-US" dirty="0" err="1"/>
              <a:t>brugeren</a:t>
            </a:r>
            <a:r>
              <a:rPr lang="en-US" dirty="0"/>
              <a:t> </a:t>
            </a:r>
            <a:r>
              <a:rPr lang="en-US" i="1" dirty="0" err="1"/>
              <a:t>skal</a:t>
            </a:r>
            <a:r>
              <a:rPr lang="en-US" dirty="0"/>
              <a:t> </a:t>
            </a:r>
            <a:r>
              <a:rPr lang="en-US" dirty="0" err="1"/>
              <a:t>udfylde</a:t>
            </a:r>
            <a:r>
              <a:rPr lang="en-US" dirty="0"/>
              <a:t> </a:t>
            </a:r>
            <a:r>
              <a:rPr lang="en-US" dirty="0" err="1"/>
              <a:t>tekstboksen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b="1" dirty="0"/>
              <a:t>pattern</a:t>
            </a:r>
            <a:r>
              <a:rPr lang="en-US" dirty="0"/>
              <a:t>-</a:t>
            </a:r>
            <a:r>
              <a:rPr lang="en-US" dirty="0" err="1"/>
              <a:t>attributten</a:t>
            </a:r>
            <a:r>
              <a:rPr lang="en-US" dirty="0"/>
              <a:t> </a:t>
            </a:r>
            <a:r>
              <a:rPr lang="en-US" dirty="0" err="1" smtClean="0"/>
              <a:t>angiver</a:t>
            </a:r>
            <a:r>
              <a:rPr lang="en-US" dirty="0" smtClean="0"/>
              <a:t>, </a:t>
            </a:r>
            <a:r>
              <a:rPr lang="en-US" dirty="0"/>
              <a:t>at </a:t>
            </a:r>
            <a:r>
              <a:rPr lang="en-US" dirty="0" err="1"/>
              <a:t>indholdet</a:t>
            </a:r>
            <a:r>
              <a:rPr lang="en-US" dirty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/>
              <a:t>overholde</a:t>
            </a:r>
            <a:r>
              <a:rPr lang="en-US" dirty="0"/>
              <a:t> </a:t>
            </a:r>
            <a:r>
              <a:rPr lang="en-US" dirty="0" err="1"/>
              <a:t>reglerne</a:t>
            </a:r>
            <a:r>
              <a:rPr lang="en-US" dirty="0"/>
              <a:t> </a:t>
            </a:r>
            <a:r>
              <a:rPr lang="en-US" dirty="0" err="1" smtClean="0"/>
              <a:t>angivet</a:t>
            </a:r>
            <a:r>
              <a:rPr lang="en-US" dirty="0" smtClean="0"/>
              <a:t> </a:t>
            </a:r>
            <a:r>
              <a:rPr lang="en-US" dirty="0"/>
              <a:t>med et </a:t>
            </a:r>
            <a:r>
              <a:rPr lang="en-US" b="1" dirty="0"/>
              <a:t>regular expression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7" y="2132856"/>
            <a:ext cx="7534275" cy="314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7" y="3645024"/>
            <a:ext cx="7543800" cy="323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7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Validering – JavaScript 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680867"/>
          </a:xfrm>
        </p:spPr>
        <p:txBody>
          <a:bodyPr/>
          <a:lstStyle/>
          <a:p>
            <a:r>
              <a:rPr lang="da-DK" dirty="0" smtClean="0"/>
              <a:t>Traditionelt er indholdet af HTML-formularer blevet valideret ved hjælp af JavaScript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Når brugeren vil submitte formularens indhold til serveren, er det muligt at </a:t>
            </a:r>
            <a:r>
              <a:rPr lang="da-DK" smtClean="0"/>
              <a:t>fange </a:t>
            </a:r>
            <a:r>
              <a:rPr lang="da-DK" b="1" smtClean="0"/>
              <a:t>submit-event</a:t>
            </a:r>
            <a:r>
              <a:rPr lang="da-DK" smtClean="0"/>
              <a:t>en, </a:t>
            </a:r>
            <a:r>
              <a:rPr lang="da-DK" dirty="0" smtClean="0"/>
              <a:t>validere indholdet og evt. afbryde afsendelsen af formularen til serveren, hvis indholdet ikke overholder kravene 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>HTML: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JavaScript</a:t>
            </a:r>
            <a:r>
              <a:rPr lang="da-DK" dirty="0" smtClean="0"/>
              <a:t>: 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4" y="2958374"/>
            <a:ext cx="2643758" cy="186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4" y="3717032"/>
            <a:ext cx="2647950" cy="1371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1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Validering – JavaScript (2)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Alt efter valget af programmeringsstil – og behov for kompleksitet -er der flere måder at programmere valideringen af formularen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Eksempler på almindelige metoder til at programmere </a:t>
            </a:r>
            <a:r>
              <a:rPr lang="da-DK" smtClean="0"/>
              <a:t>valideringsfunktionaliteten:</a:t>
            </a:r>
            <a:endParaRPr lang="da-DK" dirty="0" smtClean="0"/>
          </a:p>
          <a:p>
            <a:pPr lvl="1"/>
            <a:r>
              <a:rPr lang="da-DK" smtClean="0"/>
              <a:t>Funktioner</a:t>
            </a:r>
            <a:endParaRPr lang="da-DK" dirty="0" smtClean="0"/>
          </a:p>
          <a:p>
            <a:pPr lvl="1"/>
            <a:r>
              <a:rPr lang="da-DK" smtClean="0"/>
              <a:t>Objektorienteret </a:t>
            </a:r>
            <a:r>
              <a:rPr lang="da-DK" dirty="0" smtClean="0"/>
              <a:t>med anvendelse </a:t>
            </a:r>
            <a:r>
              <a:rPr lang="da-DK" smtClean="0"/>
              <a:t>af </a:t>
            </a:r>
            <a:r>
              <a:rPr lang="da-DK" b="1" smtClean="0"/>
              <a:t>closures</a:t>
            </a:r>
            <a:endParaRPr lang="da-DK" dirty="0" smtClean="0"/>
          </a:p>
          <a:p>
            <a:pPr lvl="1"/>
            <a:r>
              <a:rPr lang="da-DK" dirty="0" err="1" smtClean="0"/>
              <a:t>jQuery.Validation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47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Eksempel: funktioner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Fordel:    nem og overskuelig kode</a:t>
            </a:r>
          </a:p>
          <a:p>
            <a:r>
              <a:rPr lang="da-DK" dirty="0" smtClean="0"/>
              <a:t>Ulempe:  ikke fleksibel	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49363"/>
            <a:ext cx="6353175" cy="3971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5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6864" cy="855365"/>
          </a:xfrm>
        </p:spPr>
        <p:txBody>
          <a:bodyPr/>
          <a:lstStyle/>
          <a:p>
            <a:r>
              <a:rPr lang="da-DK" dirty="0"/>
              <a:t>Eksempel </a:t>
            </a:r>
            <a:r>
              <a:rPr lang="da-DK" dirty="0" smtClean="0"/>
              <a:t>: </a:t>
            </a:r>
            <a:r>
              <a:rPr lang="da-DK" dirty="0"/>
              <a:t>OO med </a:t>
            </a:r>
            <a:r>
              <a:rPr lang="da-DK" dirty="0" err="1" smtClean="0"/>
              <a:t>closures</a:t>
            </a:r>
            <a:r>
              <a:rPr lang="da-DK" dirty="0" smtClean="0"/>
              <a:t> 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Fordel:    kræver mere kode</a:t>
            </a:r>
          </a:p>
          <a:p>
            <a:r>
              <a:rPr lang="da-DK" dirty="0" smtClean="0"/>
              <a:t>Ulempe:  fleksibel</a:t>
            </a:r>
            <a:br>
              <a:rPr lang="da-DK" dirty="0" smtClean="0"/>
            </a:br>
            <a:r>
              <a:rPr lang="da-DK" dirty="0" smtClean="0"/>
              <a:t>	</a:t>
            </a:r>
          </a:p>
          <a:p>
            <a:r>
              <a:rPr lang="da-DK" dirty="0" err="1" smtClean="0"/>
              <a:t>InputElement</a:t>
            </a:r>
            <a:r>
              <a:rPr lang="da-DK" dirty="0" smtClean="0"/>
              <a:t>-funktionen returnerer en </a:t>
            </a:r>
            <a:r>
              <a:rPr lang="da-DK" b="1" dirty="0" err="1" smtClean="0"/>
              <a:t>closure</a:t>
            </a:r>
            <a:r>
              <a:rPr lang="da-DK" dirty="0" smtClean="0"/>
              <a:t> indeholdende en objekt-definition til håndtering af et element-objekt</a:t>
            </a:r>
            <a:endParaRPr lang="da-DK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7767" y="2852936"/>
            <a:ext cx="7400925" cy="1963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2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48872" cy="855365"/>
          </a:xfrm>
        </p:spPr>
        <p:txBody>
          <a:bodyPr/>
          <a:lstStyle/>
          <a:p>
            <a:r>
              <a:rPr lang="da-DK" dirty="0"/>
              <a:t>Eksempel </a:t>
            </a:r>
            <a:r>
              <a:rPr lang="da-DK" dirty="0" smtClean="0"/>
              <a:t>: </a:t>
            </a:r>
            <a:r>
              <a:rPr lang="da-DK" dirty="0"/>
              <a:t>OO med </a:t>
            </a:r>
            <a:r>
              <a:rPr lang="da-DK" dirty="0" err="1"/>
              <a:t>closures</a:t>
            </a:r>
            <a:r>
              <a:rPr lang="da-DK" dirty="0"/>
              <a:t> </a:t>
            </a:r>
            <a:r>
              <a:rPr lang="da-DK" dirty="0" smtClean="0"/>
              <a:t>(2)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186237"/>
          </a:xfrm>
        </p:spPr>
        <p:txBody>
          <a:bodyPr/>
          <a:lstStyle/>
          <a:p>
            <a:r>
              <a:rPr lang="da-DK" dirty="0" err="1" smtClean="0"/>
              <a:t>ErrorHandler</a:t>
            </a:r>
            <a:r>
              <a:rPr lang="da-DK" dirty="0" smtClean="0"/>
              <a:t>-funktionen </a:t>
            </a:r>
            <a:r>
              <a:rPr lang="da-DK" dirty="0"/>
              <a:t>returnerer en </a:t>
            </a:r>
            <a:r>
              <a:rPr lang="da-DK" b="1" dirty="0" err="1"/>
              <a:t>closure</a:t>
            </a:r>
            <a:r>
              <a:rPr lang="da-DK" dirty="0"/>
              <a:t> indeholdende en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objekt-definition </a:t>
            </a:r>
            <a:r>
              <a:rPr lang="da-DK" dirty="0"/>
              <a:t>til håndtering af et </a:t>
            </a:r>
            <a:r>
              <a:rPr lang="da-DK" dirty="0" err="1" smtClean="0"/>
              <a:t>ErrorHandler</a:t>
            </a:r>
            <a:r>
              <a:rPr lang="da-DK" dirty="0" smtClean="0"/>
              <a:t>-objekt</a:t>
            </a:r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26374"/>
            <a:ext cx="6429375" cy="3800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4C7F5B-3C26-432A-BDEF-51399EF22A71}"/>
</file>

<file path=customXml/itemProps2.xml><?xml version="1.0" encoding="utf-8"?>
<ds:datastoreItem xmlns:ds="http://schemas.openxmlformats.org/officeDocument/2006/customXml" ds:itemID="{41A1FD15-2D94-4FA8-9D3A-C6BE8602A49D}"/>
</file>

<file path=customXml/itemProps3.xml><?xml version="1.0" encoding="utf-8"?>
<ds:datastoreItem xmlns:ds="http://schemas.openxmlformats.org/officeDocument/2006/customXml" ds:itemID="{3059AAB5-BFC3-475D-800E-3ED85D8D05BF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2337</TotalTime>
  <Words>342</Words>
  <Application>Microsoft Office PowerPoint</Application>
  <PresentationFormat>On-screen Show (4:3)</PresentationFormat>
  <Paragraphs>80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Museo Sans 100</vt:lpstr>
      <vt:lpstr>Museo Sans 500</vt:lpstr>
      <vt:lpstr>Office-tema</vt:lpstr>
      <vt:lpstr>Validering</vt:lpstr>
      <vt:lpstr>Oversigt</vt:lpstr>
      <vt:lpstr>Valideringsregler i HTML5-elementer</vt:lpstr>
      <vt:lpstr>Valideringsregler - eksempler</vt:lpstr>
      <vt:lpstr>Validering – JavaScript (1)</vt:lpstr>
      <vt:lpstr>Validering – JavaScript (2)</vt:lpstr>
      <vt:lpstr>Eksempel: funktioner</vt:lpstr>
      <vt:lpstr>Eksempel : OO med closures (1)</vt:lpstr>
      <vt:lpstr>Eksempel : OO med closures (2)</vt:lpstr>
      <vt:lpstr>Eksempel : OO med closures (3)</vt:lpstr>
      <vt:lpstr>Validering - jQuery</vt:lpstr>
      <vt:lpstr>Eksempel : jQuery Validation ”out-of-the-Box” (1)</vt:lpstr>
      <vt:lpstr>Eksempel : jQuery Validation ”out-of-the-Box” (2)</vt:lpstr>
      <vt:lpstr>Eksempel : jQuery Validation (localized) (1)</vt:lpstr>
      <vt:lpstr>Eksempel : jQuery Validation (localized) (2)</vt:lpstr>
      <vt:lpstr>Eksempel : jQuery Validation / validationrules (1)</vt:lpstr>
      <vt:lpstr>Eksempel : jQuery Validation / validationrules (2)</vt:lpstr>
      <vt:lpstr>Eksempel : jQuery Validation / validationrules (3)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313</cp:revision>
  <dcterms:created xsi:type="dcterms:W3CDTF">2012-01-17T14:18:11Z</dcterms:created>
  <dcterms:modified xsi:type="dcterms:W3CDTF">2016-09-14T09:15:11Z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