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7" r:id="rId3"/>
    <p:sldId id="279" r:id="rId4"/>
    <p:sldId id="285" r:id="rId5"/>
    <p:sldId id="271" r:id="rId6"/>
    <p:sldId id="282" r:id="rId7"/>
    <p:sldId id="281" r:id="rId8"/>
    <p:sldId id="280" r:id="rId9"/>
    <p:sldId id="283" r:id="rId10"/>
    <p:sldId id="284" r:id="rId11"/>
    <p:sldId id="286" r:id="rId12"/>
    <p:sldId id="263" r:id="rId13"/>
    <p:sldId id="287" r:id="rId14"/>
    <p:sldId id="288" r:id="rId15"/>
    <p:sldId id="289" r:id="rId1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C13D"/>
    <a:srgbClr val="FFE285"/>
    <a:srgbClr val="FFE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9" autoAdjust="0"/>
    <p:restoredTop sz="94660"/>
  </p:normalViewPr>
  <p:slideViewPr>
    <p:cSldViewPr>
      <p:cViewPr varScale="1">
        <p:scale>
          <a:sx n="85" d="100"/>
          <a:sy n="85" d="100"/>
        </p:scale>
        <p:origin x="974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slide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44016" y="5157192"/>
            <a:ext cx="8892480" cy="1152127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 Master title style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extBox 7"/>
          <p:cNvSpPr txBox="1"/>
          <p:nvPr userDrawn="1"/>
        </p:nvSpPr>
        <p:spPr>
          <a:xfrm>
            <a:off x="8007086" y="6506782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© 4D </a:t>
            </a:r>
            <a:r>
              <a:rPr lang="da-DK" smtClean="0"/>
              <a:t>A/S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360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081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2" y="360364"/>
            <a:ext cx="3039018" cy="12620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887391" y="360364"/>
            <a:ext cx="4719638" cy="57927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540002" y="1798638"/>
            <a:ext cx="3039018" cy="435451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8342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2" y="360364"/>
            <a:ext cx="3039018" cy="169703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887391" y="360364"/>
            <a:ext cx="4719638" cy="579278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540002" y="2057400"/>
            <a:ext cx="3039018" cy="4095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3564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7321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35115" y="365126"/>
            <a:ext cx="1971675" cy="5788025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40001" y="365126"/>
            <a:ext cx="5969384" cy="5788025"/>
          </a:xfrm>
        </p:spPr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5746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1_Titeldi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5400" smtClean="0"/>
            </a:lvl1pPr>
          </a:lstStyle>
          <a:p>
            <a:r>
              <a:rPr lang="en-US" smtClean="0"/>
              <a:t>Click to edit Master title style</a:t>
            </a:r>
            <a:endParaRPr lang="da-DK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mtClean="0"/>
            </a:lvl1pPr>
          </a:lstStyle>
          <a:p>
            <a:r>
              <a:rPr lang="en-US" smtClean="0"/>
              <a:t>Click to edit Master subtitle style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320293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070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1" y="1709739"/>
            <a:ext cx="806702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1" y="4589464"/>
            <a:ext cx="8067028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627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+ 1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39150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>
          <a:xfrm>
            <a:off x="540001" y="6380383"/>
            <a:ext cx="695868" cy="365125"/>
          </a:xfrm>
        </p:spPr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Pladsholder til billede 11"/>
          <p:cNvSpPr>
            <a:spLocks noGrp="1"/>
          </p:cNvSpPr>
          <p:nvPr>
            <p:ph type="pic" sz="quarter" idx="13"/>
          </p:nvPr>
        </p:nvSpPr>
        <p:spPr>
          <a:xfrm>
            <a:off x="4692675" y="1802766"/>
            <a:ext cx="3915000" cy="4350385"/>
          </a:xfrm>
          <a:prstGeom prst="roundRect">
            <a:avLst>
              <a:gd name="adj" fmla="val 5895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10970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+ 3 bille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39150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Pladsholder til billede 11"/>
          <p:cNvSpPr>
            <a:spLocks noGrp="1"/>
          </p:cNvSpPr>
          <p:nvPr>
            <p:ph type="pic" sz="quarter" idx="13"/>
          </p:nvPr>
        </p:nvSpPr>
        <p:spPr>
          <a:xfrm>
            <a:off x="4692599" y="1800049"/>
            <a:ext cx="1838700" cy="2019600"/>
          </a:xfrm>
          <a:prstGeom prst="roundRect">
            <a:avLst>
              <a:gd name="adj" fmla="val 12616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9" name="Pladsholder til billede 11"/>
          <p:cNvSpPr>
            <a:spLocks noGrp="1"/>
          </p:cNvSpPr>
          <p:nvPr>
            <p:ph type="pic" sz="quarter" idx="15"/>
          </p:nvPr>
        </p:nvSpPr>
        <p:spPr>
          <a:xfrm>
            <a:off x="4692599" y="4128955"/>
            <a:ext cx="3915000" cy="2019600"/>
          </a:xfrm>
          <a:prstGeom prst="roundRect">
            <a:avLst>
              <a:gd name="adj" fmla="val 12498"/>
            </a:avLst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19" name="Pladsholder til billede 11"/>
          <p:cNvSpPr>
            <a:spLocks noGrp="1"/>
          </p:cNvSpPr>
          <p:nvPr>
            <p:ph type="pic" sz="quarter" idx="16"/>
          </p:nvPr>
        </p:nvSpPr>
        <p:spPr>
          <a:xfrm>
            <a:off x="6768329" y="1800049"/>
            <a:ext cx="1838700" cy="2019600"/>
          </a:xfrm>
          <a:prstGeom prst="roundRect">
            <a:avLst>
              <a:gd name="adj" fmla="val 12380"/>
            </a:avLst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84744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9" name="Pladsholder til indhold 2"/>
          <p:cNvSpPr>
            <a:spLocks noGrp="1"/>
          </p:cNvSpPr>
          <p:nvPr>
            <p:ph sz="half" idx="13"/>
          </p:nvPr>
        </p:nvSpPr>
        <p:spPr>
          <a:xfrm>
            <a:off x="33075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10" name="Pladsholder til indhold 2"/>
          <p:cNvSpPr>
            <a:spLocks noGrp="1"/>
          </p:cNvSpPr>
          <p:nvPr>
            <p:ph sz="half" idx="14"/>
          </p:nvPr>
        </p:nvSpPr>
        <p:spPr>
          <a:xfrm>
            <a:off x="60750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9508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17" name="Pladsholder til indhold 2"/>
          <p:cNvSpPr>
            <a:spLocks noGrp="1"/>
          </p:cNvSpPr>
          <p:nvPr>
            <p:ph sz="half" idx="13"/>
          </p:nvPr>
        </p:nvSpPr>
        <p:spPr>
          <a:xfrm>
            <a:off x="3307500" y="1802765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18" name="Pladsholder til indhold 2"/>
          <p:cNvSpPr>
            <a:spLocks noGrp="1"/>
          </p:cNvSpPr>
          <p:nvPr>
            <p:ph sz="half" idx="14"/>
          </p:nvPr>
        </p:nvSpPr>
        <p:spPr>
          <a:xfrm>
            <a:off x="6075000" y="1802765"/>
            <a:ext cx="2529900" cy="2019600"/>
          </a:xfrm>
          <a:prstGeom prst="roundRect">
            <a:avLst>
              <a:gd name="adj" fmla="val 12541"/>
            </a:avLst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19" name="Pladsholder til indhold 2"/>
          <p:cNvSpPr>
            <a:spLocks noGrp="1"/>
          </p:cNvSpPr>
          <p:nvPr>
            <p:ph sz="half" idx="15"/>
          </p:nvPr>
        </p:nvSpPr>
        <p:spPr>
          <a:xfrm>
            <a:off x="540000" y="4074088"/>
            <a:ext cx="2529900" cy="2019600"/>
          </a:xfrm>
          <a:prstGeom prst="roundRect">
            <a:avLst>
              <a:gd name="adj" fmla="val 12541"/>
            </a:avLst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20" name="Pladsholder til indhold 2"/>
          <p:cNvSpPr>
            <a:spLocks noGrp="1"/>
          </p:cNvSpPr>
          <p:nvPr>
            <p:ph sz="half" idx="16"/>
          </p:nvPr>
        </p:nvSpPr>
        <p:spPr>
          <a:xfrm>
            <a:off x="3307500" y="4074088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21" name="Pladsholder til indhold 2"/>
          <p:cNvSpPr>
            <a:spLocks noGrp="1"/>
          </p:cNvSpPr>
          <p:nvPr>
            <p:ph sz="half" idx="17"/>
          </p:nvPr>
        </p:nvSpPr>
        <p:spPr>
          <a:xfrm>
            <a:off x="6075000" y="4074088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22608062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365125"/>
            <a:ext cx="8064900" cy="126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1" y="1798637"/>
            <a:ext cx="3958181" cy="675958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40001" y="2474595"/>
            <a:ext cx="3958181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29150" y="1798638"/>
            <a:ext cx="3975750" cy="675957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29150" y="2474595"/>
            <a:ext cx="3975750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453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940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8064900" cy="625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noProof="0" dirty="0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0" y="1343608"/>
            <a:ext cx="8064900" cy="480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noProof="0" dirty="0"/>
              <a:t>Rediger typografien i masterens</a:t>
            </a:r>
          </a:p>
          <a:p>
            <a:pPr lvl="1"/>
            <a:r>
              <a:rPr lang="da-DK" noProof="0" dirty="0"/>
              <a:t>Andet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6657974" y="6389009"/>
            <a:ext cx="1910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52293" y="6389009"/>
            <a:ext cx="5208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540001" y="6389009"/>
            <a:ext cx="695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4D-logo-med-dk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7" r="897"/>
          <a:stretch>
            <a:fillRect/>
          </a:stretch>
        </p:blipFill>
        <p:spPr>
          <a:xfrm>
            <a:off x="8529581" y="6303203"/>
            <a:ext cx="596676" cy="53673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25"/>
          <p:cNvSpPr/>
          <p:nvPr/>
        </p:nvSpPr>
        <p:spPr>
          <a:xfrm>
            <a:off x="1" y="6262384"/>
            <a:ext cx="9144000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3578" tIns="53578" rIns="53578" bIns="53578" anchor="ctr"/>
          <a:lstStyle/>
          <a:p>
            <a:pPr>
              <a:defRPr sz="3200"/>
            </a:pPr>
            <a:endParaRPr lang="da-DK" sz="2400" noProof="0" dirty="0"/>
          </a:p>
        </p:txBody>
      </p: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631153" y="985892"/>
            <a:ext cx="7973747" cy="3141"/>
          </a:xfrm>
          <a:prstGeom prst="line">
            <a:avLst/>
          </a:prstGeom>
          <a:noFill/>
          <a:ln w="19050" algn="ctr">
            <a:solidFill>
              <a:srgbClr val="467A7C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15490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6454" indent="-196454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182166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96454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08435" indent="-208360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03697" indent="-195263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5445224"/>
            <a:ext cx="8892480" cy="792088"/>
          </a:xfrm>
        </p:spPr>
        <p:txBody>
          <a:bodyPr>
            <a:normAutofit/>
          </a:bodyPr>
          <a:lstStyle/>
          <a:p>
            <a:r>
              <a:rPr lang="da-DK" sz="3600" smtClean="0"/>
              <a:t>jQuery Libraries</a:t>
            </a:r>
            <a:endParaRPr lang="da-DK" sz="3600" dirty="0"/>
          </a:p>
        </p:txBody>
      </p:sp>
    </p:spTree>
    <p:extLst>
      <p:ext uri="{BB962C8B-B14F-4D97-AF65-F5344CB8AC3E}">
        <p14:creationId xmlns:p14="http://schemas.microsoft.com/office/powerpoint/2010/main" val="42336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Effekter – eksempel</a:t>
            </a:r>
            <a:r>
              <a:rPr lang="da-DK" dirty="0" smtClean="0"/>
              <a:t>: </a:t>
            </a:r>
            <a:r>
              <a:rPr lang="da-DK" dirty="0" err="1" smtClean="0"/>
              <a:t>accordion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8208912" cy="4186237"/>
          </a:xfrm>
        </p:spPr>
        <p:txBody>
          <a:bodyPr/>
          <a:lstStyle/>
          <a:p>
            <a:r>
              <a:rPr lang="da-DK" b="1" dirty="0" err="1" smtClean="0"/>
              <a:t>Accordion</a:t>
            </a:r>
            <a:r>
              <a:rPr lang="da-DK" dirty="0" smtClean="0"/>
              <a:t> er </a:t>
            </a:r>
            <a:r>
              <a:rPr lang="da-DK" smtClean="0"/>
              <a:t>en widget, </a:t>
            </a:r>
            <a:r>
              <a:rPr lang="da-DK" dirty="0" smtClean="0"/>
              <a:t>som præsenterer </a:t>
            </a:r>
            <a:r>
              <a:rPr lang="da-DK" smtClean="0"/>
              <a:t>skjult indhold, </a:t>
            </a:r>
            <a:r>
              <a:rPr lang="da-DK" dirty="0" smtClean="0"/>
              <a:t>ved at brugeren trykker på et DOM-element. Indholdet ”foldes” herefter ud og ind i </a:t>
            </a:r>
            <a:r>
              <a:rPr lang="da-DK" smtClean="0"/>
              <a:t>en effekt, </a:t>
            </a:r>
            <a:r>
              <a:rPr lang="da-DK" dirty="0" smtClean="0"/>
              <a:t>som ligner en harmonika</a:t>
            </a:r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3217671" cy="168174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3178331"/>
            <a:ext cx="4694192" cy="21602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320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Effekter – eksempel: </a:t>
            </a:r>
            <a:r>
              <a:rPr lang="da-DK" dirty="0" smtClean="0"/>
              <a:t>slider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2888" cy="4186237"/>
          </a:xfrm>
        </p:spPr>
        <p:txBody>
          <a:bodyPr/>
          <a:lstStyle/>
          <a:p>
            <a:r>
              <a:rPr lang="da-DK" smtClean="0"/>
              <a:t>Slideren </a:t>
            </a:r>
            <a:r>
              <a:rPr lang="da-DK" dirty="0" smtClean="0"/>
              <a:t>er en </a:t>
            </a:r>
            <a:r>
              <a:rPr lang="da-DK" dirty="0" err="1" smtClean="0"/>
              <a:t>widget</a:t>
            </a:r>
            <a:r>
              <a:rPr lang="da-DK" dirty="0" smtClean="0"/>
              <a:t>, der giver brugeren mulighed for </a:t>
            </a:r>
            <a:r>
              <a:rPr lang="da-DK" smtClean="0"/>
              <a:t>at ændre </a:t>
            </a:r>
            <a:r>
              <a:rPr lang="da-DK" dirty="0" smtClean="0"/>
              <a:t>en værdi ved at skyde en slider frem og tilbage. </a:t>
            </a: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552378"/>
            <a:ext cx="6610350" cy="13525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16832"/>
            <a:ext cx="6610350" cy="1371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176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Temaer (</a:t>
            </a:r>
            <a:r>
              <a:rPr lang="da-DK" dirty="0" err="1" smtClean="0"/>
              <a:t>themes</a:t>
            </a:r>
            <a:r>
              <a:rPr lang="da-DK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752875"/>
          </a:xfrm>
        </p:spPr>
        <p:txBody>
          <a:bodyPr>
            <a:normAutofit/>
          </a:bodyPr>
          <a:lstStyle/>
          <a:p>
            <a:r>
              <a:rPr lang="da-DK" dirty="0" smtClean="0"/>
              <a:t>Temaer (</a:t>
            </a:r>
            <a:r>
              <a:rPr lang="da-DK" dirty="0" err="1" smtClean="0"/>
              <a:t>themes</a:t>
            </a:r>
            <a:r>
              <a:rPr lang="da-DK" dirty="0" smtClean="0"/>
              <a:t>) er et sæt regler, der </a:t>
            </a:r>
            <a:r>
              <a:rPr lang="da-DK" smtClean="0"/>
              <a:t>bestemmer HTML-dokumentets </a:t>
            </a:r>
            <a:r>
              <a:rPr lang="da-DK" dirty="0" smtClean="0"/>
              <a:t>layout og elementernes præsentation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err="1" smtClean="0"/>
              <a:t>jQuery</a:t>
            </a:r>
            <a:r>
              <a:rPr lang="da-DK" dirty="0" smtClean="0"/>
              <a:t> kombinerer anvendelsen af effekter, </a:t>
            </a:r>
            <a:r>
              <a:rPr lang="da-DK" dirty="0" err="1" smtClean="0"/>
              <a:t>widgets</a:t>
            </a:r>
            <a:r>
              <a:rPr lang="da-DK" dirty="0" smtClean="0"/>
              <a:t> og layout i den  såkaldte ”</a:t>
            </a:r>
            <a:r>
              <a:rPr lang="da-DK" dirty="0" err="1" smtClean="0"/>
              <a:t>ThemeRoller</a:t>
            </a:r>
            <a:r>
              <a:rPr lang="da-DK" dirty="0" smtClean="0"/>
              <a:t>”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err="1" smtClean="0"/>
              <a:t>ThemeRoller</a:t>
            </a:r>
            <a:r>
              <a:rPr lang="da-DK" dirty="0" smtClean="0"/>
              <a:t> er et online-værktøj, som giver programmøren mulighed for at vælge indstillinger for de enkelte effekter og </a:t>
            </a:r>
            <a:r>
              <a:rPr lang="da-DK" dirty="0" err="1" smtClean="0"/>
              <a:t>widgets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Når programmøren er tilfreds med det dannede tema, downloades den dannede CSS-fil og placeres på den ønskede HTML-side</a:t>
            </a:r>
          </a:p>
        </p:txBody>
      </p:sp>
    </p:spTree>
    <p:extLst>
      <p:ext uri="{BB962C8B-B14F-4D97-AF65-F5344CB8AC3E}">
        <p14:creationId xmlns:p14="http://schemas.microsoft.com/office/powerpoint/2010/main" val="3525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Temaer – placering af kald til CSS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37" y="1340768"/>
            <a:ext cx="7993340" cy="4807730"/>
          </a:xfrm>
        </p:spPr>
        <p:txBody>
          <a:bodyPr/>
          <a:lstStyle/>
          <a:p>
            <a:r>
              <a:rPr lang="da-DK" dirty="0" smtClean="0"/>
              <a:t>Da det nye tema </a:t>
            </a:r>
            <a:r>
              <a:rPr lang="da-DK" smtClean="0"/>
              <a:t>overskriver default-indstillingerne </a:t>
            </a:r>
            <a:r>
              <a:rPr lang="da-DK" dirty="0" smtClean="0"/>
              <a:t>for de enkelte effekter og </a:t>
            </a:r>
            <a:r>
              <a:rPr lang="da-DK" dirty="0" err="1" smtClean="0"/>
              <a:t>widgets</a:t>
            </a:r>
            <a:r>
              <a:rPr lang="da-DK" dirty="0" smtClean="0"/>
              <a:t>, skal kaldet til temaets CSS-fil placeres efter øvrige kald til jQuery</a:t>
            </a:r>
          </a:p>
          <a:p>
            <a:endParaRPr lang="da-DK" dirty="0"/>
          </a:p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88840"/>
            <a:ext cx="6353175" cy="762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51" y="3105717"/>
            <a:ext cx="3110888" cy="21044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096" y="3105717"/>
            <a:ext cx="3115804" cy="21488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697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Opgaver	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 dirty="0" smtClean="0"/>
              <a:t>Der er ingen opgaver til dette modul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397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Evaluering og afslutning	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171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39552" y="332656"/>
            <a:ext cx="8496944" cy="783357"/>
          </a:xfrm>
        </p:spPr>
        <p:txBody>
          <a:bodyPr>
            <a:normAutofit/>
          </a:bodyPr>
          <a:lstStyle/>
          <a:p>
            <a:r>
              <a:rPr lang="en-US" smtClean="0"/>
              <a:t>Oversigt</a:t>
            </a:r>
            <a:endParaRPr lang="da-DK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1560" y="1268413"/>
            <a:ext cx="7246588" cy="4680867"/>
          </a:xfrm>
        </p:spPr>
        <p:txBody>
          <a:bodyPr/>
          <a:lstStyle/>
          <a:p>
            <a:r>
              <a:rPr lang="da-DK" dirty="0"/>
              <a:t>Hvorfor anvende </a:t>
            </a:r>
            <a:r>
              <a:rPr lang="da-DK"/>
              <a:t>jQuery </a:t>
            </a:r>
            <a:r>
              <a:rPr lang="da-DK" smtClean="0"/>
              <a:t>Libraries?</a:t>
            </a:r>
            <a:endParaRPr lang="da-DK" dirty="0" smtClean="0"/>
          </a:p>
          <a:p>
            <a:r>
              <a:rPr lang="da-DK" dirty="0"/>
              <a:t>Placering af kald til jQuery </a:t>
            </a:r>
            <a:r>
              <a:rPr lang="da-DK" dirty="0" smtClean="0"/>
              <a:t>UI</a:t>
            </a:r>
          </a:p>
          <a:p>
            <a:r>
              <a:rPr lang="da-DK" dirty="0"/>
              <a:t>jQuery </a:t>
            </a:r>
            <a:r>
              <a:rPr lang="da-DK" dirty="0" smtClean="0"/>
              <a:t>UI</a:t>
            </a:r>
          </a:p>
          <a:p>
            <a:r>
              <a:rPr lang="da-DK" dirty="0"/>
              <a:t>jQuery UI – </a:t>
            </a:r>
            <a:r>
              <a:rPr lang="da-DK" dirty="0" smtClean="0"/>
              <a:t>effekter</a:t>
            </a:r>
          </a:p>
          <a:p>
            <a:r>
              <a:rPr lang="da-DK" dirty="0"/>
              <a:t>jQuery UI </a:t>
            </a:r>
            <a:r>
              <a:rPr lang="da-DK" dirty="0" smtClean="0"/>
              <a:t>– </a:t>
            </a:r>
            <a:r>
              <a:rPr lang="da-DK" dirty="0" err="1" smtClean="0"/>
              <a:t>widgets</a:t>
            </a:r>
            <a:endParaRPr lang="da-DK" dirty="0" smtClean="0"/>
          </a:p>
          <a:p>
            <a:r>
              <a:rPr lang="da-DK" dirty="0"/>
              <a:t>Temaer (</a:t>
            </a:r>
            <a:r>
              <a:rPr lang="da-DK" dirty="0" err="1"/>
              <a:t>themes</a:t>
            </a:r>
            <a:r>
              <a:rPr lang="da-DK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24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318596" cy="783357"/>
          </a:xfrm>
        </p:spPr>
        <p:txBody>
          <a:bodyPr/>
          <a:lstStyle/>
          <a:p>
            <a:r>
              <a:rPr lang="da-DK" dirty="0" smtClean="0"/>
              <a:t>Hvorfor anvende </a:t>
            </a:r>
            <a:r>
              <a:rPr lang="da-DK" err="1" smtClean="0"/>
              <a:t>jQuery</a:t>
            </a:r>
            <a:r>
              <a:rPr lang="da-DK" smtClean="0"/>
              <a:t> Libraries?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2888" cy="4752875"/>
          </a:xfrm>
        </p:spPr>
        <p:txBody>
          <a:bodyPr>
            <a:normAutofit/>
          </a:bodyPr>
          <a:lstStyle/>
          <a:p>
            <a:r>
              <a:rPr lang="da-DK" dirty="0" smtClean="0"/>
              <a:t>Da programmører er bekvemme og opfindsomme mennesker, sker der hele tiden en udvikling af anvendelsen af jQuery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Der er/bliver til stadighed udviklet på jQuery Libraries (herefter: </a:t>
            </a:r>
            <a:r>
              <a:rPr lang="da-DK" b="1" smtClean="0"/>
              <a:t>kodebiblioteker</a:t>
            </a:r>
            <a:r>
              <a:rPr lang="da-DK" smtClean="0"/>
              <a:t>), </a:t>
            </a:r>
            <a:r>
              <a:rPr lang="da-DK" dirty="0" smtClean="0"/>
              <a:t>som retter sig mod forskellige brugergrænseflader og </a:t>
            </a:r>
            <a:r>
              <a:rPr lang="da-DK" dirty="0" err="1" smtClean="0"/>
              <a:t>funktionaliteter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Blandt de meget anvendte kodebiblioteker kan </a:t>
            </a:r>
            <a:r>
              <a:rPr lang="da-DK" smtClean="0"/>
              <a:t>nævnes:</a:t>
            </a:r>
            <a:endParaRPr lang="da-DK" dirty="0" smtClean="0"/>
          </a:p>
          <a:p>
            <a:pPr lvl="1"/>
            <a:r>
              <a:rPr lang="da-DK" smtClean="0"/>
              <a:t>jQuery UI</a:t>
            </a:r>
            <a:endParaRPr lang="da-DK" dirty="0" smtClean="0"/>
          </a:p>
          <a:p>
            <a:pPr lvl="1"/>
            <a:r>
              <a:rPr lang="da-DK" smtClean="0"/>
              <a:t>jQuery Mobile</a:t>
            </a:r>
            <a:endParaRPr lang="da-DK" dirty="0" smtClean="0"/>
          </a:p>
          <a:p>
            <a:pPr lvl="1"/>
            <a:r>
              <a:rPr lang="da-DK" dirty="0" smtClean="0"/>
              <a:t>jQuery </a:t>
            </a:r>
            <a:r>
              <a:rPr lang="da-DK" dirty="0" err="1" smtClean="0"/>
              <a:t>Validation</a:t>
            </a:r>
            <a:endParaRPr lang="da-DK" dirty="0" smtClean="0"/>
          </a:p>
          <a:p>
            <a:pPr lvl="1"/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pPr lvl="1"/>
            <a:endParaRPr lang="da-DK" dirty="0" smtClean="0"/>
          </a:p>
          <a:p>
            <a:pPr marL="0" indent="0">
              <a:buNone/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6012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065348" cy="581227"/>
          </a:xfrm>
        </p:spPr>
        <p:txBody>
          <a:bodyPr/>
          <a:lstStyle/>
          <a:p>
            <a:r>
              <a:rPr lang="da-DK" dirty="0" smtClean="0"/>
              <a:t>Placering af kald til jQuery UI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 dirty="0" smtClean="0"/>
              <a:t>Da jQuery UI er en udvidelse til jQuery, skal kaldet til kodebiblioteket ske </a:t>
            </a:r>
            <a:r>
              <a:rPr lang="da-DK" b="1" dirty="0" smtClean="0"/>
              <a:t>efter</a:t>
            </a:r>
            <a:r>
              <a:rPr lang="da-DK" dirty="0" smtClean="0"/>
              <a:t> kaldet til jQuery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2816"/>
            <a:ext cx="4714875" cy="5524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50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318596" cy="855365"/>
          </a:xfrm>
        </p:spPr>
        <p:txBody>
          <a:bodyPr/>
          <a:lstStyle/>
          <a:p>
            <a:r>
              <a:rPr lang="da-DK" dirty="0" smtClean="0"/>
              <a:t>jQuery UI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2888" cy="4752875"/>
          </a:xfrm>
        </p:spPr>
        <p:txBody>
          <a:bodyPr>
            <a:normAutofit/>
          </a:bodyPr>
          <a:lstStyle/>
          <a:p>
            <a:r>
              <a:rPr lang="da-DK" dirty="0" smtClean="0"/>
              <a:t>jQuery UI består af adskillige prædefinerede effekter, </a:t>
            </a:r>
            <a:r>
              <a:rPr lang="da-DK" dirty="0" err="1" smtClean="0"/>
              <a:t>widgets</a:t>
            </a:r>
            <a:r>
              <a:rPr lang="da-DK" dirty="0" smtClean="0"/>
              <a:t> og temaer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Ved at anvende kodebiblioteket kan udvikleren hurtigt oprette avancerede brugergrænseflader ved hjælp af effekter og </a:t>
            </a:r>
            <a:r>
              <a:rPr lang="da-DK" dirty="0" err="1" smtClean="0"/>
              <a:t>widgets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Ved at kombinere de prædefinerede navne og properties i de </a:t>
            </a:r>
            <a:r>
              <a:rPr lang="da-DK" smtClean="0"/>
              <a:t>forskellige effekter og widgets </a:t>
            </a:r>
            <a:r>
              <a:rPr lang="da-DK" dirty="0" smtClean="0"/>
              <a:t>kan programmøren hurtigt definere nye temaer ved hjælp af værktøjet ”</a:t>
            </a:r>
            <a:r>
              <a:rPr lang="da-DK" dirty="0" err="1" smtClean="0"/>
              <a:t>ThemeRoller</a:t>
            </a:r>
            <a:r>
              <a:rPr lang="da-DK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52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065348" cy="581227"/>
          </a:xfrm>
        </p:spPr>
        <p:txBody>
          <a:bodyPr/>
          <a:lstStyle/>
          <a:p>
            <a:r>
              <a:rPr lang="da-DK" dirty="0" smtClean="0"/>
              <a:t>jQuery UI – effekter	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5400947"/>
          </a:xfrm>
        </p:spPr>
        <p:txBody>
          <a:bodyPr/>
          <a:lstStyle/>
          <a:p>
            <a:r>
              <a:rPr lang="da-DK" dirty="0" smtClean="0"/>
              <a:t>jQuery </a:t>
            </a:r>
            <a:r>
              <a:rPr lang="da-DK" dirty="0"/>
              <a:t>UI </a:t>
            </a:r>
            <a:r>
              <a:rPr lang="da-DK" dirty="0" smtClean="0"/>
              <a:t>indeholder </a:t>
            </a:r>
            <a:r>
              <a:rPr lang="da-DK" dirty="0"/>
              <a:t>bl.a. en del prædefinerede </a:t>
            </a:r>
            <a:r>
              <a:rPr lang="da-DK" dirty="0" smtClean="0"/>
              <a:t>effekter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Effekter består af en kombination af prædefineret CSS- og JavaScript-kode, som tilsammen udgør en samlet effekt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Effekterne bliver aktiveret ved at kalde funktioner, der udfører den ønskede effekt med </a:t>
            </a:r>
            <a:r>
              <a:rPr lang="da-DK" smtClean="0"/>
              <a:t>angivelse af, hvilket element </a:t>
            </a:r>
            <a:r>
              <a:rPr lang="da-DK" dirty="0" smtClean="0"/>
              <a:t>der skal ”bearbejdes”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Alt efter hvilken effekt der ønskes, kan der være et varierende antal argumenter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En oversigt </a:t>
            </a:r>
            <a:r>
              <a:rPr lang="da-DK" dirty="0"/>
              <a:t>over effekterne kan ses </a:t>
            </a:r>
            <a:r>
              <a:rPr lang="da-DK" dirty="0" smtClean="0"/>
              <a:t>på: </a:t>
            </a:r>
            <a:r>
              <a:rPr lang="da-DK" b="1" dirty="0" smtClean="0"/>
              <a:t>htttp</a:t>
            </a:r>
            <a:r>
              <a:rPr lang="da-DK" b="1" dirty="0"/>
              <a:t>://jqueryui.com/show/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439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065348" cy="581227"/>
          </a:xfrm>
        </p:spPr>
        <p:txBody>
          <a:bodyPr/>
          <a:lstStyle/>
          <a:p>
            <a:r>
              <a:rPr lang="da-DK" dirty="0" smtClean="0"/>
              <a:t>Effekter – eksempel: </a:t>
            </a:r>
            <a:r>
              <a:rPr lang="da-DK" dirty="0" err="1" smtClean="0"/>
              <a:t>size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186237"/>
          </a:xfrm>
        </p:spPr>
        <p:txBody>
          <a:bodyPr/>
          <a:lstStyle/>
          <a:p>
            <a:r>
              <a:rPr lang="da-DK" b="1" dirty="0" err="1" smtClean="0"/>
              <a:t>Size</a:t>
            </a:r>
            <a:r>
              <a:rPr lang="da-DK" dirty="0" smtClean="0"/>
              <a:t>-effekten ændrer størrelsen </a:t>
            </a:r>
            <a:r>
              <a:rPr lang="da-DK" smtClean="0"/>
              <a:t>på det </a:t>
            </a:r>
            <a:r>
              <a:rPr lang="da-DK" dirty="0" smtClean="0"/>
              <a:t>angivne DOM-element</a:t>
            </a:r>
            <a:r>
              <a:rPr lang="da-DK" dirty="0"/>
              <a:t/>
            </a:r>
            <a:br>
              <a:rPr lang="da-DK" dirty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smtClean="0"/>
              <a:t>Eksempel (bemærk, </a:t>
            </a:r>
            <a:r>
              <a:rPr lang="da-DK" dirty="0" smtClean="0"/>
              <a:t>at </a:t>
            </a:r>
            <a:r>
              <a:rPr lang="da-DK" smtClean="0"/>
              <a:t>der bliver anvendt </a:t>
            </a:r>
            <a:r>
              <a:rPr lang="da-DK" dirty="0" smtClean="0"/>
              <a:t>et minimalt antal argumenter) </a:t>
            </a:r>
            <a:br>
              <a:rPr lang="da-DK" dirty="0" smtClean="0"/>
            </a:br>
            <a:endParaRPr lang="da-DK" dirty="0" smtClean="0"/>
          </a:p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32856"/>
            <a:ext cx="5172075" cy="23241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164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065348" cy="581227"/>
          </a:xfrm>
        </p:spPr>
        <p:txBody>
          <a:bodyPr/>
          <a:lstStyle/>
          <a:p>
            <a:r>
              <a:rPr lang="da-DK" dirty="0"/>
              <a:t>Effekter – eksempel: </a:t>
            </a:r>
            <a:r>
              <a:rPr lang="da-DK" dirty="0" err="1" smtClean="0"/>
              <a:t>explode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 b="1" dirty="0" err="1" smtClean="0"/>
              <a:t>Explode</a:t>
            </a:r>
            <a:r>
              <a:rPr lang="da-DK" dirty="0" smtClean="0"/>
              <a:t>-effekten får det omhandlende DOM-element til at </a:t>
            </a:r>
            <a:r>
              <a:rPr lang="da-DK" smtClean="0"/>
              <a:t>”eksplodere” 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/>
              <a:t/>
            </a:r>
            <a:br>
              <a:rPr lang="da-DK" dirty="0"/>
            </a:br>
            <a:r>
              <a:rPr lang="da-DK"/>
              <a:t>Eksempel </a:t>
            </a:r>
            <a:r>
              <a:rPr lang="da-DK" smtClean="0"/>
              <a:t>(bemærk, </a:t>
            </a:r>
            <a:r>
              <a:rPr lang="da-DK" dirty="0"/>
              <a:t>at der anvendt et minimalt antal argumenter) </a:t>
            </a:r>
            <a:br>
              <a:rPr lang="da-DK" dirty="0"/>
            </a:br>
            <a:endParaRPr lang="da-DK" dirty="0" smtClean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 smtClean="0"/>
              <a:t> 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32856"/>
            <a:ext cx="5467350" cy="3352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225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jQuery UI </a:t>
            </a:r>
            <a:r>
              <a:rPr lang="da-DK" dirty="0" smtClean="0"/>
              <a:t>- </a:t>
            </a:r>
            <a:r>
              <a:rPr lang="da-DK" dirty="0" err="1" smtClean="0"/>
              <a:t>widgets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186237"/>
          </a:xfrm>
        </p:spPr>
        <p:txBody>
          <a:bodyPr/>
          <a:lstStyle/>
          <a:p>
            <a:r>
              <a:rPr lang="da-DK" dirty="0"/>
              <a:t>jQuery UI indeholder bl.a. en del prædefinerede </a:t>
            </a:r>
            <a:r>
              <a:rPr lang="da-DK" dirty="0" err="1" smtClean="0"/>
              <a:t>widgets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r>
              <a:rPr lang="da-DK" dirty="0" err="1" smtClean="0"/>
              <a:t>Widgets</a:t>
            </a:r>
            <a:r>
              <a:rPr lang="da-DK" dirty="0" smtClean="0"/>
              <a:t> oversættes normalt til det </a:t>
            </a:r>
            <a:r>
              <a:rPr lang="da-DK" smtClean="0"/>
              <a:t>gode danske </a:t>
            </a:r>
            <a:r>
              <a:rPr lang="da-DK" dirty="0" smtClean="0"/>
              <a:t>ord ”</a:t>
            </a:r>
            <a:r>
              <a:rPr lang="da-DK" smtClean="0"/>
              <a:t>dims” </a:t>
            </a:r>
            <a:r>
              <a:rPr lang="da-DK" dirty="0" smtClean="0"/>
              <a:t>og vil herefter blive kaldt </a:t>
            </a:r>
            <a:r>
              <a:rPr lang="da-DK" b="1" dirty="0" err="1" smtClean="0"/>
              <a:t>widget</a:t>
            </a:r>
            <a:r>
              <a:rPr lang="da-DK" dirty="0" smtClean="0"/>
              <a:t> </a:t>
            </a:r>
            <a:r>
              <a:rPr lang="da-DK" dirty="0" smtClean="0">
                <a:sym typeface="Wingdings" panose="05000000000000000000" pitchFamily="2" charset="2"/>
              </a:rPr>
              <a:t> </a:t>
            </a:r>
            <a:br>
              <a:rPr lang="da-DK" dirty="0" smtClean="0">
                <a:sym typeface="Wingdings" panose="05000000000000000000" pitchFamily="2" charset="2"/>
              </a:rPr>
            </a:br>
            <a:endParaRPr lang="da-DK" dirty="0" smtClean="0">
              <a:sym typeface="Wingdings" panose="05000000000000000000" pitchFamily="2" charset="2"/>
            </a:endParaRPr>
          </a:p>
          <a:p>
            <a:r>
              <a:rPr lang="da-DK" dirty="0" err="1" smtClean="0">
                <a:sym typeface="Wingdings" panose="05000000000000000000" pitchFamily="2" charset="2"/>
              </a:rPr>
              <a:t>Widgets</a:t>
            </a:r>
            <a:r>
              <a:rPr lang="da-DK" dirty="0" smtClean="0">
                <a:sym typeface="Wingdings" panose="05000000000000000000" pitchFamily="2" charset="2"/>
              </a:rPr>
              <a:t> er GUI-komponenter med selvstændig funktionalitet</a:t>
            </a:r>
            <a:br>
              <a:rPr lang="da-DK" dirty="0" smtClean="0">
                <a:sym typeface="Wingdings" panose="05000000000000000000" pitchFamily="2" charset="2"/>
              </a:rPr>
            </a:br>
            <a:endParaRPr lang="da-DK" dirty="0" smtClean="0">
              <a:sym typeface="Wingdings" panose="05000000000000000000" pitchFamily="2" charset="2"/>
            </a:endParaRPr>
          </a:p>
          <a:p>
            <a:r>
              <a:rPr lang="da-DK" dirty="0" smtClean="0">
                <a:sym typeface="Wingdings" panose="05000000000000000000" pitchFamily="2" charset="2"/>
              </a:rPr>
              <a:t>I lighed med effekter er der tale om en kombination af </a:t>
            </a:r>
            <a:r>
              <a:rPr lang="da-DK" dirty="0" smtClean="0"/>
              <a:t>prædefineret CSS- og JavaScript-kode, som tilsammen udgør en samlet funktionalitet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/>
              <a:t>Alt efter hvilken effekt der ønskes, kan der være et varierende antal argumenter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r>
              <a:rPr lang="da-DK" dirty="0"/>
              <a:t>En oversigt over effekterne kan ses på</a:t>
            </a:r>
            <a:r>
              <a:rPr lang="da-DK"/>
              <a:t>: </a:t>
            </a:r>
            <a:r>
              <a:rPr lang="da-DK" smtClean="0"/>
              <a:t> </a:t>
            </a:r>
            <a:r>
              <a:rPr lang="da-DK" b="1" smtClean="0"/>
              <a:t>htttp</a:t>
            </a:r>
            <a:r>
              <a:rPr lang="da-DK" b="1" dirty="0"/>
              <a:t>://jqueryui.com/show/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5963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4D">
      <a:dk1>
        <a:srgbClr val="000000"/>
      </a:dk1>
      <a:lt1>
        <a:srgbClr val="FFFFFF"/>
      </a:lt1>
      <a:dk2>
        <a:srgbClr val="4A4C4E"/>
      </a:dk2>
      <a:lt2>
        <a:srgbClr val="F3F3EE"/>
      </a:lt2>
      <a:accent1>
        <a:srgbClr val="C2C117"/>
      </a:accent1>
      <a:accent2>
        <a:srgbClr val="2A7B83"/>
      </a:accent2>
      <a:accent3>
        <a:srgbClr val="A6A6A6"/>
      </a:accent3>
      <a:accent4>
        <a:srgbClr val="E08B25"/>
      </a:accent4>
      <a:accent5>
        <a:srgbClr val="66779B"/>
      </a:accent5>
      <a:accent6>
        <a:srgbClr val="CB017D"/>
      </a:accent6>
      <a:hlink>
        <a:srgbClr val="517C85"/>
      </a:hlink>
      <a:folHlink>
        <a:srgbClr val="66779B"/>
      </a:folHlink>
    </a:clrScheme>
    <a:fontScheme name="4D">
      <a:majorFont>
        <a:latin typeface="Museo Sans 500"/>
        <a:ea typeface=""/>
        <a:cs typeface=""/>
      </a:majorFont>
      <a:minorFont>
        <a:latin typeface="Museo Sans 100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gen_Ny_Skabelon_01092016.potx" id="{6C575777-B66C-4D86-BBE4-F2EC78A28701}" vid="{71F82714-6BCB-4DBD-84C1-D6EDD808A15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279110280F3FE4994843A1FA74969CC" ma:contentTypeVersion="2" ma:contentTypeDescription="Opret et nyt dokument." ma:contentTypeScope="" ma:versionID="baad674a7173dd70a6d947512ca180cb">
  <xsd:schema xmlns:xsd="http://www.w3.org/2001/XMLSchema" xmlns:xs="http://www.w3.org/2001/XMLSchema" xmlns:p="http://schemas.microsoft.com/office/2006/metadata/properties" xmlns:ns2="b141fd4e-f10e-48df-a839-f421c41c81ff" targetNamespace="http://schemas.microsoft.com/office/2006/metadata/properties" ma:root="true" ma:fieldsID="694da7811ce6810d89eb2c4cc3c8e7eb" ns2:_="">
    <xsd:import namespace="b141fd4e-f10e-48df-a839-f421c41c81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41fd4e-f10e-48df-a839-f421c41c81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D7A07E-BCFE-4C1D-8BB8-37C795311E3F}"/>
</file>

<file path=customXml/itemProps2.xml><?xml version="1.0" encoding="utf-8"?>
<ds:datastoreItem xmlns:ds="http://schemas.openxmlformats.org/officeDocument/2006/customXml" ds:itemID="{78E9B093-F502-476C-8840-324454666678}"/>
</file>

<file path=customXml/itemProps3.xml><?xml version="1.0" encoding="utf-8"?>
<ds:datastoreItem xmlns:ds="http://schemas.openxmlformats.org/officeDocument/2006/customXml" ds:itemID="{625D4EE5-5D65-44B3-B4AA-2376382D1C54}"/>
</file>

<file path=docProps/app.xml><?xml version="1.0" encoding="utf-8"?>
<Properties xmlns="http://schemas.openxmlformats.org/officeDocument/2006/extended-properties" xmlns:vt="http://schemas.openxmlformats.org/officeDocument/2006/docPropsVTypes">
  <Template>4D_BHTheme</Template>
  <TotalTime>2019</TotalTime>
  <Words>270</Words>
  <Application>Microsoft Office PowerPoint</Application>
  <PresentationFormat>On-screen Show (4:3)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Museo Sans 100</vt:lpstr>
      <vt:lpstr>Museo Sans 500</vt:lpstr>
      <vt:lpstr>Wingdings</vt:lpstr>
      <vt:lpstr>Office-tema</vt:lpstr>
      <vt:lpstr>jQuery Libraries</vt:lpstr>
      <vt:lpstr>Oversigt</vt:lpstr>
      <vt:lpstr>Hvorfor anvende jQuery Libraries?</vt:lpstr>
      <vt:lpstr>Placering af kald til jQuery UI</vt:lpstr>
      <vt:lpstr>jQuery UI</vt:lpstr>
      <vt:lpstr>jQuery UI – effekter </vt:lpstr>
      <vt:lpstr>Effekter – eksempel: size</vt:lpstr>
      <vt:lpstr>Effekter – eksempel: explode</vt:lpstr>
      <vt:lpstr>jQuery UI - widgets</vt:lpstr>
      <vt:lpstr>Effekter – eksempel: accordion</vt:lpstr>
      <vt:lpstr>Effekter – eksempel: slider</vt:lpstr>
      <vt:lpstr>Temaer (themes)</vt:lpstr>
      <vt:lpstr>Temaer – placering af kald til CSS</vt:lpstr>
      <vt:lpstr>Opgaver </vt:lpstr>
      <vt:lpstr>Evaluering og afslutning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td@4d.dk</dc:creator>
  <cp:lastModifiedBy>Thomas Dyregaard</cp:lastModifiedBy>
  <cp:revision>266</cp:revision>
  <dcterms:created xsi:type="dcterms:W3CDTF">2012-01-17T14:18:11Z</dcterms:created>
  <dcterms:modified xsi:type="dcterms:W3CDTF">2016-09-14T09:17:02Z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0x0101004279110280F3FE4994843A1FA74969CC</vt:lpwstr>
  </property>
</Properties>
</file>