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5b60acf7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35b60acf7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35b60acf7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35b60acf7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Due to the combination of Numeric, Binary and Ordinal Variables I determined using a mixed correlation of (Polyserial + Polychoric + Pearson)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35b60acf7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35b60acf7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I determined that 5 factors is the optimal number of factors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5b60acf7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5b60acf7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5b60acf7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35b60acf7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5b60acf7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5b60acf7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Interpreting</a:t>
            </a:r>
            <a:r>
              <a:rPr lang="en"/>
              <a:t> the final FA: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35b60acf7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35b60acf7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35b60acf7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35b60acf7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35b60acf7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35b60acf7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35bccce9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35bccce9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5b2ce597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5b2ce597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C4043"/>
                </a:solidFill>
                <a:highlight>
                  <a:srgbClr val="FFFFFF"/>
                </a:highlight>
              </a:rPr>
              <a:t>The dataset is the Cleveland Heart Disease dataset taken from the UCI repository. The dataset consists of 303 individuals’ data. There are 14 columns in the dataset(which have been extracted from a larger set of 75). No missing values. The classification task is to predict whether an individual is suffering from heart disease or not. (0: absence, 1: presence)</a:t>
            </a:r>
            <a:endParaRPr sz="1050">
              <a:solidFill>
                <a:srgbClr val="3C4043"/>
              </a:solidFill>
              <a:highlight>
                <a:srgbClr val="FFFFFF"/>
              </a:highlight>
            </a:endParaRPr>
          </a:p>
          <a:p>
            <a:pPr indent="-295275" lvl="0" marL="457200" rtl="0" algn="l">
              <a:lnSpc>
                <a:spcPct val="115000"/>
              </a:lnSpc>
              <a:spcBef>
                <a:spcPts val="2400"/>
              </a:spcBef>
              <a:spcAft>
                <a:spcPts val="0"/>
              </a:spcAft>
              <a:buClr>
                <a:srgbClr val="3C4043"/>
              </a:buClr>
              <a:buSzPts val="1050"/>
              <a:buAutoNum type="arabicPeriod"/>
            </a:pPr>
            <a:r>
              <a:rPr lang="en" sz="1050">
                <a:solidFill>
                  <a:srgbClr val="3C4043"/>
                </a:solidFill>
              </a:rPr>
              <a:t>Age: Patients Age in years (Numeric)</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Sex: Gender (Male : 1; Female : 0) (Nominal)</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cp: Type of chest pain experienced by patient. This term categorized into 4 category.</a:t>
            </a:r>
            <a:br>
              <a:rPr lang="en" sz="1050">
                <a:solidFill>
                  <a:srgbClr val="3C4043"/>
                </a:solidFill>
              </a:rPr>
            </a:br>
            <a:r>
              <a:rPr lang="en" sz="1050">
                <a:solidFill>
                  <a:srgbClr val="3C4043"/>
                </a:solidFill>
              </a:rPr>
              <a:t>0 typical angina, 1 atypical angina, 2 non- anginal pain, 3 asymptomatic (Nominal)</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trestbps: patient's level of blood pressure at resting mode in mm/HG (Numerical)</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chol: Serum cholesterol in mg/dl (Numeric)</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fbs: Blood sugar levels on fasting &gt; 120 mg/dl represents as 1 in case of true and 0 as false (Nominal)</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restecg: Result of electrocardiogram while at rest are represented in 3 distinct values</a:t>
            </a:r>
            <a:br>
              <a:rPr lang="en" sz="1050">
                <a:solidFill>
                  <a:srgbClr val="3C4043"/>
                </a:solidFill>
              </a:rPr>
            </a:br>
            <a:r>
              <a:rPr lang="en" sz="1050">
                <a:solidFill>
                  <a:srgbClr val="3C4043"/>
                </a:solidFill>
              </a:rPr>
              <a:t>0 : Normal 1: having ST-T wave abnormality (T wave inversions and/or ST elevation or depression of &gt;</a:t>
            </a:r>
            <a:br>
              <a:rPr lang="en" sz="1050">
                <a:solidFill>
                  <a:srgbClr val="3C4043"/>
                </a:solidFill>
              </a:rPr>
            </a:br>
            <a:r>
              <a:rPr lang="en" sz="1050">
                <a:solidFill>
                  <a:srgbClr val="3C4043"/>
                </a:solidFill>
              </a:rPr>
              <a:t>0.05 mV) 2: showing probable or definite left ventricular hypertrophyby Estes' criteria (Nominal)</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thalach: Maximum heart rate achieved (Numeric)</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exang: Angina induced by exercise 0 depicting NO 1 depicting Yes (Nominal)</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oldpeak: Exercise induced ST-depression in relative with the state of rest (Numeric)</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slope: ST segment measured in terms of slope during peak exercise</a:t>
            </a:r>
            <a:br>
              <a:rPr lang="en" sz="1050">
                <a:solidFill>
                  <a:srgbClr val="3C4043"/>
                </a:solidFill>
              </a:rPr>
            </a:br>
            <a:r>
              <a:rPr lang="en" sz="1050">
                <a:solidFill>
                  <a:srgbClr val="3C4043"/>
                </a:solidFill>
              </a:rPr>
              <a:t>0: up sloping; 1: flat; 2: down sloping(Nominal)</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ca: The number of major vessels (0–3)(nominal)</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thal: A blood disorder called thalassemia</a:t>
            </a:r>
            <a:br>
              <a:rPr lang="en" sz="1050">
                <a:solidFill>
                  <a:srgbClr val="3C4043"/>
                </a:solidFill>
              </a:rPr>
            </a:br>
            <a:r>
              <a:rPr lang="en" sz="1050">
                <a:solidFill>
                  <a:srgbClr val="3C4043"/>
                </a:solidFill>
              </a:rPr>
              <a:t>0: NULL 1: normal blood flow 2: fixed defect (no blood flow in some part of the heart) 3: reversible defect (a blood flow is observed but it is not normal(nominal)</a:t>
            </a:r>
            <a:endParaRPr sz="1050">
              <a:solidFill>
                <a:srgbClr val="3C4043"/>
              </a:solidFill>
            </a:endParaRPr>
          </a:p>
          <a:p>
            <a:pPr indent="0" lvl="0" marL="0" rtl="0" algn="l">
              <a:spcBef>
                <a:spcPts val="2400"/>
              </a:spcBef>
              <a:spcAft>
                <a:spcPts val="0"/>
              </a:spcAft>
              <a:buNone/>
            </a:pPr>
            <a:r>
              <a:t/>
            </a:r>
            <a:endParaRPr sz="1050">
              <a:solidFill>
                <a:srgbClr val="3C4043"/>
              </a:solidFill>
              <a:highlight>
                <a:srgbClr val="FFFFFF"/>
              </a:highlight>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0b19f267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40b19f267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5b60acf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5b60acf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5b60acf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5b60acf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5b2ce597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5b2ce597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5b2ce597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5b2ce597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rtl="0" algn="l">
              <a:lnSpc>
                <a:spcPct val="115000"/>
              </a:lnSpc>
              <a:spcBef>
                <a:spcPts val="0"/>
              </a:spcBef>
              <a:spcAft>
                <a:spcPts val="0"/>
              </a:spcAft>
              <a:buClr>
                <a:srgbClr val="3C4043"/>
              </a:buClr>
              <a:buSzPts val="1250"/>
              <a:buFont typeface="Calibri"/>
              <a:buChar char="●"/>
            </a:pPr>
            <a:r>
              <a:rPr lang="en" sz="1250">
                <a:solidFill>
                  <a:srgbClr val="3C4043"/>
                </a:solidFill>
              </a:rPr>
              <a:t>Relaxed Lasso is an extension of Lasso regression that reduces over-shrinkage and improves prediction accuracy while maintaining feature selection</a:t>
            </a:r>
            <a:endParaRPr sz="1250">
              <a:solidFill>
                <a:srgbClr val="3C4043"/>
              </a:solidFill>
            </a:endParaRPr>
          </a:p>
          <a:p>
            <a:pPr indent="-307975" lvl="0" marL="457200" rtl="0" algn="l">
              <a:lnSpc>
                <a:spcPct val="115000"/>
              </a:lnSpc>
              <a:spcBef>
                <a:spcPts val="0"/>
              </a:spcBef>
              <a:spcAft>
                <a:spcPts val="0"/>
              </a:spcAft>
              <a:buClr>
                <a:srgbClr val="3C4043"/>
              </a:buClr>
              <a:buSzPts val="1250"/>
              <a:buFont typeface="Calibri"/>
              <a:buChar char="●"/>
            </a:pPr>
            <a:r>
              <a:rPr lang="en" sz="1250">
                <a:solidFill>
                  <a:srgbClr val="3C4043"/>
                </a:solidFill>
              </a:rPr>
              <a:t>It applies Lasso first to select key variables, then relaxes the shrinkage for better predictive power</a:t>
            </a:r>
            <a:endParaRPr sz="1250">
              <a:solidFill>
                <a:srgbClr val="3C4043"/>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5b2ce597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5b2ce597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457200" rtl="0" algn="l">
              <a:lnSpc>
                <a:spcPct val="115000"/>
              </a:lnSpc>
              <a:spcBef>
                <a:spcPts val="0"/>
              </a:spcBef>
              <a:spcAft>
                <a:spcPts val="0"/>
              </a:spcAft>
              <a:buClr>
                <a:srgbClr val="3C4043"/>
              </a:buClr>
              <a:buSzPts val="1250"/>
              <a:buFont typeface="Calibri"/>
              <a:buChar char="●"/>
            </a:pPr>
            <a:r>
              <a:rPr lang="en" sz="1250">
                <a:solidFill>
                  <a:srgbClr val="3C4043"/>
                </a:solidFill>
              </a:rPr>
              <a:t>This output displays the final Lasso logistic regression model, showing the variables that were selected after regularization</a:t>
            </a:r>
            <a:endParaRPr sz="1250">
              <a:solidFill>
                <a:srgbClr val="3C4043"/>
              </a:solidFill>
            </a:endParaRPr>
          </a:p>
          <a:p>
            <a:pPr indent="-307975" lvl="0" marL="457200" rtl="0" algn="l">
              <a:lnSpc>
                <a:spcPct val="115000"/>
              </a:lnSpc>
              <a:spcBef>
                <a:spcPts val="0"/>
              </a:spcBef>
              <a:spcAft>
                <a:spcPts val="0"/>
              </a:spcAft>
              <a:buClr>
                <a:srgbClr val="3C4043"/>
              </a:buClr>
              <a:buSzPts val="1250"/>
              <a:buFont typeface="Calibri"/>
              <a:buChar char="●"/>
            </a:pPr>
            <a:r>
              <a:rPr lang="en" sz="1250">
                <a:solidFill>
                  <a:srgbClr val="3C4043"/>
                </a:solidFill>
              </a:rPr>
              <a:t>Lasso automatically removed variables with no strong predictive power, leaving only the most important ones</a:t>
            </a:r>
            <a:endParaRPr sz="1250">
              <a:solidFill>
                <a:srgbClr val="3C4043"/>
              </a:solidFill>
            </a:endParaRPr>
          </a:p>
          <a:p>
            <a:pPr indent="-307975" lvl="0" marL="457200" rtl="0" algn="l">
              <a:lnSpc>
                <a:spcPct val="115000"/>
              </a:lnSpc>
              <a:spcBef>
                <a:spcPts val="0"/>
              </a:spcBef>
              <a:spcAft>
                <a:spcPts val="0"/>
              </a:spcAft>
              <a:buClr>
                <a:srgbClr val="3C4043"/>
              </a:buClr>
              <a:buSzPts val="1250"/>
              <a:buFont typeface="Calibri"/>
              <a:buChar char="●"/>
            </a:pPr>
            <a:r>
              <a:rPr lang="en" sz="1250">
                <a:solidFill>
                  <a:srgbClr val="3C4043"/>
                </a:solidFill>
              </a:rPr>
              <a:t>These variables are the type of Chest Pain, </a:t>
            </a:r>
            <a:r>
              <a:rPr lang="en" sz="1050">
                <a:solidFill>
                  <a:srgbClr val="3C4043"/>
                </a:solidFill>
                <a:highlight>
                  <a:srgbClr val="FFFFFF"/>
                </a:highlight>
              </a:rPr>
              <a:t>Angina induced by exercise</a:t>
            </a:r>
            <a:r>
              <a:rPr lang="en" sz="1250">
                <a:solidFill>
                  <a:srgbClr val="3C4043"/>
                </a:solidFill>
              </a:rPr>
              <a:t>, </a:t>
            </a:r>
            <a:r>
              <a:rPr lang="en" sz="1050">
                <a:solidFill>
                  <a:srgbClr val="3C4043"/>
                </a:solidFill>
                <a:highlight>
                  <a:srgbClr val="FFFFFF"/>
                </a:highlight>
              </a:rPr>
              <a:t>The number of major vessels, and A blood disorder called thalassemia</a:t>
            </a:r>
            <a:endParaRPr sz="1250">
              <a:solidFill>
                <a:srgbClr val="3C4043"/>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5b2ce597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5b2ce597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One issue with fatal diseases and creating models for prediction is that of false </a:t>
            </a:r>
            <a:r>
              <a:rPr lang="en"/>
              <a:t>negatives. When testing a false negative is when the model predicts that the patient does not have the disease; however, they actually do. This is extremely dangerous when it comes to diseases, such as heart disease, that can lead to death. Therefore, I want to show that our model is accurate with an accuracy of 89%. However, an issue is the fact we have 4 false negatives. This is approximately a 4.5% which is low, but when it comes to lives the model may not be perfect. A false positive is an expensive error when it comes to money; however, this will just lead to more tests usually which then can lead to the truth about the diagnosis being found.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35cfcf6c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35cfcf6c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2400"/>
              </a:spcBef>
              <a:spcAft>
                <a:spcPts val="0"/>
              </a:spcAft>
              <a:buClr>
                <a:srgbClr val="3C4043"/>
              </a:buClr>
              <a:buSzPts val="1050"/>
              <a:buAutoNum type="arabicPeriod"/>
            </a:pPr>
            <a:r>
              <a:rPr lang="en" sz="1050">
                <a:solidFill>
                  <a:srgbClr val="3C4043"/>
                </a:solidFill>
              </a:rPr>
              <a:t>cp: Type of chest pain experienced by patient. This term categorized into 4 category.</a:t>
            </a:r>
            <a:br>
              <a:rPr lang="en" sz="1050">
                <a:solidFill>
                  <a:srgbClr val="3C4043"/>
                </a:solidFill>
              </a:rPr>
            </a:br>
            <a:r>
              <a:rPr lang="en" sz="1050">
                <a:solidFill>
                  <a:srgbClr val="3C4043"/>
                </a:solidFill>
              </a:rPr>
              <a:t>0 typical angina, 1 atypical angina, 2 non- anginal pain, 3 asymptomatic (Nominal)</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thalach: Maximum heart rate achieved (Numeric)</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exang: Angina induced by exercise 0 depicting NO 1 depicting Yes (Nominal)</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oldpeak: Exercise induced ST-depression in relative with the state of rest (Numeric) </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350">
                <a:solidFill>
                  <a:srgbClr val="001D35"/>
                </a:solidFill>
                <a:highlight>
                  <a:srgbClr val="FFFFFF"/>
                </a:highlight>
                <a:latin typeface="Roboto"/>
                <a:ea typeface="Roboto"/>
                <a:cs typeface="Roboto"/>
                <a:sym typeface="Roboto"/>
              </a:rPr>
              <a:t>ST depression refers to an abnormality observed on an electrocardiogram (ECG) where the ST segment appears lower than the baseline. </a:t>
            </a:r>
            <a:endParaRPr sz="1350">
              <a:solidFill>
                <a:srgbClr val="001D35"/>
              </a:solidFill>
              <a:highlight>
                <a:srgbClr val="FFFFFF"/>
              </a:highlight>
              <a:latin typeface="Roboto"/>
              <a:ea typeface="Roboto"/>
              <a:cs typeface="Roboto"/>
              <a:sym typeface="Roboto"/>
            </a:endParaRPr>
          </a:p>
          <a:p>
            <a:pPr indent="0" lvl="0" marL="457200" rtl="0" algn="l">
              <a:lnSpc>
                <a:spcPct val="115000"/>
              </a:lnSpc>
              <a:spcBef>
                <a:spcPts val="2400"/>
              </a:spcBef>
              <a:spcAft>
                <a:spcPts val="0"/>
              </a:spcAft>
              <a:buNone/>
            </a:pPr>
            <a:r>
              <a:rPr lang="en" sz="1350">
                <a:solidFill>
                  <a:srgbClr val="001D35"/>
                </a:solidFill>
                <a:highlight>
                  <a:srgbClr val="FFFFFF"/>
                </a:highlight>
                <a:latin typeface="Roboto"/>
                <a:ea typeface="Roboto"/>
                <a:cs typeface="Roboto"/>
                <a:sym typeface="Roboto"/>
              </a:rPr>
              <a:t>Higher rating means oxygen isn’t getting to heart during exercise</a:t>
            </a:r>
            <a:endParaRPr sz="1350">
              <a:solidFill>
                <a:srgbClr val="001D35"/>
              </a:solidFill>
              <a:highlight>
                <a:srgbClr val="FFFFFF"/>
              </a:highlight>
              <a:latin typeface="Roboto"/>
              <a:ea typeface="Roboto"/>
              <a:cs typeface="Roboto"/>
              <a:sym typeface="Roboto"/>
            </a:endParaRPr>
          </a:p>
          <a:p>
            <a:pPr indent="-295275" lvl="0" marL="457200" rtl="0" algn="l">
              <a:lnSpc>
                <a:spcPct val="115000"/>
              </a:lnSpc>
              <a:spcBef>
                <a:spcPts val="2400"/>
              </a:spcBef>
              <a:spcAft>
                <a:spcPts val="0"/>
              </a:spcAft>
              <a:buClr>
                <a:srgbClr val="3C4043"/>
              </a:buClr>
              <a:buSzPts val="1050"/>
              <a:buAutoNum type="arabicPeriod"/>
            </a:pPr>
            <a:r>
              <a:rPr lang="en" sz="1050">
                <a:solidFill>
                  <a:srgbClr val="3C4043"/>
                </a:solidFill>
              </a:rPr>
              <a:t>ca: The number of major vessels (0–3)(nominal)</a:t>
            </a:r>
            <a:endParaRPr sz="1050">
              <a:solidFill>
                <a:srgbClr val="3C4043"/>
              </a:solidFill>
            </a:endParaRPr>
          </a:p>
          <a:p>
            <a:pPr indent="-295275" lvl="0" marL="457200" rtl="0" algn="l">
              <a:lnSpc>
                <a:spcPct val="115000"/>
              </a:lnSpc>
              <a:spcBef>
                <a:spcPts val="0"/>
              </a:spcBef>
              <a:spcAft>
                <a:spcPts val="0"/>
              </a:spcAft>
              <a:buClr>
                <a:srgbClr val="3C4043"/>
              </a:buClr>
              <a:buSzPts val="1050"/>
              <a:buAutoNum type="arabicPeriod"/>
            </a:pPr>
            <a:r>
              <a:rPr lang="en" sz="1050">
                <a:solidFill>
                  <a:srgbClr val="3C4043"/>
                </a:solidFill>
              </a:rPr>
              <a:t>thal: A blood disorder called thalassemia</a:t>
            </a:r>
            <a:br>
              <a:rPr lang="en" sz="1050">
                <a:solidFill>
                  <a:srgbClr val="3C4043"/>
                </a:solidFill>
              </a:rPr>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Heart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Liam Grimes and Kurtis Hausman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Factor Analysis</a:t>
            </a:r>
            <a:endParaRPr/>
          </a:p>
        </p:txBody>
      </p:sp>
      <p:sp>
        <p:nvSpPr>
          <p:cNvPr id="192" name="Google Shape;192;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eriod"/>
            </a:pPr>
            <a:r>
              <a:rPr lang="en" sz="1500"/>
              <a:t>Mixed Correlation Matrix</a:t>
            </a:r>
            <a:endParaRPr sz="1500"/>
          </a:p>
          <a:p>
            <a:pPr indent="-323850" lvl="0" marL="457200" rtl="0" algn="l">
              <a:spcBef>
                <a:spcPts val="0"/>
              </a:spcBef>
              <a:spcAft>
                <a:spcPts val="0"/>
              </a:spcAft>
              <a:buSzPts val="1500"/>
              <a:buAutoNum type="arabicPeriod"/>
            </a:pPr>
            <a:r>
              <a:rPr lang="en" sz="1500"/>
              <a:t>Multiple exploratory FAs resulting in a final CFA</a:t>
            </a:r>
            <a:endParaRPr sz="1500"/>
          </a:p>
          <a:p>
            <a:pPr indent="-323850" lvl="0" marL="457200" rtl="0" algn="l">
              <a:spcBef>
                <a:spcPts val="0"/>
              </a:spcBef>
              <a:spcAft>
                <a:spcPts val="0"/>
              </a:spcAft>
              <a:buSzPts val="1500"/>
              <a:buAutoNum type="arabicPeriod"/>
            </a:pPr>
            <a:r>
              <a:rPr lang="en" sz="1500"/>
              <a:t>Extracted Factor scores as LASSO regression coefficients</a:t>
            </a:r>
            <a:endParaRPr sz="1500"/>
          </a:p>
          <a:p>
            <a:pPr indent="-323850" lvl="0" marL="457200" rtl="0" algn="l">
              <a:spcBef>
                <a:spcPts val="0"/>
              </a:spcBef>
              <a:spcAft>
                <a:spcPts val="0"/>
              </a:spcAft>
              <a:buSzPts val="1500"/>
              <a:buAutoNum type="arabicPeriod"/>
            </a:pPr>
            <a:r>
              <a:rPr lang="en" sz="1500"/>
              <a:t>Used LASSO model to run predictions to </a:t>
            </a:r>
            <a:endParaRPr sz="1500"/>
          </a:p>
          <a:p>
            <a:pPr indent="0" lvl="0" marL="0" rtl="0" algn="l">
              <a:spcBef>
                <a:spcPts val="1200"/>
              </a:spcBef>
              <a:spcAft>
                <a:spcPts val="1200"/>
              </a:spcAft>
              <a:buNone/>
            </a:pPr>
            <a:r>
              <a:rPr lang="en" sz="1500"/>
              <a:t>The goal of this factor analysis was to determine latent factors that can help us to better classify Heart Disease as well as understand the relationships that our predictors are telling us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Correlations</a:t>
            </a:r>
            <a:endParaRPr/>
          </a:p>
        </p:txBody>
      </p:sp>
      <p:sp>
        <p:nvSpPr>
          <p:cNvPr id="198" name="Google Shape;198;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9" name="Google Shape;199;p23" title="CorrMixed.png"/>
          <p:cNvPicPr preferRelativeResize="0"/>
          <p:nvPr/>
        </p:nvPicPr>
        <p:blipFill>
          <a:blip r:embed="rId3">
            <a:alphaModFix/>
          </a:blip>
          <a:stretch>
            <a:fillRect/>
          </a:stretch>
        </p:blipFill>
        <p:spPr>
          <a:xfrm>
            <a:off x="3281603" y="405475"/>
            <a:ext cx="4823725" cy="4511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233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Parallel Analysis</a:t>
            </a:r>
            <a:endParaRPr/>
          </a:p>
        </p:txBody>
      </p:sp>
      <p:sp>
        <p:nvSpPr>
          <p:cNvPr id="205" name="Google Shape;20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4" title="ParallelAnal.png"/>
          <p:cNvPicPr preferRelativeResize="0"/>
          <p:nvPr/>
        </p:nvPicPr>
        <p:blipFill>
          <a:blip r:embed="rId3">
            <a:alphaModFix/>
          </a:blip>
          <a:stretch>
            <a:fillRect/>
          </a:stretch>
        </p:blipFill>
        <p:spPr>
          <a:xfrm>
            <a:off x="819150" y="777300"/>
            <a:ext cx="7666399" cy="4325477"/>
          </a:xfrm>
          <a:prstGeom prst="rect">
            <a:avLst/>
          </a:prstGeom>
          <a:noFill/>
          <a:ln>
            <a:noFill/>
          </a:ln>
        </p:spPr>
      </p:pic>
      <p:sp>
        <p:nvSpPr>
          <p:cNvPr id="207" name="Google Shape;207;p24"/>
          <p:cNvSpPr/>
          <p:nvPr/>
        </p:nvSpPr>
        <p:spPr>
          <a:xfrm>
            <a:off x="3273650" y="3131025"/>
            <a:ext cx="621300" cy="1307700"/>
          </a:xfrm>
          <a:prstGeom prst="flowChartConnector">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Preliminary FAs</a:t>
            </a:r>
            <a:endParaRPr/>
          </a:p>
        </p:txBody>
      </p:sp>
      <p:sp>
        <p:nvSpPr>
          <p:cNvPr id="213" name="Google Shape;213;p25"/>
          <p:cNvSpPr txBox="1"/>
          <p:nvPr>
            <p:ph idx="1" type="body"/>
          </p:nvPr>
        </p:nvSpPr>
        <p:spPr>
          <a:xfrm>
            <a:off x="819150" y="1511625"/>
            <a:ext cx="7505700" cy="2927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I used a cutoff of 0.5 to reduce cross loadings and make interpretable, parsimonious factors </a:t>
            </a:r>
            <a:endParaRPr sz="1200">
              <a:solidFill>
                <a:srgbClr val="000000"/>
              </a:solidFill>
              <a:latin typeface="Arial"/>
              <a:ea typeface="Arial"/>
              <a:cs typeface="Arial"/>
              <a:sym typeface="Arial"/>
            </a:endParaRPr>
          </a:p>
          <a:p>
            <a:pPr indent="0" lvl="0" marL="0" rtl="0" algn="l">
              <a:spcBef>
                <a:spcPts val="0"/>
              </a:spcBef>
              <a:spcAft>
                <a:spcPts val="0"/>
              </a:spcAft>
              <a:buNone/>
            </a:pPr>
            <a:r>
              <a:rPr b="1" lang="en" sz="1200">
                <a:solidFill>
                  <a:srgbClr val="000000"/>
                </a:solidFill>
                <a:latin typeface="Arial"/>
                <a:ea typeface="Arial"/>
                <a:cs typeface="Arial"/>
                <a:sym typeface="Arial"/>
              </a:rPr>
              <a:t>FA 1: Exploratory Factor Analysis using no rotation</a:t>
            </a:r>
            <a:endParaRPr b="1" sz="1200">
              <a:solidFill>
                <a:srgbClr val="000000"/>
              </a:solidFill>
              <a:latin typeface="Arial"/>
              <a:ea typeface="Arial"/>
              <a:cs typeface="Arial"/>
              <a:sym typeface="Arial"/>
            </a:endParaRPr>
          </a:p>
          <a:p>
            <a:pPr indent="0" lvl="0" marL="0" rtl="0" algn="l">
              <a:spcBef>
                <a:spcPts val="0"/>
              </a:spcBef>
              <a:spcAft>
                <a:spcPts val="0"/>
              </a:spcAft>
              <a:buNone/>
            </a:pPr>
            <a:r>
              <a:t/>
            </a:r>
            <a:endParaRPr b="1" sz="1200">
              <a:solidFill>
                <a:srgbClr val="000000"/>
              </a:solidFill>
              <a:latin typeface="Arial"/>
              <a:ea typeface="Arial"/>
              <a:cs typeface="Arial"/>
              <a:sym typeface="Arial"/>
            </a:endParaRPr>
          </a:p>
          <a:p>
            <a:pPr indent="0" lvl="0" marL="0" rtl="0" algn="l">
              <a:spcBef>
                <a:spcPts val="0"/>
              </a:spcBef>
              <a:spcAft>
                <a:spcPts val="0"/>
              </a:spcAft>
              <a:buNone/>
            </a:pPr>
            <a:r>
              <a:rPr b="1" lang="en" sz="1200">
                <a:solidFill>
                  <a:srgbClr val="000000"/>
                </a:solidFill>
                <a:latin typeface="Arial"/>
                <a:ea typeface="Arial"/>
                <a:cs typeface="Arial"/>
                <a:sym typeface="Arial"/>
              </a:rPr>
              <a:t>Parallel Analysis</a:t>
            </a:r>
            <a:endParaRPr b="1" sz="1200">
              <a:solidFill>
                <a:srgbClr val="000000"/>
              </a:solidFill>
              <a:latin typeface="Arial"/>
              <a:ea typeface="Arial"/>
              <a:cs typeface="Arial"/>
              <a:sym typeface="Arial"/>
            </a:endParaRPr>
          </a:p>
          <a:p>
            <a:pPr indent="0" lvl="0" marL="0" rtl="0" algn="l">
              <a:spcBef>
                <a:spcPts val="0"/>
              </a:spcBef>
              <a:spcAft>
                <a:spcPts val="0"/>
              </a:spcAft>
              <a:buNone/>
            </a:pPr>
            <a:r>
              <a:t/>
            </a:r>
            <a:endParaRPr b="1" sz="1200">
              <a:solidFill>
                <a:srgbClr val="000000"/>
              </a:solidFill>
              <a:latin typeface="Arial"/>
              <a:ea typeface="Arial"/>
              <a:cs typeface="Arial"/>
              <a:sym typeface="Arial"/>
            </a:endParaRPr>
          </a:p>
          <a:p>
            <a:pPr indent="0" lvl="0" marL="0" rtl="0" algn="l">
              <a:spcBef>
                <a:spcPts val="0"/>
              </a:spcBef>
              <a:spcAft>
                <a:spcPts val="0"/>
              </a:spcAft>
              <a:buNone/>
            </a:pPr>
            <a:r>
              <a:rPr b="1" lang="en" sz="1200">
                <a:solidFill>
                  <a:srgbClr val="000000"/>
                </a:solidFill>
                <a:latin typeface="Arial"/>
                <a:ea typeface="Arial"/>
                <a:cs typeface="Arial"/>
                <a:sym typeface="Arial"/>
              </a:rPr>
              <a:t>FA 2: Common Factor Analysis using no rotation</a:t>
            </a: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Factors had overlapping variables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Total variance was only </a:t>
            </a:r>
            <a:r>
              <a:rPr b="1" lang="en" sz="1200">
                <a:solidFill>
                  <a:srgbClr val="000000"/>
                </a:solidFill>
                <a:latin typeface="Arial"/>
                <a:ea typeface="Arial"/>
                <a:cs typeface="Arial"/>
                <a:sym typeface="Arial"/>
              </a:rPr>
              <a:t>0.527</a:t>
            </a:r>
            <a:endParaRPr b="1" sz="1200">
              <a:solidFill>
                <a:srgbClr val="000000"/>
              </a:solidFill>
              <a:latin typeface="Arial"/>
              <a:ea typeface="Arial"/>
              <a:cs typeface="Arial"/>
              <a:sym typeface="Arial"/>
            </a:endParaRPr>
          </a:p>
          <a:p>
            <a:pPr indent="0" lvl="0" marL="0" rtl="0" algn="l">
              <a:spcBef>
                <a:spcPts val="0"/>
              </a:spcBef>
              <a:spcAft>
                <a:spcPts val="0"/>
              </a:spcAft>
              <a:buNone/>
            </a:pPr>
            <a:r>
              <a:rPr b="1" lang="en" sz="1200">
                <a:solidFill>
                  <a:srgbClr val="000000"/>
                </a:solidFill>
                <a:latin typeface="Arial"/>
                <a:ea typeface="Arial"/>
                <a:cs typeface="Arial"/>
                <a:sym typeface="Arial"/>
              </a:rPr>
              <a:t>FA 3: </a:t>
            </a:r>
            <a:r>
              <a:rPr b="1" lang="en" sz="1200">
                <a:solidFill>
                  <a:srgbClr val="000000"/>
                </a:solidFill>
                <a:latin typeface="Arial"/>
                <a:ea typeface="Arial"/>
                <a:cs typeface="Arial"/>
                <a:sym typeface="Arial"/>
              </a:rPr>
              <a:t>Common Factor Analysis using VARIMAX rotation</a:t>
            </a: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Factors had distinct variables </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Certain predictors were lacking representation infactors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Total variance was only </a:t>
            </a:r>
            <a:r>
              <a:rPr b="1" lang="en" sz="1200">
                <a:solidFill>
                  <a:srgbClr val="000000"/>
                </a:solidFill>
                <a:latin typeface="Arial"/>
                <a:ea typeface="Arial"/>
                <a:cs typeface="Arial"/>
                <a:sym typeface="Arial"/>
              </a:rPr>
              <a:t>0.527</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74800" y="233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for FA suitability</a:t>
            </a:r>
            <a:endParaRPr/>
          </a:p>
        </p:txBody>
      </p:sp>
      <p:sp>
        <p:nvSpPr>
          <p:cNvPr id="219" name="Google Shape;219;p26"/>
          <p:cNvSpPr txBox="1"/>
          <p:nvPr>
            <p:ph idx="1" type="body"/>
          </p:nvPr>
        </p:nvSpPr>
        <p:spPr>
          <a:xfrm>
            <a:off x="819150" y="955200"/>
            <a:ext cx="7505700" cy="348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Used KMO and Bartlett’s test for Sphericity:</a:t>
            </a:r>
            <a:endParaRPr b="1"/>
          </a:p>
          <a:p>
            <a:pPr indent="0" lvl="0" marL="0" rtl="0" algn="l">
              <a:spcBef>
                <a:spcPts val="1200"/>
              </a:spcBef>
              <a:spcAft>
                <a:spcPts val="0"/>
              </a:spcAft>
              <a:buNone/>
            </a:pPr>
            <a:r>
              <a:rPr lang="en"/>
              <a:t>Overall KMO: 0.646 (FA is somewhat suitable, but we can improve)</a:t>
            </a:r>
            <a:endParaRPr/>
          </a:p>
          <a:p>
            <a:pPr indent="0" lvl="0" marL="0" rtl="0" algn="l">
              <a:spcBef>
                <a:spcPts val="1200"/>
              </a:spcBef>
              <a:spcAft>
                <a:spcPts val="0"/>
              </a:spcAft>
              <a:buNone/>
            </a:pPr>
            <a:r>
              <a:rPr lang="en"/>
              <a:t>Chi-Square: 110.801</a:t>
            </a:r>
            <a:endParaRPr/>
          </a:p>
          <a:p>
            <a:pPr indent="0" lvl="0" marL="0" rtl="0" algn="l">
              <a:spcBef>
                <a:spcPts val="1200"/>
              </a:spcBef>
              <a:spcAft>
                <a:spcPts val="0"/>
              </a:spcAft>
              <a:buNone/>
            </a:pPr>
            <a:r>
              <a:rPr lang="en"/>
              <a:t>P-value: &lt;2*10^-16 (Extremely significant)</a:t>
            </a:r>
            <a:endParaRPr/>
          </a:p>
          <a:p>
            <a:pPr indent="0" lvl="0" marL="0" rtl="0" algn="l">
              <a:spcBef>
                <a:spcPts val="1200"/>
              </a:spcBef>
              <a:spcAft>
                <a:spcPts val="0"/>
              </a:spcAft>
              <a:buNone/>
            </a:pPr>
            <a:r>
              <a:rPr lang="en"/>
              <a:t>KMO Individual Measures:</a:t>
            </a:r>
            <a:endParaRPr/>
          </a:p>
          <a:p>
            <a:pPr indent="-311150" lvl="0" marL="457200" rtl="0" algn="l">
              <a:spcBef>
                <a:spcPts val="1200"/>
              </a:spcBef>
              <a:spcAft>
                <a:spcPts val="0"/>
              </a:spcAft>
              <a:buSzPts val="1300"/>
              <a:buChar char="-"/>
            </a:pPr>
            <a:r>
              <a:rPr b="1" lang="en"/>
              <a:t>s</a:t>
            </a:r>
            <a:r>
              <a:rPr b="1" lang="en"/>
              <a:t>ex (0.424), chol (0.478), restecg(0.500), trestbps(0.517), fbs (0.550)</a:t>
            </a:r>
            <a:endParaRPr b="1"/>
          </a:p>
          <a:p>
            <a:pPr indent="-311150" lvl="0" marL="457200" rtl="0" algn="l">
              <a:spcBef>
                <a:spcPts val="0"/>
              </a:spcBef>
              <a:spcAft>
                <a:spcPts val="0"/>
              </a:spcAft>
              <a:buSzPts val="1300"/>
              <a:buChar char="-"/>
            </a:pPr>
            <a:r>
              <a:rPr lang="en"/>
              <a:t>I then ran a final CFA with these variables removed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FA</a:t>
            </a:r>
            <a:endParaRPr/>
          </a:p>
        </p:txBody>
      </p:sp>
      <p:sp>
        <p:nvSpPr>
          <p:cNvPr id="225" name="Google Shape;225;p27"/>
          <p:cNvSpPr txBox="1"/>
          <p:nvPr>
            <p:ph idx="1" type="body"/>
          </p:nvPr>
        </p:nvSpPr>
        <p:spPr>
          <a:xfrm>
            <a:off x="819150" y="1493075"/>
            <a:ext cx="7505700" cy="294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Arial"/>
                <a:ea typeface="Arial"/>
                <a:cs typeface="Arial"/>
                <a:sym typeface="Arial"/>
              </a:rPr>
              <a:t>FA 4: Common Factor Analysis using…</a:t>
            </a: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VARIMAX rotation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5 predictors removed</a:t>
            </a:r>
            <a:endParaRPr sz="1200">
              <a:solidFill>
                <a:srgbClr val="000000"/>
              </a:solidFill>
              <a:latin typeface="Arial"/>
              <a:ea typeface="Arial"/>
              <a:cs typeface="Arial"/>
              <a:sym typeface="Arial"/>
            </a:endParaRPr>
          </a:p>
          <a:p>
            <a:pPr indent="0" lvl="0" marL="0" rtl="0" algn="l">
              <a:spcBef>
                <a:spcPts val="0"/>
              </a:spcBef>
              <a:spcAft>
                <a:spcPts val="0"/>
              </a:spcAft>
              <a:buNone/>
            </a:pPr>
            <a:r>
              <a:rPr b="1" lang="en" sz="1200">
                <a:solidFill>
                  <a:srgbClr val="000000"/>
                </a:solidFill>
                <a:latin typeface="Arial"/>
                <a:ea typeface="Arial"/>
                <a:cs typeface="Arial"/>
                <a:sym typeface="Arial"/>
              </a:rPr>
              <a:t>Results:</a:t>
            </a: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All distinct factors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All remaining variables represented in factors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Total variance = 0.631</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Not ideal, but much improved</a:t>
            </a:r>
            <a:endParaRPr sz="1200">
              <a:solidFill>
                <a:srgbClr val="000000"/>
              </a:solidFill>
              <a:latin typeface="Arial"/>
              <a:ea typeface="Arial"/>
              <a:cs typeface="Arial"/>
              <a:sym typeface="Arial"/>
            </a:endParaRPr>
          </a:p>
        </p:txBody>
      </p:sp>
      <p:pic>
        <p:nvPicPr>
          <p:cNvPr id="226" name="Google Shape;226;p27" title="Analysis 4.png"/>
          <p:cNvPicPr preferRelativeResize="0"/>
          <p:nvPr/>
        </p:nvPicPr>
        <p:blipFill>
          <a:blip r:embed="rId3">
            <a:alphaModFix/>
          </a:blip>
          <a:stretch>
            <a:fillRect/>
          </a:stretch>
        </p:blipFill>
        <p:spPr>
          <a:xfrm>
            <a:off x="4470125" y="729050"/>
            <a:ext cx="4613950" cy="4000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Factor Scores → LASSO</a:t>
            </a:r>
            <a:endParaRPr/>
          </a:p>
        </p:txBody>
      </p:sp>
      <p:sp>
        <p:nvSpPr>
          <p:cNvPr id="232" name="Google Shape;232;p2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 used the </a:t>
            </a:r>
            <a:r>
              <a:rPr lang="en"/>
              <a:t>factor scores with multiple variables to create a LASSO regression model</a:t>
            </a:r>
            <a:endParaRPr/>
          </a:p>
          <a:p>
            <a:pPr indent="-311150" lvl="0" marL="457200" rtl="0" algn="l">
              <a:spcBef>
                <a:spcPts val="0"/>
              </a:spcBef>
              <a:spcAft>
                <a:spcPts val="0"/>
              </a:spcAft>
              <a:buSzPts val="1300"/>
              <a:buChar char="-"/>
            </a:pPr>
            <a:r>
              <a:rPr lang="en"/>
              <a:t>I included the variables that were there own factors as predictors in their variable state</a:t>
            </a:r>
            <a:endParaRPr/>
          </a:p>
          <a:p>
            <a:pPr indent="0" lvl="0" marL="0" rtl="0" algn="l">
              <a:spcBef>
                <a:spcPts val="1200"/>
              </a:spcBef>
              <a:spcAft>
                <a:spcPts val="0"/>
              </a:spcAft>
              <a:buNone/>
            </a:pPr>
            <a:r>
              <a:rPr lang="en"/>
              <a:t>			</a:t>
            </a:r>
            <a:r>
              <a:rPr b="1" lang="en"/>
              <a:t>Coefficient Estimates:</a:t>
            </a:r>
            <a:endParaRPr b="1"/>
          </a:p>
          <a:p>
            <a:pPr indent="-311150" lvl="0" marL="457200" rtl="0" algn="l">
              <a:spcBef>
                <a:spcPts val="1200"/>
              </a:spcBef>
              <a:spcAft>
                <a:spcPts val="0"/>
              </a:spcAft>
              <a:buSzPts val="1300"/>
              <a:buChar char="-"/>
            </a:pPr>
            <a:r>
              <a:rPr lang="en"/>
              <a:t>ML5 = oldpeak + slope</a:t>
            </a:r>
            <a:endParaRPr/>
          </a:p>
          <a:p>
            <a:pPr indent="-311150" lvl="0" marL="457200" rtl="0" algn="l">
              <a:spcBef>
                <a:spcPts val="0"/>
              </a:spcBef>
              <a:spcAft>
                <a:spcPts val="0"/>
              </a:spcAft>
              <a:buSzPts val="1300"/>
              <a:buChar char="-"/>
            </a:pPr>
            <a:r>
              <a:rPr lang="en"/>
              <a:t>ML3 = cp + exang</a:t>
            </a:r>
            <a:endParaRPr/>
          </a:p>
          <a:p>
            <a:pPr indent="-311150" lvl="0" marL="457200" rtl="0" algn="l">
              <a:spcBef>
                <a:spcPts val="0"/>
              </a:spcBef>
              <a:spcAft>
                <a:spcPts val="0"/>
              </a:spcAft>
              <a:buSzPts val="1300"/>
              <a:buChar char="-"/>
            </a:pPr>
            <a:r>
              <a:rPr lang="en"/>
              <a:t>ML2 = age + ca</a:t>
            </a:r>
            <a:endParaRPr/>
          </a:p>
          <a:p>
            <a:pPr indent="0" lvl="0" marL="0" rtl="0" algn="l">
              <a:spcBef>
                <a:spcPts val="1200"/>
              </a:spcBef>
              <a:spcAft>
                <a:spcPts val="1200"/>
              </a:spcAft>
              <a:buNone/>
            </a:pPr>
            <a:r>
              <a:t/>
            </a:r>
            <a:endParaRPr/>
          </a:p>
        </p:txBody>
      </p:sp>
      <p:pic>
        <p:nvPicPr>
          <p:cNvPr id="233" name="Google Shape;233;p28" title="LASSO Coeficient Estimate.png"/>
          <p:cNvPicPr preferRelativeResize="0"/>
          <p:nvPr/>
        </p:nvPicPr>
        <p:blipFill>
          <a:blip r:embed="rId3">
            <a:alphaModFix/>
          </a:blip>
          <a:stretch>
            <a:fillRect/>
          </a:stretch>
        </p:blipFill>
        <p:spPr>
          <a:xfrm>
            <a:off x="3916274" y="2673599"/>
            <a:ext cx="3280675" cy="218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Factor Scores LASSO Predictive Power</a:t>
            </a:r>
            <a:endParaRPr/>
          </a:p>
        </p:txBody>
      </p:sp>
      <p:sp>
        <p:nvSpPr>
          <p:cNvPr id="239" name="Google Shape;239;p29"/>
          <p:cNvSpPr txBox="1"/>
          <p:nvPr>
            <p:ph idx="1" type="body"/>
          </p:nvPr>
        </p:nvSpPr>
        <p:spPr>
          <a:xfrm>
            <a:off x="819150" y="1508700"/>
            <a:ext cx="7505700" cy="293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0.8373</a:t>
            </a:r>
            <a:endParaRPr/>
          </a:p>
          <a:p>
            <a:pPr indent="0" lvl="0" marL="0" rtl="0" algn="l">
              <a:spcBef>
                <a:spcPts val="1200"/>
              </a:spcBef>
              <a:spcAft>
                <a:spcPts val="0"/>
              </a:spcAft>
              <a:buNone/>
            </a:pPr>
            <a:r>
              <a:rPr lang="en"/>
              <a:t>We have double the amount of false positives than we do false negatives. This is incredibly worrisome as diagnosing someone who actually has heart disease with a negative diagnosis is extremely risky.</a:t>
            </a:r>
            <a:endParaRPr/>
          </a:p>
          <a:p>
            <a:pPr indent="0" lvl="0" marL="0" rtl="0" algn="l">
              <a:spcBef>
                <a:spcPts val="1200"/>
              </a:spcBef>
              <a:spcAft>
                <a:spcPts val="1200"/>
              </a:spcAft>
              <a:buNone/>
            </a:pPr>
            <a:r>
              <a:t/>
            </a:r>
            <a:endParaRPr/>
          </a:p>
        </p:txBody>
      </p:sp>
      <p:pic>
        <p:nvPicPr>
          <p:cNvPr id="240" name="Google Shape;240;p29" title="LASSO Confusion.png"/>
          <p:cNvPicPr preferRelativeResize="0"/>
          <p:nvPr/>
        </p:nvPicPr>
        <p:blipFill>
          <a:blip r:embed="rId3">
            <a:alphaModFix/>
          </a:blip>
          <a:stretch>
            <a:fillRect/>
          </a:stretch>
        </p:blipFill>
        <p:spPr>
          <a:xfrm>
            <a:off x="2181660" y="2571750"/>
            <a:ext cx="3965300" cy="2147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Factor Score LASSO vs. Traditional LASSO</a:t>
            </a:r>
            <a:endParaRPr/>
          </a:p>
        </p:txBody>
      </p:sp>
      <p:sp>
        <p:nvSpPr>
          <p:cNvPr id="246" name="Google Shape;246;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O</a:t>
            </a:r>
            <a:r>
              <a:rPr lang="en" sz="1500"/>
              <a:t>ur results for Factor Score LASSO are much worse than the traditional LASSO regression because of the result of extremely high false negatives.</a:t>
            </a:r>
            <a:endParaRPr sz="1500"/>
          </a:p>
          <a:p>
            <a:pPr indent="-323850" lvl="0" marL="457200" rtl="0" algn="l">
              <a:spcBef>
                <a:spcPts val="1200"/>
              </a:spcBef>
              <a:spcAft>
                <a:spcPts val="0"/>
              </a:spcAft>
              <a:buSzPts val="1500"/>
              <a:buChar char="-"/>
            </a:pPr>
            <a:r>
              <a:rPr lang="en" sz="1500"/>
              <a:t>We could use these factors to examine further but using the scores themselves as predictors does not yield strong results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does this mean?</a:t>
            </a:r>
            <a:endParaRPr/>
          </a:p>
        </p:txBody>
      </p:sp>
      <p:sp>
        <p:nvSpPr>
          <p:cNvPr id="252" name="Google Shape;252;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When looking at both models, we can see an overlap of certain variables:</a:t>
            </a:r>
            <a:endParaRPr sz="1500"/>
          </a:p>
          <a:p>
            <a:pPr indent="-323850" lvl="0" marL="914400" rtl="0" algn="l">
              <a:spcBef>
                <a:spcPts val="1200"/>
              </a:spcBef>
              <a:spcAft>
                <a:spcPts val="0"/>
              </a:spcAft>
              <a:buSzPts val="1500"/>
              <a:buChar char="●"/>
            </a:pPr>
            <a:r>
              <a:rPr lang="en" sz="1500"/>
              <a:t>The type of Chest Pain</a:t>
            </a:r>
            <a:endParaRPr sz="1500"/>
          </a:p>
          <a:p>
            <a:pPr indent="-323850" lvl="0" marL="914400" rtl="0" algn="l">
              <a:spcBef>
                <a:spcPts val="0"/>
              </a:spcBef>
              <a:spcAft>
                <a:spcPts val="0"/>
              </a:spcAft>
              <a:buSzPts val="1500"/>
              <a:buChar char="●"/>
            </a:pPr>
            <a:r>
              <a:rPr lang="en" sz="1500"/>
              <a:t>If Angina is induced from exercise</a:t>
            </a:r>
            <a:endParaRPr sz="1500"/>
          </a:p>
          <a:p>
            <a:pPr indent="0" lvl="0" marL="0" rtl="0" algn="l">
              <a:spcBef>
                <a:spcPts val="1200"/>
              </a:spcBef>
              <a:spcAft>
                <a:spcPts val="1200"/>
              </a:spcAft>
              <a:buNone/>
            </a:pPr>
            <a:r>
              <a:rPr lang="en" sz="1500"/>
              <a:t>Factors </a:t>
            </a:r>
            <a:r>
              <a:rPr lang="en" sz="1500"/>
              <a:t>such as Sex and Serum Cholesterol, surprisingly have no effect on heart disease in either model.</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135" name="Google Shape;135;p14"/>
          <p:cNvSpPr txBox="1"/>
          <p:nvPr>
            <p:ph idx="1" type="body"/>
          </p:nvPr>
        </p:nvSpPr>
        <p:spPr>
          <a:xfrm>
            <a:off x="819150" y="1480675"/>
            <a:ext cx="7505700" cy="24480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Clr>
                <a:srgbClr val="3C4043"/>
              </a:buClr>
              <a:buSzPts val="1250"/>
              <a:buFont typeface="Arial"/>
              <a:buChar char="●"/>
            </a:pPr>
            <a:r>
              <a:rPr lang="en" sz="1250">
                <a:solidFill>
                  <a:srgbClr val="3C4043"/>
                </a:solidFill>
                <a:highlight>
                  <a:srgbClr val="FFFFFF"/>
                </a:highlight>
                <a:latin typeface="Arial"/>
                <a:ea typeface="Arial"/>
                <a:cs typeface="Arial"/>
                <a:sym typeface="Arial"/>
              </a:rPr>
              <a:t>The dataset is the Cleveland Heart Disease dataset taken from the UCI repository</a:t>
            </a:r>
            <a:endParaRPr sz="1250">
              <a:solidFill>
                <a:srgbClr val="3C4043"/>
              </a:solidFill>
              <a:highlight>
                <a:srgbClr val="FFFFFF"/>
              </a:highlight>
              <a:latin typeface="Arial"/>
              <a:ea typeface="Arial"/>
              <a:cs typeface="Arial"/>
              <a:sym typeface="Arial"/>
            </a:endParaRPr>
          </a:p>
          <a:p>
            <a:pPr indent="-307975" lvl="0" marL="457200" rtl="0" algn="l">
              <a:spcBef>
                <a:spcPts val="0"/>
              </a:spcBef>
              <a:spcAft>
                <a:spcPts val="0"/>
              </a:spcAft>
              <a:buClr>
                <a:srgbClr val="3C4043"/>
              </a:buClr>
              <a:buSzPts val="1250"/>
              <a:buFont typeface="Arial"/>
              <a:buChar char="●"/>
            </a:pPr>
            <a:r>
              <a:rPr lang="en" sz="1250">
                <a:solidFill>
                  <a:srgbClr val="3C4043"/>
                </a:solidFill>
                <a:highlight>
                  <a:srgbClr val="FFFFFF"/>
                </a:highlight>
                <a:latin typeface="Arial"/>
                <a:ea typeface="Arial"/>
                <a:cs typeface="Arial"/>
                <a:sym typeface="Arial"/>
              </a:rPr>
              <a:t>Consists of 303 individuals and 14 variables (which includes a positive or negative for Heart Disease)</a:t>
            </a:r>
            <a:endParaRPr sz="1250">
              <a:solidFill>
                <a:srgbClr val="3C4043"/>
              </a:solidFill>
              <a:highlight>
                <a:srgbClr val="FFFFFF"/>
              </a:highlight>
              <a:latin typeface="Arial"/>
              <a:ea typeface="Arial"/>
              <a:cs typeface="Arial"/>
              <a:sym typeface="Arial"/>
            </a:endParaRPr>
          </a:p>
          <a:p>
            <a:pPr indent="-307975" lvl="0" marL="457200" rtl="0" algn="l">
              <a:spcBef>
                <a:spcPts val="0"/>
              </a:spcBef>
              <a:spcAft>
                <a:spcPts val="0"/>
              </a:spcAft>
              <a:buClr>
                <a:srgbClr val="3C4043"/>
              </a:buClr>
              <a:buSzPts val="1250"/>
              <a:buFont typeface="Arial"/>
              <a:buChar char="●"/>
            </a:pPr>
            <a:r>
              <a:rPr lang="en" sz="1250">
                <a:solidFill>
                  <a:srgbClr val="3C4043"/>
                </a:solidFill>
                <a:highlight>
                  <a:srgbClr val="FFFFFF"/>
                </a:highlight>
                <a:latin typeface="Arial"/>
                <a:ea typeface="Arial"/>
                <a:cs typeface="Arial"/>
                <a:sym typeface="Arial"/>
              </a:rPr>
              <a:t>Some Variables include</a:t>
            </a:r>
            <a:endParaRPr sz="1250">
              <a:solidFill>
                <a:srgbClr val="3C4043"/>
              </a:solidFill>
              <a:highlight>
                <a:srgbClr val="FFFFFF"/>
              </a:highlight>
              <a:latin typeface="Arial"/>
              <a:ea typeface="Arial"/>
              <a:cs typeface="Arial"/>
              <a:sym typeface="Arial"/>
            </a:endParaRPr>
          </a:p>
          <a:p>
            <a:pPr indent="-307975" lvl="1" marL="914400" rtl="0" algn="l">
              <a:spcBef>
                <a:spcPts val="0"/>
              </a:spcBef>
              <a:spcAft>
                <a:spcPts val="0"/>
              </a:spcAft>
              <a:buClr>
                <a:srgbClr val="3C4043"/>
              </a:buClr>
              <a:buSzPts val="1250"/>
              <a:buFont typeface="Arial"/>
              <a:buChar char="○"/>
            </a:pPr>
            <a:r>
              <a:rPr lang="en" sz="1250">
                <a:solidFill>
                  <a:srgbClr val="3C4043"/>
                </a:solidFill>
                <a:highlight>
                  <a:srgbClr val="FFFFFF"/>
                </a:highlight>
                <a:latin typeface="Arial"/>
                <a:ea typeface="Arial"/>
                <a:cs typeface="Arial"/>
                <a:sym typeface="Arial"/>
              </a:rPr>
              <a:t>Age and Sex</a:t>
            </a:r>
            <a:endParaRPr sz="1250">
              <a:solidFill>
                <a:srgbClr val="3C4043"/>
              </a:solidFill>
              <a:highlight>
                <a:srgbClr val="FFFFFF"/>
              </a:highlight>
              <a:latin typeface="Arial"/>
              <a:ea typeface="Arial"/>
              <a:cs typeface="Arial"/>
              <a:sym typeface="Arial"/>
            </a:endParaRPr>
          </a:p>
          <a:p>
            <a:pPr indent="-307975" lvl="1" marL="914400" rtl="0" algn="l">
              <a:spcBef>
                <a:spcPts val="0"/>
              </a:spcBef>
              <a:spcAft>
                <a:spcPts val="0"/>
              </a:spcAft>
              <a:buClr>
                <a:srgbClr val="3C4043"/>
              </a:buClr>
              <a:buSzPts val="1250"/>
              <a:buFont typeface="Arial"/>
              <a:buChar char="○"/>
            </a:pPr>
            <a:r>
              <a:rPr lang="en" sz="1250">
                <a:solidFill>
                  <a:srgbClr val="3C4043"/>
                </a:solidFill>
                <a:highlight>
                  <a:srgbClr val="FFFFFF"/>
                </a:highlight>
                <a:latin typeface="Arial"/>
                <a:ea typeface="Arial"/>
                <a:cs typeface="Arial"/>
                <a:sym typeface="Arial"/>
              </a:rPr>
              <a:t>Type of Chest pain</a:t>
            </a:r>
            <a:endParaRPr sz="1250">
              <a:solidFill>
                <a:srgbClr val="3C4043"/>
              </a:solidFill>
              <a:highlight>
                <a:srgbClr val="FFFFFF"/>
              </a:highlight>
              <a:latin typeface="Arial"/>
              <a:ea typeface="Arial"/>
              <a:cs typeface="Arial"/>
              <a:sym typeface="Arial"/>
            </a:endParaRPr>
          </a:p>
          <a:p>
            <a:pPr indent="-307975" lvl="1" marL="914400" rtl="0" algn="l">
              <a:spcBef>
                <a:spcPts val="0"/>
              </a:spcBef>
              <a:spcAft>
                <a:spcPts val="0"/>
              </a:spcAft>
              <a:buClr>
                <a:srgbClr val="3C4043"/>
              </a:buClr>
              <a:buSzPts val="1250"/>
              <a:buFont typeface="Arial"/>
              <a:buChar char="○"/>
            </a:pPr>
            <a:r>
              <a:rPr lang="en" sz="1250">
                <a:solidFill>
                  <a:srgbClr val="3C4043"/>
                </a:solidFill>
                <a:highlight>
                  <a:srgbClr val="FFFFFF"/>
                </a:highlight>
                <a:latin typeface="Arial"/>
                <a:ea typeface="Arial"/>
                <a:cs typeface="Arial"/>
                <a:sym typeface="Arial"/>
              </a:rPr>
              <a:t>Maximum heart rate</a:t>
            </a:r>
            <a:endParaRPr sz="1250">
              <a:solidFill>
                <a:srgbClr val="3C4043"/>
              </a:solidFill>
              <a:highlight>
                <a:srgbClr val="FFFFFF"/>
              </a:highlight>
              <a:latin typeface="Arial"/>
              <a:ea typeface="Arial"/>
              <a:cs typeface="Arial"/>
              <a:sym typeface="Arial"/>
            </a:endParaRPr>
          </a:p>
          <a:p>
            <a:pPr indent="-307975" lvl="1" marL="914400" rtl="0" algn="l">
              <a:spcBef>
                <a:spcPts val="0"/>
              </a:spcBef>
              <a:spcAft>
                <a:spcPts val="0"/>
              </a:spcAft>
              <a:buClr>
                <a:srgbClr val="3C4043"/>
              </a:buClr>
              <a:buSzPts val="1250"/>
              <a:buFont typeface="Arial"/>
              <a:buChar char="○"/>
            </a:pPr>
            <a:r>
              <a:rPr lang="en" sz="1250">
                <a:solidFill>
                  <a:srgbClr val="3C4043"/>
                </a:solidFill>
                <a:highlight>
                  <a:srgbClr val="FFFFFF"/>
                </a:highlight>
                <a:latin typeface="Arial"/>
                <a:ea typeface="Arial"/>
                <a:cs typeface="Arial"/>
                <a:sym typeface="Arial"/>
              </a:rPr>
              <a:t>And More</a:t>
            </a:r>
            <a:endParaRPr sz="1250">
              <a:solidFill>
                <a:srgbClr val="3C4043"/>
              </a:solidFill>
              <a:highlight>
                <a:srgbClr val="FFFFFF"/>
              </a:highlight>
              <a:latin typeface="Arial"/>
              <a:ea typeface="Arial"/>
              <a:cs typeface="Arial"/>
              <a:sym typeface="Arial"/>
            </a:endParaRPr>
          </a:p>
          <a:p>
            <a:pPr indent="-307975" lvl="0" marL="457200" rtl="0" algn="l">
              <a:spcBef>
                <a:spcPts val="0"/>
              </a:spcBef>
              <a:spcAft>
                <a:spcPts val="0"/>
              </a:spcAft>
              <a:buClr>
                <a:srgbClr val="3C4043"/>
              </a:buClr>
              <a:buSzPts val="1250"/>
              <a:buFont typeface="Arial"/>
              <a:buChar char="●"/>
            </a:pPr>
            <a:r>
              <a:rPr lang="en" sz="1250">
                <a:solidFill>
                  <a:srgbClr val="3C4043"/>
                </a:solidFill>
                <a:latin typeface="Arial"/>
                <a:ea typeface="Arial"/>
                <a:cs typeface="Arial"/>
                <a:sym typeface="Arial"/>
              </a:rPr>
              <a:t>The goal is to analyze which factors contribute to heart disease risk.</a:t>
            </a:r>
            <a:endParaRPr sz="1250">
              <a:solidFill>
                <a:srgbClr val="3C4043"/>
              </a:solidFill>
              <a:highlight>
                <a:srgbClr val="FFFF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Thoughts</a:t>
            </a:r>
            <a:endParaRPr/>
          </a:p>
        </p:txBody>
      </p:sp>
      <p:sp>
        <p:nvSpPr>
          <p:cNvPr id="258" name="Google Shape;258;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rgbClr val="233A44"/>
                </a:solidFill>
              </a:rPr>
              <a:t>Test, Test, Test</a:t>
            </a:r>
            <a:endParaRPr sz="2000">
              <a:solidFill>
                <a:srgbClr val="233A4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Types</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Binary (4): sex, fbs, exang, target </a:t>
            </a:r>
            <a:endParaRPr sz="1200">
              <a:solidFill>
                <a:srgbClr val="000000"/>
              </a:solidFill>
              <a:latin typeface="Arial"/>
              <a:ea typeface="Arial"/>
              <a:cs typeface="Arial"/>
              <a:sym typeface="Arial"/>
            </a:endParaRPr>
          </a:p>
          <a:p>
            <a:pPr indent="-304800" lvl="1" marL="9144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Target is the diagnosis variable (1=Positive Diagnosis, 0 = No diagnosis)</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Ordinal (5): cp, restecg, slope, ca, thal</a:t>
            </a:r>
            <a:endParaRPr sz="1200">
              <a:solidFill>
                <a:srgbClr val="000000"/>
              </a:solidFill>
              <a:latin typeface="Arial"/>
              <a:ea typeface="Arial"/>
              <a:cs typeface="Arial"/>
              <a:sym typeface="Arial"/>
            </a:endParaRPr>
          </a:p>
          <a:p>
            <a:pPr indent="-304800" lvl="0" marL="457200" rtl="0" algn="l">
              <a:lnSpc>
                <a:spcPct val="2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Numeric (5): age, trestbps, chol, thalach, oldpeak</a:t>
            </a:r>
            <a:endParaRPr sz="1200">
              <a:solidFill>
                <a:srgbClr val="000000"/>
              </a:solidFill>
              <a:latin typeface="Arial"/>
              <a:ea typeface="Arial"/>
              <a:cs typeface="Arial"/>
              <a:sym typeface="Arial"/>
            </a:endParaRPr>
          </a:p>
          <a:p>
            <a:pPr indent="0" lvl="0" marL="0" rtl="0" algn="l">
              <a:lnSpc>
                <a:spcPct val="200000"/>
              </a:lnSpc>
              <a:spcBef>
                <a:spcPts val="0"/>
              </a:spcBef>
              <a:spcAft>
                <a:spcPts val="0"/>
              </a:spcAft>
              <a:buNone/>
            </a:pPr>
            <a:r>
              <a:rPr lang="en" sz="1200">
                <a:solidFill>
                  <a:srgbClr val="000000"/>
                </a:solidFill>
                <a:latin typeface="Arial"/>
                <a:ea typeface="Arial"/>
                <a:cs typeface="Arial"/>
                <a:sym typeface="Arial"/>
              </a:rPr>
              <a:t>Variable Distributions →</a:t>
            </a:r>
            <a:endParaRPr sz="12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72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 Distributions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8" name="Google Shape;148;p16"/>
          <p:cNvSpPr txBox="1"/>
          <p:nvPr/>
        </p:nvSpPr>
        <p:spPr>
          <a:xfrm>
            <a:off x="4924400" y="2154500"/>
            <a:ext cx="3579600" cy="2204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t>Removed:</a:t>
            </a:r>
            <a:endParaRPr sz="1200"/>
          </a:p>
          <a:p>
            <a:pPr indent="-304800" lvl="0" marL="457200" rtl="0" algn="l">
              <a:lnSpc>
                <a:spcPct val="200000"/>
              </a:lnSpc>
              <a:spcBef>
                <a:spcPts val="0"/>
              </a:spcBef>
              <a:spcAft>
                <a:spcPts val="0"/>
              </a:spcAft>
              <a:buSzPts val="1200"/>
              <a:buChar char="-"/>
            </a:pPr>
            <a:r>
              <a:rPr lang="en" sz="1200"/>
              <a:t>oldpeak &gt; 4</a:t>
            </a:r>
            <a:endParaRPr sz="1200"/>
          </a:p>
          <a:p>
            <a:pPr indent="-304800" lvl="0" marL="457200" rtl="0" algn="l">
              <a:lnSpc>
                <a:spcPct val="200000"/>
              </a:lnSpc>
              <a:spcBef>
                <a:spcPts val="0"/>
              </a:spcBef>
              <a:spcAft>
                <a:spcPts val="0"/>
              </a:spcAft>
              <a:buSzPts val="1200"/>
              <a:buChar char="-"/>
            </a:pPr>
            <a:r>
              <a:rPr lang="en" sz="1200"/>
              <a:t>trestbps &gt; 180</a:t>
            </a:r>
            <a:endParaRPr sz="1200"/>
          </a:p>
          <a:p>
            <a:pPr indent="-304800" lvl="0" marL="457200" rtl="0" algn="l">
              <a:lnSpc>
                <a:spcPct val="200000"/>
              </a:lnSpc>
              <a:spcBef>
                <a:spcPts val="0"/>
              </a:spcBef>
              <a:spcAft>
                <a:spcPts val="0"/>
              </a:spcAft>
              <a:buSzPts val="1200"/>
              <a:buChar char="-"/>
            </a:pPr>
            <a:r>
              <a:rPr lang="en" sz="1200"/>
              <a:t>chol &gt; 450. </a:t>
            </a:r>
            <a:endParaRPr sz="1200"/>
          </a:p>
          <a:p>
            <a:pPr indent="-304800" lvl="1" marL="914400" rtl="0" algn="l">
              <a:lnSpc>
                <a:spcPct val="200000"/>
              </a:lnSpc>
              <a:spcBef>
                <a:spcPts val="0"/>
              </a:spcBef>
              <a:spcAft>
                <a:spcPts val="0"/>
              </a:spcAft>
              <a:buSzPts val="1200"/>
              <a:buChar char="-"/>
            </a:pPr>
            <a:r>
              <a:rPr lang="en" sz="1200"/>
              <a:t>This removed only 8 points in total</a:t>
            </a:r>
            <a:endParaRPr sz="1300">
              <a:solidFill>
                <a:schemeClr val="dk2"/>
              </a:solidFill>
            </a:endParaRPr>
          </a:p>
        </p:txBody>
      </p:sp>
      <p:pic>
        <p:nvPicPr>
          <p:cNvPr id="149" name="Google Shape;149;p16" title="Screenshot 2025-03-13 at 10.30.16 PM.png"/>
          <p:cNvPicPr preferRelativeResize="0"/>
          <p:nvPr/>
        </p:nvPicPr>
        <p:blipFill>
          <a:blip r:embed="rId3">
            <a:alphaModFix/>
          </a:blip>
          <a:stretch>
            <a:fillRect/>
          </a:stretch>
        </p:blipFill>
        <p:spPr>
          <a:xfrm>
            <a:off x="242000" y="897125"/>
            <a:ext cx="3801399" cy="1518775"/>
          </a:xfrm>
          <a:prstGeom prst="rect">
            <a:avLst/>
          </a:prstGeom>
          <a:noFill/>
          <a:ln>
            <a:noFill/>
          </a:ln>
        </p:spPr>
      </p:pic>
      <p:pic>
        <p:nvPicPr>
          <p:cNvPr id="150" name="Google Shape;150;p16" title="Screenshot 2025-03-13 at 10.30.23 PM.png"/>
          <p:cNvPicPr preferRelativeResize="0"/>
          <p:nvPr/>
        </p:nvPicPr>
        <p:blipFill>
          <a:blip r:embed="rId4">
            <a:alphaModFix/>
          </a:blip>
          <a:stretch>
            <a:fillRect/>
          </a:stretch>
        </p:blipFill>
        <p:spPr>
          <a:xfrm>
            <a:off x="4753750" y="525275"/>
            <a:ext cx="3971455" cy="1518775"/>
          </a:xfrm>
          <a:prstGeom prst="rect">
            <a:avLst/>
          </a:prstGeom>
          <a:noFill/>
          <a:ln>
            <a:noFill/>
          </a:ln>
        </p:spPr>
      </p:pic>
      <p:pic>
        <p:nvPicPr>
          <p:cNvPr id="151" name="Google Shape;151;p16" title="Screenshot 2025-03-13 at 10.30.29 PM.png"/>
          <p:cNvPicPr preferRelativeResize="0"/>
          <p:nvPr/>
        </p:nvPicPr>
        <p:blipFill>
          <a:blip r:embed="rId5">
            <a:alphaModFix/>
          </a:blip>
          <a:stretch>
            <a:fillRect/>
          </a:stretch>
        </p:blipFill>
        <p:spPr>
          <a:xfrm>
            <a:off x="543700" y="2751394"/>
            <a:ext cx="3675924" cy="14091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Relaxed Lasso Logistic Regression</a:t>
            </a:r>
            <a:endParaRPr/>
          </a:p>
        </p:txBody>
      </p:sp>
      <p:sp>
        <p:nvSpPr>
          <p:cNvPr id="157" name="Google Shape;157;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Heart Disease is the cause of many people’s death across the </a:t>
            </a:r>
            <a:r>
              <a:rPr lang="en"/>
              <a:t>country</a:t>
            </a:r>
            <a:r>
              <a:rPr lang="en"/>
              <a:t> and the world</a:t>
            </a:r>
            <a:endParaRPr/>
          </a:p>
          <a:p>
            <a:pPr indent="-311150" lvl="0" marL="457200" rtl="0" algn="l">
              <a:spcBef>
                <a:spcPts val="0"/>
              </a:spcBef>
              <a:spcAft>
                <a:spcPts val="0"/>
              </a:spcAft>
              <a:buSzPts val="1300"/>
              <a:buChar char="●"/>
            </a:pPr>
            <a:r>
              <a:rPr lang="en"/>
              <a:t>Although Lasso Logistic regression can be used to find a model, using Relaxed Lasso Logistic Regression, one can find the most </a:t>
            </a:r>
            <a:r>
              <a:rPr lang="en"/>
              <a:t>parsimonious</a:t>
            </a:r>
            <a:r>
              <a:rPr lang="en"/>
              <a:t> model</a:t>
            </a:r>
            <a:endParaRPr/>
          </a:p>
          <a:p>
            <a:pPr indent="-311150" lvl="1" marL="914400" rtl="0" algn="l">
              <a:spcBef>
                <a:spcPts val="0"/>
              </a:spcBef>
              <a:spcAft>
                <a:spcPts val="0"/>
              </a:spcAft>
              <a:buSzPts val="1300"/>
              <a:buChar char="○"/>
            </a:pPr>
            <a:r>
              <a:rPr lang="en" sz="1300"/>
              <a:t>Thus leading to easier findings, allowing for quicker diagnosis before further tests</a:t>
            </a:r>
            <a:endParaRPr sz="1300"/>
          </a:p>
          <a:p>
            <a:pPr indent="-311150" lvl="0" marL="457200" rtl="0" algn="l">
              <a:spcBef>
                <a:spcPts val="0"/>
              </a:spcBef>
              <a:spcAft>
                <a:spcPts val="0"/>
              </a:spcAft>
              <a:buSzPts val="1300"/>
              <a:buChar char="●"/>
            </a:pPr>
            <a:r>
              <a:rPr lang="en"/>
              <a:t>Lasso Logistic Regression will be used to determine key risk factors for heart disease</a:t>
            </a:r>
            <a:endParaRPr/>
          </a:p>
          <a:p>
            <a:pPr indent="-311150" lvl="1" marL="914400" rtl="0" algn="l">
              <a:spcBef>
                <a:spcPts val="0"/>
              </a:spcBef>
              <a:spcAft>
                <a:spcPts val="0"/>
              </a:spcAft>
              <a:buSzPts val="1300"/>
              <a:buChar char="○"/>
            </a:pPr>
            <a:r>
              <a:rPr lang="en" sz="1300"/>
              <a:t>Create a model for predictions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Relaxed Lasso Specifically</a:t>
            </a:r>
            <a:endParaRPr/>
          </a:p>
        </p:txBody>
      </p:sp>
      <p:sp>
        <p:nvSpPr>
          <p:cNvPr id="163" name="Google Shape;163;p18"/>
          <p:cNvSpPr txBox="1"/>
          <p:nvPr>
            <p:ph idx="1" type="body"/>
          </p:nvPr>
        </p:nvSpPr>
        <p:spPr>
          <a:xfrm>
            <a:off x="819150" y="1990725"/>
            <a:ext cx="37905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3C4043"/>
              </a:buClr>
              <a:buSzPts val="1500"/>
              <a:buChar char="●"/>
            </a:pPr>
            <a:r>
              <a:rPr lang="en" sz="1500">
                <a:solidFill>
                  <a:srgbClr val="3C4043"/>
                </a:solidFill>
                <a:latin typeface="Arial"/>
                <a:ea typeface="Arial"/>
                <a:cs typeface="Arial"/>
                <a:sym typeface="Arial"/>
              </a:rPr>
              <a:t>Extension of Lasso Regression</a:t>
            </a:r>
            <a:endParaRPr sz="1500">
              <a:solidFill>
                <a:srgbClr val="3C4043"/>
              </a:solidFill>
              <a:latin typeface="Arial"/>
              <a:ea typeface="Arial"/>
              <a:cs typeface="Arial"/>
              <a:sym typeface="Arial"/>
            </a:endParaRPr>
          </a:p>
          <a:p>
            <a:pPr indent="-323850" lvl="0" marL="457200" rtl="0" algn="l">
              <a:spcBef>
                <a:spcPts val="0"/>
              </a:spcBef>
              <a:spcAft>
                <a:spcPts val="0"/>
              </a:spcAft>
              <a:buClr>
                <a:srgbClr val="3C4043"/>
              </a:buClr>
              <a:buSzPts val="1500"/>
              <a:buFont typeface="Arial"/>
              <a:buChar char="●"/>
            </a:pPr>
            <a:r>
              <a:rPr lang="en" sz="1500">
                <a:solidFill>
                  <a:srgbClr val="3C4043"/>
                </a:solidFill>
                <a:latin typeface="Arial"/>
                <a:ea typeface="Arial"/>
                <a:cs typeface="Arial"/>
                <a:sym typeface="Arial"/>
              </a:rPr>
              <a:t>Variable Selection for Predictive Power</a:t>
            </a:r>
            <a:endParaRPr sz="1500">
              <a:solidFill>
                <a:srgbClr val="3C4043"/>
              </a:solidFill>
              <a:latin typeface="Arial"/>
              <a:ea typeface="Arial"/>
              <a:cs typeface="Arial"/>
              <a:sym typeface="Arial"/>
            </a:endParaRPr>
          </a:p>
          <a:p>
            <a:pPr indent="0" lvl="0" marL="457200" rtl="0" algn="l">
              <a:spcBef>
                <a:spcPts val="1200"/>
              </a:spcBef>
              <a:spcAft>
                <a:spcPts val="1200"/>
              </a:spcAft>
              <a:buNone/>
            </a:pPr>
            <a:r>
              <a:t/>
            </a:r>
            <a:endParaRPr sz="800"/>
          </a:p>
        </p:txBody>
      </p:sp>
      <p:pic>
        <p:nvPicPr>
          <p:cNvPr id="164" name="Google Shape;164;p18"/>
          <p:cNvPicPr preferRelativeResize="0"/>
          <p:nvPr/>
        </p:nvPicPr>
        <p:blipFill>
          <a:blip r:embed="rId3">
            <a:alphaModFix/>
          </a:blip>
          <a:stretch>
            <a:fillRect/>
          </a:stretch>
        </p:blipFill>
        <p:spPr>
          <a:xfrm>
            <a:off x="4809715" y="1990725"/>
            <a:ext cx="4143360" cy="294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Model</a:t>
            </a:r>
            <a:endParaRPr/>
          </a:p>
        </p:txBody>
      </p:sp>
      <p:sp>
        <p:nvSpPr>
          <p:cNvPr id="170" name="Google Shape;170;p19"/>
          <p:cNvSpPr txBox="1"/>
          <p:nvPr>
            <p:ph idx="1" type="body"/>
          </p:nvPr>
        </p:nvSpPr>
        <p:spPr>
          <a:xfrm>
            <a:off x="819150" y="1990725"/>
            <a:ext cx="3789000" cy="2448000"/>
          </a:xfrm>
          <a:prstGeom prst="rect">
            <a:avLst/>
          </a:prstGeom>
        </p:spPr>
        <p:txBody>
          <a:bodyPr anchorCtr="0" anchor="t" bIns="91425" lIns="91425" spcFirstLastPara="1" rIns="91425" wrap="square" tIns="91425">
            <a:normAutofit/>
          </a:bodyPr>
          <a:lstStyle/>
          <a:p>
            <a:pPr indent="-320675" lvl="0" marL="457200" rtl="0" algn="l">
              <a:spcBef>
                <a:spcPts val="0"/>
              </a:spcBef>
              <a:spcAft>
                <a:spcPts val="0"/>
              </a:spcAft>
              <a:buClr>
                <a:srgbClr val="3C4043"/>
              </a:buClr>
              <a:buSzPts val="1450"/>
              <a:buChar char="●"/>
            </a:pPr>
            <a:r>
              <a:rPr lang="en" sz="1500"/>
              <a:t>Variable Selection Automatically</a:t>
            </a:r>
            <a:endParaRPr sz="1500"/>
          </a:p>
          <a:p>
            <a:pPr indent="-323850" lvl="0" marL="457200" rtl="0" algn="l">
              <a:spcBef>
                <a:spcPts val="0"/>
              </a:spcBef>
              <a:spcAft>
                <a:spcPts val="0"/>
              </a:spcAft>
              <a:buSzPts val="1500"/>
              <a:buChar char="●"/>
            </a:pPr>
            <a:r>
              <a:rPr lang="en" sz="1500"/>
              <a:t>Disease = .369*ChestPaint + 1.138*Exang + 0.851*CA + .778*Thal</a:t>
            </a:r>
            <a:endParaRPr sz="1500"/>
          </a:p>
        </p:txBody>
      </p:sp>
      <p:pic>
        <p:nvPicPr>
          <p:cNvPr id="171" name="Google Shape;171;p19"/>
          <p:cNvPicPr preferRelativeResize="0"/>
          <p:nvPr/>
        </p:nvPicPr>
        <p:blipFill>
          <a:blip r:embed="rId3">
            <a:alphaModFix/>
          </a:blip>
          <a:stretch>
            <a:fillRect/>
          </a:stretch>
        </p:blipFill>
        <p:spPr>
          <a:xfrm>
            <a:off x="4608143" y="1990725"/>
            <a:ext cx="4337133" cy="294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a:t>
            </a:r>
            <a:endParaRPr/>
          </a:p>
        </p:txBody>
      </p:sp>
      <p:sp>
        <p:nvSpPr>
          <p:cNvPr id="177" name="Google Shape;177;p20"/>
          <p:cNvSpPr txBox="1"/>
          <p:nvPr>
            <p:ph idx="1" type="body"/>
          </p:nvPr>
        </p:nvSpPr>
        <p:spPr>
          <a:xfrm>
            <a:off x="819150" y="1990725"/>
            <a:ext cx="37530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False Positives: 6/93</a:t>
            </a:r>
            <a:endParaRPr sz="2000"/>
          </a:p>
          <a:p>
            <a:pPr indent="-355600" lvl="0" marL="457200" rtl="0" algn="l">
              <a:spcBef>
                <a:spcPts val="0"/>
              </a:spcBef>
              <a:spcAft>
                <a:spcPts val="0"/>
              </a:spcAft>
              <a:buSzPts val="2000"/>
              <a:buChar char="●"/>
            </a:pPr>
            <a:r>
              <a:rPr lang="en" sz="2000"/>
              <a:t>False Negatives: 4/93</a:t>
            </a:r>
            <a:endParaRPr sz="2000"/>
          </a:p>
        </p:txBody>
      </p:sp>
      <p:pic>
        <p:nvPicPr>
          <p:cNvPr id="178" name="Google Shape;178;p20"/>
          <p:cNvPicPr preferRelativeResize="0"/>
          <p:nvPr/>
        </p:nvPicPr>
        <p:blipFill>
          <a:blip r:embed="rId3">
            <a:alphaModFix/>
          </a:blip>
          <a:stretch>
            <a:fillRect/>
          </a:stretch>
        </p:blipFill>
        <p:spPr>
          <a:xfrm>
            <a:off x="5282075" y="2384500"/>
            <a:ext cx="2902775" cy="1306250"/>
          </a:xfrm>
          <a:prstGeom prst="rect">
            <a:avLst/>
          </a:prstGeom>
          <a:noFill/>
          <a:ln>
            <a:noFill/>
          </a:ln>
        </p:spPr>
      </p:pic>
      <p:pic>
        <p:nvPicPr>
          <p:cNvPr id="179" name="Google Shape;179;p20"/>
          <p:cNvPicPr preferRelativeResize="0"/>
          <p:nvPr/>
        </p:nvPicPr>
        <p:blipFill>
          <a:blip r:embed="rId4">
            <a:alphaModFix/>
          </a:blip>
          <a:stretch>
            <a:fillRect/>
          </a:stretch>
        </p:blipFill>
        <p:spPr>
          <a:xfrm>
            <a:off x="4724550" y="4080700"/>
            <a:ext cx="4017825" cy="358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from Logistic Lasso </a:t>
            </a:r>
            <a:r>
              <a:rPr lang="en"/>
              <a:t>Regression</a:t>
            </a:r>
            <a:endParaRPr/>
          </a:p>
        </p:txBody>
      </p:sp>
      <p:sp>
        <p:nvSpPr>
          <p:cNvPr id="185" name="Google Shape;185;p21"/>
          <p:cNvSpPr txBox="1"/>
          <p:nvPr>
            <p:ph idx="1" type="body"/>
          </p:nvPr>
        </p:nvSpPr>
        <p:spPr>
          <a:xfrm>
            <a:off x="819150" y="1990725"/>
            <a:ext cx="3753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 samples led to different models</a:t>
            </a:r>
            <a:endParaRPr/>
          </a:p>
          <a:p>
            <a:pPr indent="0" lvl="0" marL="0" rtl="0" algn="l">
              <a:spcBef>
                <a:spcPts val="1200"/>
              </a:spcBef>
              <a:spcAft>
                <a:spcPts val="1200"/>
              </a:spcAft>
              <a:buNone/>
            </a:pPr>
            <a:r>
              <a:rPr lang="en"/>
              <a:t>Takeaway: Chest Pain, Thalach, Exang, Oldpeak, CA, Thal</a:t>
            </a:r>
            <a:endParaRPr/>
          </a:p>
        </p:txBody>
      </p:sp>
      <p:pic>
        <p:nvPicPr>
          <p:cNvPr id="186" name="Google Shape;186;p21"/>
          <p:cNvPicPr preferRelativeResize="0"/>
          <p:nvPr/>
        </p:nvPicPr>
        <p:blipFill>
          <a:blip r:embed="rId3">
            <a:alphaModFix/>
          </a:blip>
          <a:stretch>
            <a:fillRect/>
          </a:stretch>
        </p:blipFill>
        <p:spPr>
          <a:xfrm>
            <a:off x="4724550" y="1952600"/>
            <a:ext cx="4162425" cy="259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