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88" r:id="rId1"/>
  </p:sldMasterIdLst>
  <p:sldIdLst>
    <p:sldId id="256" r:id="rId2"/>
    <p:sldId id="257" r:id="rId3"/>
    <p:sldId id="264" r:id="rId4"/>
    <p:sldId id="270" r:id="rId5"/>
    <p:sldId id="269" r:id="rId6"/>
    <p:sldId id="265" r:id="rId7"/>
    <p:sldId id="271" r:id="rId8"/>
    <p:sldId id="272" r:id="rId9"/>
    <p:sldId id="266" r:id="rId10"/>
    <p:sldId id="273" r:id="rId11"/>
    <p:sldId id="274" r:id="rId12"/>
    <p:sldId id="267" r:id="rId13"/>
    <p:sldId id="280" r:id="rId14"/>
    <p:sldId id="282" r:id="rId15"/>
    <p:sldId id="276" r:id="rId16"/>
    <p:sldId id="268" r:id="rId17"/>
    <p:sldId id="278" r:id="rId18"/>
    <p:sldId id="279" r:id="rId19"/>
    <p:sldId id="283" r:id="rId20"/>
    <p:sldId id="284" r:id="rId21"/>
    <p:sldId id="285" r:id="rId22"/>
    <p:sldId id="286"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85"/>
    <p:restoredTop sz="94650"/>
  </p:normalViewPr>
  <p:slideViewPr>
    <p:cSldViewPr snapToGrid="0">
      <p:cViewPr varScale="1">
        <p:scale>
          <a:sx n="96" d="100"/>
          <a:sy n="96" d="100"/>
        </p:scale>
        <p:origin x="17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4147A-A3C4-4935-BA2B-8BAFD9C85C6C}"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3D64EB0E-B190-4F0A-8A4F-B4C88C0FFD44}">
      <dgm:prSet/>
      <dgm:spPr>
        <a:noFill/>
      </dgm:spPr>
      <dgm:t>
        <a:bodyPr/>
        <a:lstStyle/>
        <a:p>
          <a:r>
            <a:rPr lang="en-US"/>
            <a:t>1. Gameco</a:t>
          </a:r>
        </a:p>
      </dgm:t>
    </dgm:pt>
    <dgm:pt modelId="{7DD810D5-E594-43F5-8B2F-6B10149A553A}" type="parTrans" cxnId="{33238AF9-751B-4567-BEC9-BB816EF7A065}">
      <dgm:prSet/>
      <dgm:spPr/>
      <dgm:t>
        <a:bodyPr/>
        <a:lstStyle/>
        <a:p>
          <a:endParaRPr lang="en-US"/>
        </a:p>
      </dgm:t>
    </dgm:pt>
    <dgm:pt modelId="{6BF93773-05DA-42C2-B94E-8FB18865B87E}" type="sibTrans" cxnId="{33238AF9-751B-4567-BEC9-BB816EF7A065}">
      <dgm:prSet/>
      <dgm:spPr/>
      <dgm:t>
        <a:bodyPr/>
        <a:lstStyle/>
        <a:p>
          <a:endParaRPr lang="en-US"/>
        </a:p>
      </dgm:t>
    </dgm:pt>
    <dgm:pt modelId="{7355A3BD-3794-4F00-A98F-B16FA035C029}">
      <dgm:prSet/>
      <dgm:spPr>
        <a:noFill/>
      </dgm:spPr>
      <dgm:t>
        <a:bodyPr/>
        <a:lstStyle/>
        <a:p>
          <a:r>
            <a:rPr lang="en-US"/>
            <a:t>2. Influenza</a:t>
          </a:r>
        </a:p>
      </dgm:t>
    </dgm:pt>
    <dgm:pt modelId="{5DE59F05-DC0B-4C46-BD7B-E0A1FE657085}" type="parTrans" cxnId="{BD0427C2-5A45-4FC6-A5FB-B16F5DB2231B}">
      <dgm:prSet/>
      <dgm:spPr/>
      <dgm:t>
        <a:bodyPr/>
        <a:lstStyle/>
        <a:p>
          <a:endParaRPr lang="en-US"/>
        </a:p>
      </dgm:t>
    </dgm:pt>
    <dgm:pt modelId="{E1724AD7-C657-476A-B834-539DCEB970D4}" type="sibTrans" cxnId="{BD0427C2-5A45-4FC6-A5FB-B16F5DB2231B}">
      <dgm:prSet/>
      <dgm:spPr/>
      <dgm:t>
        <a:bodyPr/>
        <a:lstStyle/>
        <a:p>
          <a:endParaRPr lang="en-US"/>
        </a:p>
      </dgm:t>
    </dgm:pt>
    <dgm:pt modelId="{C6BF8564-695E-49B9-9069-5879DE19A4DB}">
      <dgm:prSet/>
      <dgm:spPr>
        <a:noFill/>
      </dgm:spPr>
      <dgm:t>
        <a:bodyPr/>
        <a:lstStyle/>
        <a:p>
          <a:r>
            <a:rPr lang="en-US" dirty="0"/>
            <a:t>3. </a:t>
          </a:r>
          <a:r>
            <a:rPr lang="en-US" dirty="0" err="1"/>
            <a:t>RockBuster</a:t>
          </a:r>
          <a:endParaRPr lang="en-US" dirty="0"/>
        </a:p>
      </dgm:t>
    </dgm:pt>
    <dgm:pt modelId="{E47D4702-1D81-465E-921C-548AB5446757}" type="parTrans" cxnId="{28BAFD71-A139-4102-A222-90CDE37FC63A}">
      <dgm:prSet/>
      <dgm:spPr/>
      <dgm:t>
        <a:bodyPr/>
        <a:lstStyle/>
        <a:p>
          <a:endParaRPr lang="en-US"/>
        </a:p>
      </dgm:t>
    </dgm:pt>
    <dgm:pt modelId="{37C6A1DD-0408-4D3C-8CA1-6A9A2B4C5531}" type="sibTrans" cxnId="{28BAFD71-A139-4102-A222-90CDE37FC63A}">
      <dgm:prSet/>
      <dgm:spPr/>
      <dgm:t>
        <a:bodyPr/>
        <a:lstStyle/>
        <a:p>
          <a:endParaRPr lang="en-US"/>
        </a:p>
      </dgm:t>
    </dgm:pt>
    <dgm:pt modelId="{AD9735BE-1F58-43C8-8FD4-FCD301BDBB0D}">
      <dgm:prSet/>
      <dgm:spPr>
        <a:noFill/>
      </dgm:spPr>
      <dgm:t>
        <a:bodyPr/>
        <a:lstStyle/>
        <a:p>
          <a:r>
            <a:rPr lang="en-US"/>
            <a:t>4. Instacart</a:t>
          </a:r>
        </a:p>
      </dgm:t>
    </dgm:pt>
    <dgm:pt modelId="{46B6FD7B-FCD8-462D-A3C5-2BA5D6418DAD}" type="parTrans" cxnId="{C30CB554-A4FB-4B4B-9570-4C9A30602A87}">
      <dgm:prSet/>
      <dgm:spPr/>
      <dgm:t>
        <a:bodyPr/>
        <a:lstStyle/>
        <a:p>
          <a:endParaRPr lang="en-US"/>
        </a:p>
      </dgm:t>
    </dgm:pt>
    <dgm:pt modelId="{79633FFB-22B7-4F30-AE39-A9A679137220}" type="sibTrans" cxnId="{C30CB554-A4FB-4B4B-9570-4C9A30602A87}">
      <dgm:prSet/>
      <dgm:spPr/>
      <dgm:t>
        <a:bodyPr/>
        <a:lstStyle/>
        <a:p>
          <a:endParaRPr lang="en-US"/>
        </a:p>
      </dgm:t>
    </dgm:pt>
    <dgm:pt modelId="{BD4C4492-6CC6-4CC6-91B4-E5D0C9BB8D10}">
      <dgm:prSet/>
      <dgm:spPr>
        <a:noFill/>
      </dgm:spPr>
      <dgm:t>
        <a:bodyPr/>
        <a:lstStyle/>
        <a:p>
          <a:r>
            <a:rPr lang="en-US"/>
            <a:t>5. Pig E. Bank</a:t>
          </a:r>
        </a:p>
      </dgm:t>
    </dgm:pt>
    <dgm:pt modelId="{A118A137-9AFF-42E5-A988-8A265AD23C4A}" type="parTrans" cxnId="{B483CBCE-9FAC-4C84-99C4-F2F2A476C507}">
      <dgm:prSet/>
      <dgm:spPr/>
      <dgm:t>
        <a:bodyPr/>
        <a:lstStyle/>
        <a:p>
          <a:endParaRPr lang="en-US"/>
        </a:p>
      </dgm:t>
    </dgm:pt>
    <dgm:pt modelId="{2115B9ED-ADD7-4BC2-81BD-594090D1EFDD}" type="sibTrans" cxnId="{B483CBCE-9FAC-4C84-99C4-F2F2A476C507}">
      <dgm:prSet/>
      <dgm:spPr/>
      <dgm:t>
        <a:bodyPr/>
        <a:lstStyle/>
        <a:p>
          <a:endParaRPr lang="en-US"/>
        </a:p>
      </dgm:t>
    </dgm:pt>
    <dgm:pt modelId="{481F1876-A9FF-44DB-8D29-F2A56EBF3A0C}">
      <dgm:prSet/>
      <dgm:spPr/>
      <dgm:t>
        <a:bodyPr/>
        <a:lstStyle/>
        <a:p>
          <a:r>
            <a:rPr lang="en-US" dirty="0"/>
            <a:t>6. King County</a:t>
          </a:r>
        </a:p>
      </dgm:t>
    </dgm:pt>
    <dgm:pt modelId="{78D9F0D1-792B-48E4-A056-3E217C81AE01}" type="parTrans" cxnId="{8F04EA03-2BAD-4134-B778-875983CC9D20}">
      <dgm:prSet/>
      <dgm:spPr/>
      <dgm:t>
        <a:bodyPr/>
        <a:lstStyle/>
        <a:p>
          <a:endParaRPr lang="en-US"/>
        </a:p>
      </dgm:t>
    </dgm:pt>
    <dgm:pt modelId="{F7035835-793A-4345-83F3-A861706831E0}" type="sibTrans" cxnId="{8F04EA03-2BAD-4134-B778-875983CC9D20}">
      <dgm:prSet/>
      <dgm:spPr/>
      <dgm:t>
        <a:bodyPr/>
        <a:lstStyle/>
        <a:p>
          <a:endParaRPr lang="en-US"/>
        </a:p>
      </dgm:t>
    </dgm:pt>
    <dgm:pt modelId="{32207288-4653-E64C-9883-EFF13B6189FE}" type="pres">
      <dgm:prSet presAssocID="{2DD4147A-A3C4-4935-BA2B-8BAFD9C85C6C}" presName="linear" presStyleCnt="0">
        <dgm:presLayoutVars>
          <dgm:animLvl val="lvl"/>
          <dgm:resizeHandles val="exact"/>
        </dgm:presLayoutVars>
      </dgm:prSet>
      <dgm:spPr/>
    </dgm:pt>
    <dgm:pt modelId="{CBAB32A2-A489-8F45-B769-D3BE83B59A8B}" type="pres">
      <dgm:prSet presAssocID="{3D64EB0E-B190-4F0A-8A4F-B4C88C0FFD44}" presName="parentText" presStyleLbl="node1" presStyleIdx="0" presStyleCnt="6">
        <dgm:presLayoutVars>
          <dgm:chMax val="0"/>
          <dgm:bulletEnabled val="1"/>
        </dgm:presLayoutVars>
      </dgm:prSet>
      <dgm:spPr/>
    </dgm:pt>
    <dgm:pt modelId="{A1CD009F-7237-0346-81C5-F6DA7F38F04A}" type="pres">
      <dgm:prSet presAssocID="{6BF93773-05DA-42C2-B94E-8FB18865B87E}" presName="spacer" presStyleCnt="0"/>
      <dgm:spPr/>
    </dgm:pt>
    <dgm:pt modelId="{4DD7B1C2-3902-1A48-87AF-EB97F34B104D}" type="pres">
      <dgm:prSet presAssocID="{7355A3BD-3794-4F00-A98F-B16FA035C029}" presName="parentText" presStyleLbl="node1" presStyleIdx="1" presStyleCnt="6">
        <dgm:presLayoutVars>
          <dgm:chMax val="0"/>
          <dgm:bulletEnabled val="1"/>
        </dgm:presLayoutVars>
      </dgm:prSet>
      <dgm:spPr/>
    </dgm:pt>
    <dgm:pt modelId="{309E5CAA-C215-EE4C-80A2-D146A6F52889}" type="pres">
      <dgm:prSet presAssocID="{E1724AD7-C657-476A-B834-539DCEB970D4}" presName="spacer" presStyleCnt="0"/>
      <dgm:spPr/>
    </dgm:pt>
    <dgm:pt modelId="{E924A26F-F691-FF46-96EC-ABDCDAFEC2B9}" type="pres">
      <dgm:prSet presAssocID="{C6BF8564-695E-49B9-9069-5879DE19A4DB}" presName="parentText" presStyleLbl="node1" presStyleIdx="2" presStyleCnt="6">
        <dgm:presLayoutVars>
          <dgm:chMax val="0"/>
          <dgm:bulletEnabled val="1"/>
        </dgm:presLayoutVars>
      </dgm:prSet>
      <dgm:spPr/>
    </dgm:pt>
    <dgm:pt modelId="{B6E803AE-9873-6A4E-8B8F-F904653AFEA0}" type="pres">
      <dgm:prSet presAssocID="{37C6A1DD-0408-4D3C-8CA1-6A9A2B4C5531}" presName="spacer" presStyleCnt="0"/>
      <dgm:spPr/>
    </dgm:pt>
    <dgm:pt modelId="{510A4338-81AA-B44D-868C-4826CCEAFD3F}" type="pres">
      <dgm:prSet presAssocID="{AD9735BE-1F58-43C8-8FD4-FCD301BDBB0D}" presName="parentText" presStyleLbl="node1" presStyleIdx="3" presStyleCnt="6" custLinFactNeighborX="-10" custLinFactNeighborY="15307">
        <dgm:presLayoutVars>
          <dgm:chMax val="0"/>
          <dgm:bulletEnabled val="1"/>
        </dgm:presLayoutVars>
      </dgm:prSet>
      <dgm:spPr/>
    </dgm:pt>
    <dgm:pt modelId="{741E0D1F-8760-AE44-91F2-3C76FD6D3AA0}" type="pres">
      <dgm:prSet presAssocID="{79633FFB-22B7-4F30-AE39-A9A679137220}" presName="spacer" presStyleCnt="0"/>
      <dgm:spPr/>
    </dgm:pt>
    <dgm:pt modelId="{D45F2EE3-33C2-4444-83B8-56D67FAC8934}" type="pres">
      <dgm:prSet presAssocID="{BD4C4492-6CC6-4CC6-91B4-E5D0C9BB8D10}" presName="parentText" presStyleLbl="node1" presStyleIdx="4" presStyleCnt="6">
        <dgm:presLayoutVars>
          <dgm:chMax val="0"/>
          <dgm:bulletEnabled val="1"/>
        </dgm:presLayoutVars>
      </dgm:prSet>
      <dgm:spPr/>
    </dgm:pt>
    <dgm:pt modelId="{F4080E75-3152-4142-8A6A-7E4C6069A07E}" type="pres">
      <dgm:prSet presAssocID="{2115B9ED-ADD7-4BC2-81BD-594090D1EFDD}" presName="spacer" presStyleCnt="0"/>
      <dgm:spPr/>
    </dgm:pt>
    <dgm:pt modelId="{6F74E77D-8141-2E40-91A6-E2D6E4D5E8C1}" type="pres">
      <dgm:prSet presAssocID="{481F1876-A9FF-44DB-8D29-F2A56EBF3A0C}" presName="parentText" presStyleLbl="node1" presStyleIdx="5" presStyleCnt="6">
        <dgm:presLayoutVars>
          <dgm:chMax val="0"/>
          <dgm:bulletEnabled val="1"/>
        </dgm:presLayoutVars>
      </dgm:prSet>
      <dgm:spPr/>
    </dgm:pt>
  </dgm:ptLst>
  <dgm:cxnLst>
    <dgm:cxn modelId="{8F04EA03-2BAD-4134-B778-875983CC9D20}" srcId="{2DD4147A-A3C4-4935-BA2B-8BAFD9C85C6C}" destId="{481F1876-A9FF-44DB-8D29-F2A56EBF3A0C}" srcOrd="5" destOrd="0" parTransId="{78D9F0D1-792B-48E4-A056-3E217C81AE01}" sibTransId="{F7035835-793A-4345-83F3-A861706831E0}"/>
    <dgm:cxn modelId="{6DA2E01A-EF81-974A-967C-04ADBC37271A}" type="presOf" srcId="{2DD4147A-A3C4-4935-BA2B-8BAFD9C85C6C}" destId="{32207288-4653-E64C-9883-EFF13B6189FE}" srcOrd="0" destOrd="0" presId="urn:microsoft.com/office/officeart/2005/8/layout/vList2"/>
    <dgm:cxn modelId="{1BD58A32-0E32-6E45-A6A6-199D4D460264}" type="presOf" srcId="{BD4C4492-6CC6-4CC6-91B4-E5D0C9BB8D10}" destId="{D45F2EE3-33C2-4444-83B8-56D67FAC8934}" srcOrd="0" destOrd="0" presId="urn:microsoft.com/office/officeart/2005/8/layout/vList2"/>
    <dgm:cxn modelId="{C30CB554-A4FB-4B4B-9570-4C9A30602A87}" srcId="{2DD4147A-A3C4-4935-BA2B-8BAFD9C85C6C}" destId="{AD9735BE-1F58-43C8-8FD4-FCD301BDBB0D}" srcOrd="3" destOrd="0" parTransId="{46B6FD7B-FCD8-462D-A3C5-2BA5D6418DAD}" sibTransId="{79633FFB-22B7-4F30-AE39-A9A679137220}"/>
    <dgm:cxn modelId="{28BAFD71-A139-4102-A222-90CDE37FC63A}" srcId="{2DD4147A-A3C4-4935-BA2B-8BAFD9C85C6C}" destId="{C6BF8564-695E-49B9-9069-5879DE19A4DB}" srcOrd="2" destOrd="0" parTransId="{E47D4702-1D81-465E-921C-548AB5446757}" sibTransId="{37C6A1DD-0408-4D3C-8CA1-6A9A2B4C5531}"/>
    <dgm:cxn modelId="{B71E63A4-7511-E54F-A98B-F79F4879652F}" type="presOf" srcId="{C6BF8564-695E-49B9-9069-5879DE19A4DB}" destId="{E924A26F-F691-FF46-96EC-ABDCDAFEC2B9}" srcOrd="0" destOrd="0" presId="urn:microsoft.com/office/officeart/2005/8/layout/vList2"/>
    <dgm:cxn modelId="{28D991B5-3F04-D645-B247-E3051B3A0DAD}" type="presOf" srcId="{481F1876-A9FF-44DB-8D29-F2A56EBF3A0C}" destId="{6F74E77D-8141-2E40-91A6-E2D6E4D5E8C1}" srcOrd="0" destOrd="0" presId="urn:microsoft.com/office/officeart/2005/8/layout/vList2"/>
    <dgm:cxn modelId="{BD0427C2-5A45-4FC6-A5FB-B16F5DB2231B}" srcId="{2DD4147A-A3C4-4935-BA2B-8BAFD9C85C6C}" destId="{7355A3BD-3794-4F00-A98F-B16FA035C029}" srcOrd="1" destOrd="0" parTransId="{5DE59F05-DC0B-4C46-BD7B-E0A1FE657085}" sibTransId="{E1724AD7-C657-476A-B834-539DCEB970D4}"/>
    <dgm:cxn modelId="{FF0B11CB-5847-2C42-AF5B-486F59A2C231}" type="presOf" srcId="{AD9735BE-1F58-43C8-8FD4-FCD301BDBB0D}" destId="{510A4338-81AA-B44D-868C-4826CCEAFD3F}" srcOrd="0" destOrd="0" presId="urn:microsoft.com/office/officeart/2005/8/layout/vList2"/>
    <dgm:cxn modelId="{B483CBCE-9FAC-4C84-99C4-F2F2A476C507}" srcId="{2DD4147A-A3C4-4935-BA2B-8BAFD9C85C6C}" destId="{BD4C4492-6CC6-4CC6-91B4-E5D0C9BB8D10}" srcOrd="4" destOrd="0" parTransId="{A118A137-9AFF-42E5-A988-8A265AD23C4A}" sibTransId="{2115B9ED-ADD7-4BC2-81BD-594090D1EFDD}"/>
    <dgm:cxn modelId="{2A998CF1-557F-6049-BC34-97F26F9D524E}" type="presOf" srcId="{7355A3BD-3794-4F00-A98F-B16FA035C029}" destId="{4DD7B1C2-3902-1A48-87AF-EB97F34B104D}" srcOrd="0" destOrd="0" presId="urn:microsoft.com/office/officeart/2005/8/layout/vList2"/>
    <dgm:cxn modelId="{2B228BF4-308B-5D43-980F-346AE07EC3E7}" type="presOf" srcId="{3D64EB0E-B190-4F0A-8A4F-B4C88C0FFD44}" destId="{CBAB32A2-A489-8F45-B769-D3BE83B59A8B}" srcOrd="0" destOrd="0" presId="urn:microsoft.com/office/officeart/2005/8/layout/vList2"/>
    <dgm:cxn modelId="{33238AF9-751B-4567-BEC9-BB816EF7A065}" srcId="{2DD4147A-A3C4-4935-BA2B-8BAFD9C85C6C}" destId="{3D64EB0E-B190-4F0A-8A4F-B4C88C0FFD44}" srcOrd="0" destOrd="0" parTransId="{7DD810D5-E594-43F5-8B2F-6B10149A553A}" sibTransId="{6BF93773-05DA-42C2-B94E-8FB18865B87E}"/>
    <dgm:cxn modelId="{285042A3-A993-224C-A4FD-8CFCE12E7F82}" type="presParOf" srcId="{32207288-4653-E64C-9883-EFF13B6189FE}" destId="{CBAB32A2-A489-8F45-B769-D3BE83B59A8B}" srcOrd="0" destOrd="0" presId="urn:microsoft.com/office/officeart/2005/8/layout/vList2"/>
    <dgm:cxn modelId="{F3172ECE-E43F-524C-85EB-45F0273C733F}" type="presParOf" srcId="{32207288-4653-E64C-9883-EFF13B6189FE}" destId="{A1CD009F-7237-0346-81C5-F6DA7F38F04A}" srcOrd="1" destOrd="0" presId="urn:microsoft.com/office/officeart/2005/8/layout/vList2"/>
    <dgm:cxn modelId="{D99201D1-8DE2-C74D-9A2E-E7BB612CE1FA}" type="presParOf" srcId="{32207288-4653-E64C-9883-EFF13B6189FE}" destId="{4DD7B1C2-3902-1A48-87AF-EB97F34B104D}" srcOrd="2" destOrd="0" presId="urn:microsoft.com/office/officeart/2005/8/layout/vList2"/>
    <dgm:cxn modelId="{4C2D11BD-9521-C547-A09C-538D21226AF5}" type="presParOf" srcId="{32207288-4653-E64C-9883-EFF13B6189FE}" destId="{309E5CAA-C215-EE4C-80A2-D146A6F52889}" srcOrd="3" destOrd="0" presId="urn:microsoft.com/office/officeart/2005/8/layout/vList2"/>
    <dgm:cxn modelId="{74CCE25E-A71C-0849-968D-2BD5E9597DA7}" type="presParOf" srcId="{32207288-4653-E64C-9883-EFF13B6189FE}" destId="{E924A26F-F691-FF46-96EC-ABDCDAFEC2B9}" srcOrd="4" destOrd="0" presId="urn:microsoft.com/office/officeart/2005/8/layout/vList2"/>
    <dgm:cxn modelId="{5FDC7662-7A37-C24E-B01E-CB5D5D66936D}" type="presParOf" srcId="{32207288-4653-E64C-9883-EFF13B6189FE}" destId="{B6E803AE-9873-6A4E-8B8F-F904653AFEA0}" srcOrd="5" destOrd="0" presId="urn:microsoft.com/office/officeart/2005/8/layout/vList2"/>
    <dgm:cxn modelId="{D2D6E995-8141-5F46-B6E8-70327AD0B9F8}" type="presParOf" srcId="{32207288-4653-E64C-9883-EFF13B6189FE}" destId="{510A4338-81AA-B44D-868C-4826CCEAFD3F}" srcOrd="6" destOrd="0" presId="urn:microsoft.com/office/officeart/2005/8/layout/vList2"/>
    <dgm:cxn modelId="{971A61F0-C9EB-324F-9169-D51D4086389B}" type="presParOf" srcId="{32207288-4653-E64C-9883-EFF13B6189FE}" destId="{741E0D1F-8760-AE44-91F2-3C76FD6D3AA0}" srcOrd="7" destOrd="0" presId="urn:microsoft.com/office/officeart/2005/8/layout/vList2"/>
    <dgm:cxn modelId="{0E0C140E-6D31-E949-8B5D-2B29BBAADE7D}" type="presParOf" srcId="{32207288-4653-E64C-9883-EFF13B6189FE}" destId="{D45F2EE3-33C2-4444-83B8-56D67FAC8934}" srcOrd="8" destOrd="0" presId="urn:microsoft.com/office/officeart/2005/8/layout/vList2"/>
    <dgm:cxn modelId="{B58E6BAF-CAF4-EA45-AE29-B3C95E3A42E9}" type="presParOf" srcId="{32207288-4653-E64C-9883-EFF13B6189FE}" destId="{F4080E75-3152-4142-8A6A-7E4C6069A07E}" srcOrd="9" destOrd="0" presId="urn:microsoft.com/office/officeart/2005/8/layout/vList2"/>
    <dgm:cxn modelId="{A71C1BBE-0461-8E44-839D-37D012741AC9}" type="presParOf" srcId="{32207288-4653-E64C-9883-EFF13B6189FE}" destId="{6F74E77D-8141-2E40-91A6-E2D6E4D5E8C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C62698-17D1-43DA-8222-FD5DA12AFECA}"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1EEEF81B-8B9C-4F5B-9368-B4EEC3014EF1}">
      <dgm:prSet custT="1"/>
      <dgm:spPr/>
      <dgm:t>
        <a:bodyPr/>
        <a:lstStyle/>
        <a:p>
          <a:pPr>
            <a:lnSpc>
              <a:spcPct val="100000"/>
            </a:lnSpc>
          </a:pPr>
          <a:r>
            <a:rPr lang="en-US" sz="1600" dirty="0" err="1">
              <a:solidFill>
                <a:schemeClr val="tx1"/>
              </a:solidFill>
            </a:rPr>
            <a:t>GameCo</a:t>
          </a:r>
          <a:r>
            <a:rPr lang="en-US" sz="1600" dirty="0">
              <a:solidFill>
                <a:schemeClr val="tx1"/>
              </a:solidFill>
            </a:rPr>
            <a:t> is a new video game company that is needing data analysis done to have a better understanding of how new games may fare in the market </a:t>
          </a:r>
        </a:p>
      </dgm:t>
    </dgm:pt>
    <dgm:pt modelId="{E40A7276-5278-4316-B639-03C5710F0DC6}" type="parTrans" cxnId="{73538B73-94E8-4CEC-B88A-F98EBBBA50C7}">
      <dgm:prSet/>
      <dgm:spPr/>
      <dgm:t>
        <a:bodyPr/>
        <a:lstStyle/>
        <a:p>
          <a:endParaRPr lang="en-US"/>
        </a:p>
      </dgm:t>
    </dgm:pt>
    <dgm:pt modelId="{7F7ADDF3-D6D1-4064-88FC-1E2C6FEA7B30}" type="sibTrans" cxnId="{73538B73-94E8-4CEC-B88A-F98EBBBA50C7}">
      <dgm:prSet/>
      <dgm:spPr/>
      <dgm:t>
        <a:bodyPr/>
        <a:lstStyle/>
        <a:p>
          <a:endParaRPr lang="en-US"/>
        </a:p>
      </dgm:t>
    </dgm:pt>
    <dgm:pt modelId="{B81A2098-6B52-4848-B033-A914B14B65B4}">
      <dgm:prSet custT="1"/>
      <dgm:spPr/>
      <dgm:t>
        <a:bodyPr/>
        <a:lstStyle/>
        <a:p>
          <a:pPr>
            <a:lnSpc>
              <a:spcPct val="100000"/>
            </a:lnSpc>
          </a:pPr>
          <a:r>
            <a:rPr lang="en-US" sz="1600" dirty="0"/>
            <a:t>The data consists of total number of units of games sold from 1980 to 2016. This information was attained from the website </a:t>
          </a:r>
          <a:r>
            <a:rPr lang="en-US" sz="1600" dirty="0" err="1"/>
            <a:t>VGChartz</a:t>
          </a:r>
          <a:r>
            <a:rPr lang="en-US" sz="1600" dirty="0"/>
            <a:t> </a:t>
          </a:r>
        </a:p>
      </dgm:t>
    </dgm:pt>
    <dgm:pt modelId="{69BA47F9-B952-4C6B-9FFF-BF4D0AEF0435}" type="parTrans" cxnId="{0F8E5BD5-3F70-4324-8C2E-A0624BDB2D65}">
      <dgm:prSet/>
      <dgm:spPr/>
      <dgm:t>
        <a:bodyPr/>
        <a:lstStyle/>
        <a:p>
          <a:endParaRPr lang="en-US"/>
        </a:p>
      </dgm:t>
    </dgm:pt>
    <dgm:pt modelId="{DAFFEA40-3564-4421-93D4-31F818A50752}" type="sibTrans" cxnId="{0F8E5BD5-3F70-4324-8C2E-A0624BDB2D65}">
      <dgm:prSet/>
      <dgm:spPr/>
      <dgm:t>
        <a:bodyPr/>
        <a:lstStyle/>
        <a:p>
          <a:endParaRPr lang="en-US"/>
        </a:p>
      </dgm:t>
    </dgm:pt>
    <dgm:pt modelId="{28EFDB90-9D8B-4779-843A-152393C60237}">
      <dgm:prSet custT="1"/>
      <dgm:spPr/>
      <dgm:t>
        <a:bodyPr/>
        <a:lstStyle/>
        <a:p>
          <a:pPr>
            <a:lnSpc>
              <a:spcPct val="100000"/>
            </a:lnSpc>
          </a:pPr>
          <a:r>
            <a:rPr lang="en-US" sz="1600" dirty="0"/>
            <a:t>- Data Cleaning</a:t>
          </a:r>
        </a:p>
        <a:p>
          <a:pPr>
            <a:lnSpc>
              <a:spcPct val="100000"/>
            </a:lnSpc>
          </a:pPr>
          <a:r>
            <a:rPr lang="en-US" sz="1600" dirty="0"/>
            <a:t>- Data Grouping</a:t>
          </a:r>
        </a:p>
        <a:p>
          <a:pPr>
            <a:lnSpc>
              <a:spcPct val="100000"/>
            </a:lnSpc>
          </a:pPr>
          <a:r>
            <a:rPr lang="en-US" sz="1600" dirty="0"/>
            <a:t>- Descriptive Analysis</a:t>
          </a:r>
        </a:p>
        <a:p>
          <a:pPr>
            <a:lnSpc>
              <a:spcPct val="100000"/>
            </a:lnSpc>
          </a:pPr>
          <a:r>
            <a:rPr lang="en-US" sz="1600" dirty="0"/>
            <a:t>- Visualization</a:t>
          </a:r>
        </a:p>
        <a:p>
          <a:pPr>
            <a:lnSpc>
              <a:spcPct val="100000"/>
            </a:lnSpc>
          </a:pPr>
          <a:r>
            <a:rPr lang="en-US" sz="1600" dirty="0"/>
            <a:t>- Microsoft Excel</a:t>
          </a:r>
        </a:p>
      </dgm:t>
    </dgm:pt>
    <dgm:pt modelId="{8A878DC1-3F1F-48DA-898C-78D61DB63904}" type="parTrans" cxnId="{FAF8B2F1-21A0-4A3C-AC22-FBF16767591F}">
      <dgm:prSet/>
      <dgm:spPr/>
      <dgm:t>
        <a:bodyPr/>
        <a:lstStyle/>
        <a:p>
          <a:endParaRPr lang="en-US"/>
        </a:p>
      </dgm:t>
    </dgm:pt>
    <dgm:pt modelId="{35415432-6D24-477B-9EA0-B3B24E1FF391}" type="sibTrans" cxnId="{FAF8B2F1-21A0-4A3C-AC22-FBF16767591F}">
      <dgm:prSet/>
      <dgm:spPr/>
      <dgm:t>
        <a:bodyPr/>
        <a:lstStyle/>
        <a:p>
          <a:endParaRPr lang="en-US"/>
        </a:p>
      </dgm:t>
    </dgm:pt>
    <dgm:pt modelId="{4F7636F9-59BB-43EC-B21F-35E02AA179ED}" type="pres">
      <dgm:prSet presAssocID="{2CC62698-17D1-43DA-8222-FD5DA12AFECA}" presName="root" presStyleCnt="0">
        <dgm:presLayoutVars>
          <dgm:dir/>
          <dgm:resizeHandles val="exact"/>
        </dgm:presLayoutVars>
      </dgm:prSet>
      <dgm:spPr/>
    </dgm:pt>
    <dgm:pt modelId="{384DBE7D-C37B-4406-9565-8D87F43812A7}" type="pres">
      <dgm:prSet presAssocID="{1EEEF81B-8B9C-4F5B-9368-B4EEC3014EF1}" presName="compNode" presStyleCnt="0"/>
      <dgm:spPr/>
    </dgm:pt>
    <dgm:pt modelId="{C197651F-D099-4E08-A4C0-F5BE81F254C1}" type="pres">
      <dgm:prSet presAssocID="{1EEEF81B-8B9C-4F5B-9368-B4EEC3014EF1}" presName="iconRect" presStyleLbl="node1" presStyleIdx="0" presStyleCnt="3" custLinFactNeighborX="10258" custLinFactNeighborY="-1151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AE8FB406-D61F-4ADB-AA9D-3CAB8F9A1675}" type="pres">
      <dgm:prSet presAssocID="{1EEEF81B-8B9C-4F5B-9368-B4EEC3014EF1}" presName="spaceRect" presStyleCnt="0"/>
      <dgm:spPr/>
    </dgm:pt>
    <dgm:pt modelId="{2E8D14CA-C32F-4B07-8CA5-C52AA782A892}" type="pres">
      <dgm:prSet presAssocID="{1EEEF81B-8B9C-4F5B-9368-B4EEC3014EF1}" presName="textRect" presStyleLbl="revTx" presStyleIdx="0" presStyleCnt="3" custScaleX="117308" custScaleY="93523" custLinFactNeighborX="4616" custLinFactNeighborY="-72496">
        <dgm:presLayoutVars>
          <dgm:chMax val="1"/>
          <dgm:chPref val="1"/>
        </dgm:presLayoutVars>
      </dgm:prSet>
      <dgm:spPr/>
    </dgm:pt>
    <dgm:pt modelId="{56BE1F3C-3229-4B2C-A2C9-E97050C40018}" type="pres">
      <dgm:prSet presAssocID="{7F7ADDF3-D6D1-4064-88FC-1E2C6FEA7B30}" presName="sibTrans" presStyleCnt="0"/>
      <dgm:spPr/>
    </dgm:pt>
    <dgm:pt modelId="{60605B5C-146D-4EB4-8C2E-973B07C5DFE7}" type="pres">
      <dgm:prSet presAssocID="{B81A2098-6B52-4848-B033-A914B14B65B4}" presName="compNode" presStyleCnt="0"/>
      <dgm:spPr/>
    </dgm:pt>
    <dgm:pt modelId="{E5293263-ED81-433B-8DF4-5BB50A9F5975}" type="pres">
      <dgm:prSet presAssocID="{B81A2098-6B52-4848-B033-A914B14B65B4}" presName="iconRect" presStyleLbl="node1" presStyleIdx="1" presStyleCnt="3" custLinFactX="100000" custLinFactNeighborX="131622" custLinFactNeighborY="-3272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517AE96-4246-4414-8A59-B959EAB620AA}" type="pres">
      <dgm:prSet presAssocID="{B81A2098-6B52-4848-B033-A914B14B65B4}" presName="spaceRect" presStyleCnt="0"/>
      <dgm:spPr/>
    </dgm:pt>
    <dgm:pt modelId="{A28F2D86-C44C-4C2F-8993-EEF2D5B2A907}" type="pres">
      <dgm:prSet presAssocID="{B81A2098-6B52-4848-B033-A914B14B65B4}" presName="textRect" presStyleLbl="revTx" presStyleIdx="1" presStyleCnt="3" custLinFactX="4230" custLinFactNeighborX="100000" custLinFactNeighborY="-17451">
        <dgm:presLayoutVars>
          <dgm:chMax val="1"/>
          <dgm:chPref val="1"/>
        </dgm:presLayoutVars>
      </dgm:prSet>
      <dgm:spPr/>
    </dgm:pt>
    <dgm:pt modelId="{9D929921-A673-41AE-9E60-38510E988FF7}" type="pres">
      <dgm:prSet presAssocID="{DAFFEA40-3564-4421-93D4-31F818A50752}" presName="sibTrans" presStyleCnt="0"/>
      <dgm:spPr/>
    </dgm:pt>
    <dgm:pt modelId="{BAAEF88A-C3DB-43B0-B7B5-518505045ECE}" type="pres">
      <dgm:prSet presAssocID="{28EFDB90-9D8B-4779-843A-152393C60237}" presName="compNode" presStyleCnt="0"/>
      <dgm:spPr/>
    </dgm:pt>
    <dgm:pt modelId="{89B18CF3-4D67-42D6-8326-8F572FBE05AF}" type="pres">
      <dgm:prSet presAssocID="{28EFDB90-9D8B-4779-843A-152393C60237}" presName="iconRect" presStyleLbl="node1" presStyleIdx="2" presStyleCnt="3" custScaleX="76636" custScaleY="78822" custLinFactX="-100000" custLinFactNeighborX="-180342" custLinFactNeighborY="-3060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31195A8F-0CBA-481A-8F1D-6D24A8DE2C69}" type="pres">
      <dgm:prSet presAssocID="{28EFDB90-9D8B-4779-843A-152393C60237}" presName="spaceRect" presStyleCnt="0"/>
      <dgm:spPr/>
    </dgm:pt>
    <dgm:pt modelId="{575CD195-DD76-433B-8203-81ED186BC6F2}" type="pres">
      <dgm:prSet presAssocID="{28EFDB90-9D8B-4779-843A-152393C60237}" presName="textRect" presStyleLbl="revTx" presStyleIdx="2" presStyleCnt="3" custLinFactX="-26154" custLinFactNeighborX="-100000" custLinFactNeighborY="-8065">
        <dgm:presLayoutVars>
          <dgm:chMax val="1"/>
          <dgm:chPref val="1"/>
        </dgm:presLayoutVars>
      </dgm:prSet>
      <dgm:spPr/>
    </dgm:pt>
  </dgm:ptLst>
  <dgm:cxnLst>
    <dgm:cxn modelId="{EA2A661C-3601-A842-88A2-624819175FC4}" type="presOf" srcId="{2CC62698-17D1-43DA-8222-FD5DA12AFECA}" destId="{4F7636F9-59BB-43EC-B21F-35E02AA179ED}" srcOrd="0" destOrd="0" presId="urn:microsoft.com/office/officeart/2018/2/layout/IconLabelList"/>
    <dgm:cxn modelId="{73538B73-94E8-4CEC-B88A-F98EBBBA50C7}" srcId="{2CC62698-17D1-43DA-8222-FD5DA12AFECA}" destId="{1EEEF81B-8B9C-4F5B-9368-B4EEC3014EF1}" srcOrd="0" destOrd="0" parTransId="{E40A7276-5278-4316-B639-03C5710F0DC6}" sibTransId="{7F7ADDF3-D6D1-4064-88FC-1E2C6FEA7B30}"/>
    <dgm:cxn modelId="{DDF4CCC7-97D1-F841-A635-8FCCC6BFB1A3}" type="presOf" srcId="{B81A2098-6B52-4848-B033-A914B14B65B4}" destId="{A28F2D86-C44C-4C2F-8993-EEF2D5B2A907}" srcOrd="0" destOrd="0" presId="urn:microsoft.com/office/officeart/2018/2/layout/IconLabelList"/>
    <dgm:cxn modelId="{B89E0AC8-DE10-3343-B38C-68345BC3ED36}" type="presOf" srcId="{28EFDB90-9D8B-4779-843A-152393C60237}" destId="{575CD195-DD76-433B-8203-81ED186BC6F2}" srcOrd="0" destOrd="0" presId="urn:microsoft.com/office/officeart/2018/2/layout/IconLabelList"/>
    <dgm:cxn modelId="{F2B948CF-7ACB-2149-9E74-11B1697F69E4}" type="presOf" srcId="{1EEEF81B-8B9C-4F5B-9368-B4EEC3014EF1}" destId="{2E8D14CA-C32F-4B07-8CA5-C52AA782A892}" srcOrd="0" destOrd="0" presId="urn:microsoft.com/office/officeart/2018/2/layout/IconLabelList"/>
    <dgm:cxn modelId="{0F8E5BD5-3F70-4324-8C2E-A0624BDB2D65}" srcId="{2CC62698-17D1-43DA-8222-FD5DA12AFECA}" destId="{B81A2098-6B52-4848-B033-A914B14B65B4}" srcOrd="1" destOrd="0" parTransId="{69BA47F9-B952-4C6B-9FFF-BF4D0AEF0435}" sibTransId="{DAFFEA40-3564-4421-93D4-31F818A50752}"/>
    <dgm:cxn modelId="{FAF8B2F1-21A0-4A3C-AC22-FBF16767591F}" srcId="{2CC62698-17D1-43DA-8222-FD5DA12AFECA}" destId="{28EFDB90-9D8B-4779-843A-152393C60237}" srcOrd="2" destOrd="0" parTransId="{8A878DC1-3F1F-48DA-898C-78D61DB63904}" sibTransId="{35415432-6D24-477B-9EA0-B3B24E1FF391}"/>
    <dgm:cxn modelId="{1A87D69E-3D36-1541-984E-643F1763AD1C}" type="presParOf" srcId="{4F7636F9-59BB-43EC-B21F-35E02AA179ED}" destId="{384DBE7D-C37B-4406-9565-8D87F43812A7}" srcOrd="0" destOrd="0" presId="urn:microsoft.com/office/officeart/2018/2/layout/IconLabelList"/>
    <dgm:cxn modelId="{D514427D-0626-C344-9D2D-EC0062840069}" type="presParOf" srcId="{384DBE7D-C37B-4406-9565-8D87F43812A7}" destId="{C197651F-D099-4E08-A4C0-F5BE81F254C1}" srcOrd="0" destOrd="0" presId="urn:microsoft.com/office/officeart/2018/2/layout/IconLabelList"/>
    <dgm:cxn modelId="{D20A61DE-69C4-F44C-A830-E97235ABACF4}" type="presParOf" srcId="{384DBE7D-C37B-4406-9565-8D87F43812A7}" destId="{AE8FB406-D61F-4ADB-AA9D-3CAB8F9A1675}" srcOrd="1" destOrd="0" presId="urn:microsoft.com/office/officeart/2018/2/layout/IconLabelList"/>
    <dgm:cxn modelId="{3A4FE3E6-7EDA-3244-8E90-409DF5320E75}" type="presParOf" srcId="{384DBE7D-C37B-4406-9565-8D87F43812A7}" destId="{2E8D14CA-C32F-4B07-8CA5-C52AA782A892}" srcOrd="2" destOrd="0" presId="urn:microsoft.com/office/officeart/2018/2/layout/IconLabelList"/>
    <dgm:cxn modelId="{3EB3360B-724F-294E-A1A2-9AC7F868D502}" type="presParOf" srcId="{4F7636F9-59BB-43EC-B21F-35E02AA179ED}" destId="{56BE1F3C-3229-4B2C-A2C9-E97050C40018}" srcOrd="1" destOrd="0" presId="urn:microsoft.com/office/officeart/2018/2/layout/IconLabelList"/>
    <dgm:cxn modelId="{2889A033-A5B5-574B-8713-C5B0941F3034}" type="presParOf" srcId="{4F7636F9-59BB-43EC-B21F-35E02AA179ED}" destId="{60605B5C-146D-4EB4-8C2E-973B07C5DFE7}" srcOrd="2" destOrd="0" presId="urn:microsoft.com/office/officeart/2018/2/layout/IconLabelList"/>
    <dgm:cxn modelId="{315874B8-ECE0-EA43-9011-907C92EEB479}" type="presParOf" srcId="{60605B5C-146D-4EB4-8C2E-973B07C5DFE7}" destId="{E5293263-ED81-433B-8DF4-5BB50A9F5975}" srcOrd="0" destOrd="0" presId="urn:microsoft.com/office/officeart/2018/2/layout/IconLabelList"/>
    <dgm:cxn modelId="{880D35CE-60BD-B741-A30C-AB1CE846880D}" type="presParOf" srcId="{60605B5C-146D-4EB4-8C2E-973B07C5DFE7}" destId="{D517AE96-4246-4414-8A59-B959EAB620AA}" srcOrd="1" destOrd="0" presId="urn:microsoft.com/office/officeart/2018/2/layout/IconLabelList"/>
    <dgm:cxn modelId="{DDF96B1E-E754-1448-AC0A-E5B5FBC564F3}" type="presParOf" srcId="{60605B5C-146D-4EB4-8C2E-973B07C5DFE7}" destId="{A28F2D86-C44C-4C2F-8993-EEF2D5B2A907}" srcOrd="2" destOrd="0" presId="urn:microsoft.com/office/officeart/2018/2/layout/IconLabelList"/>
    <dgm:cxn modelId="{FBD84632-D84C-2C4E-AFEF-C30BE9E0F184}" type="presParOf" srcId="{4F7636F9-59BB-43EC-B21F-35E02AA179ED}" destId="{9D929921-A673-41AE-9E60-38510E988FF7}" srcOrd="3" destOrd="0" presId="urn:microsoft.com/office/officeart/2018/2/layout/IconLabelList"/>
    <dgm:cxn modelId="{F3AACEEE-C051-4F46-B4CE-F0DD78C1B5A1}" type="presParOf" srcId="{4F7636F9-59BB-43EC-B21F-35E02AA179ED}" destId="{BAAEF88A-C3DB-43B0-B7B5-518505045ECE}" srcOrd="4" destOrd="0" presId="urn:microsoft.com/office/officeart/2018/2/layout/IconLabelList"/>
    <dgm:cxn modelId="{2E7731DD-298E-AC49-AB19-9C261265FABE}" type="presParOf" srcId="{BAAEF88A-C3DB-43B0-B7B5-518505045ECE}" destId="{89B18CF3-4D67-42D6-8326-8F572FBE05AF}" srcOrd="0" destOrd="0" presId="urn:microsoft.com/office/officeart/2018/2/layout/IconLabelList"/>
    <dgm:cxn modelId="{4F20B464-9E48-F34D-A169-2F2D5A06A42A}" type="presParOf" srcId="{BAAEF88A-C3DB-43B0-B7B5-518505045ECE}" destId="{31195A8F-0CBA-481A-8F1D-6D24A8DE2C69}" srcOrd="1" destOrd="0" presId="urn:microsoft.com/office/officeart/2018/2/layout/IconLabelList"/>
    <dgm:cxn modelId="{BCE9A562-90EE-C84F-8A60-38855944BB8B}" type="presParOf" srcId="{BAAEF88A-C3DB-43B0-B7B5-518505045ECE}" destId="{575CD195-DD76-433B-8203-81ED186BC6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C62698-17D1-43DA-8222-FD5DA12AFECA}"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1EEEF81B-8B9C-4F5B-9368-B4EEC3014EF1}">
      <dgm:prSet custT="1"/>
      <dgm:spPr/>
      <dgm:t>
        <a:bodyPr/>
        <a:lstStyle/>
        <a:p>
          <a:pPr>
            <a:lnSpc>
              <a:spcPct val="100000"/>
            </a:lnSpc>
          </a:pPr>
          <a:r>
            <a:rPr lang="en-US" sz="2400" dirty="0"/>
            <a:t>Objective</a:t>
          </a:r>
          <a:r>
            <a:rPr lang="en-US" sz="1800" dirty="0"/>
            <a:t> </a:t>
          </a:r>
        </a:p>
      </dgm:t>
    </dgm:pt>
    <dgm:pt modelId="{E40A7276-5278-4316-B639-03C5710F0DC6}" type="parTrans" cxnId="{73538B73-94E8-4CEC-B88A-F98EBBBA50C7}">
      <dgm:prSet/>
      <dgm:spPr/>
      <dgm:t>
        <a:bodyPr/>
        <a:lstStyle/>
        <a:p>
          <a:endParaRPr lang="en-US"/>
        </a:p>
      </dgm:t>
    </dgm:pt>
    <dgm:pt modelId="{7F7ADDF3-D6D1-4064-88FC-1E2C6FEA7B30}" type="sibTrans" cxnId="{73538B73-94E8-4CEC-B88A-F98EBBBA50C7}">
      <dgm:prSet/>
      <dgm:spPr/>
      <dgm:t>
        <a:bodyPr/>
        <a:lstStyle/>
        <a:p>
          <a:endParaRPr lang="en-US"/>
        </a:p>
      </dgm:t>
    </dgm:pt>
    <dgm:pt modelId="{B81A2098-6B52-4848-B033-A914B14B65B4}">
      <dgm:prSet custT="1"/>
      <dgm:spPr/>
      <dgm:t>
        <a:bodyPr/>
        <a:lstStyle/>
        <a:p>
          <a:pPr>
            <a:lnSpc>
              <a:spcPct val="100000"/>
            </a:lnSpc>
          </a:pPr>
          <a:r>
            <a:rPr lang="en-US" sz="2400" dirty="0"/>
            <a:t>Data</a:t>
          </a:r>
        </a:p>
      </dgm:t>
    </dgm:pt>
    <dgm:pt modelId="{69BA47F9-B952-4C6B-9FFF-BF4D0AEF0435}" type="parTrans" cxnId="{0F8E5BD5-3F70-4324-8C2E-A0624BDB2D65}">
      <dgm:prSet/>
      <dgm:spPr/>
      <dgm:t>
        <a:bodyPr/>
        <a:lstStyle/>
        <a:p>
          <a:endParaRPr lang="en-US"/>
        </a:p>
      </dgm:t>
    </dgm:pt>
    <dgm:pt modelId="{DAFFEA40-3564-4421-93D4-31F818A50752}" type="sibTrans" cxnId="{0F8E5BD5-3F70-4324-8C2E-A0624BDB2D65}">
      <dgm:prSet/>
      <dgm:spPr/>
      <dgm:t>
        <a:bodyPr/>
        <a:lstStyle/>
        <a:p>
          <a:endParaRPr lang="en-US"/>
        </a:p>
      </dgm:t>
    </dgm:pt>
    <dgm:pt modelId="{28EFDB90-9D8B-4779-843A-152393C60237}">
      <dgm:prSet custT="1"/>
      <dgm:spPr/>
      <dgm:t>
        <a:bodyPr/>
        <a:lstStyle/>
        <a:p>
          <a:pPr>
            <a:lnSpc>
              <a:spcPct val="100000"/>
            </a:lnSpc>
          </a:pPr>
          <a:r>
            <a:rPr lang="en-US" sz="2400" dirty="0"/>
            <a:t>Tools and Skills</a:t>
          </a:r>
        </a:p>
      </dgm:t>
    </dgm:pt>
    <dgm:pt modelId="{8A878DC1-3F1F-48DA-898C-78D61DB63904}" type="parTrans" cxnId="{FAF8B2F1-21A0-4A3C-AC22-FBF16767591F}">
      <dgm:prSet/>
      <dgm:spPr/>
      <dgm:t>
        <a:bodyPr/>
        <a:lstStyle/>
        <a:p>
          <a:endParaRPr lang="en-US"/>
        </a:p>
      </dgm:t>
    </dgm:pt>
    <dgm:pt modelId="{35415432-6D24-477B-9EA0-B3B24E1FF391}" type="sibTrans" cxnId="{FAF8B2F1-21A0-4A3C-AC22-FBF16767591F}">
      <dgm:prSet/>
      <dgm:spPr/>
      <dgm:t>
        <a:bodyPr/>
        <a:lstStyle/>
        <a:p>
          <a:endParaRPr lang="en-US"/>
        </a:p>
      </dgm:t>
    </dgm:pt>
    <dgm:pt modelId="{4F7636F9-59BB-43EC-B21F-35E02AA179ED}" type="pres">
      <dgm:prSet presAssocID="{2CC62698-17D1-43DA-8222-FD5DA12AFECA}" presName="root" presStyleCnt="0">
        <dgm:presLayoutVars>
          <dgm:dir/>
          <dgm:resizeHandles val="exact"/>
        </dgm:presLayoutVars>
      </dgm:prSet>
      <dgm:spPr/>
    </dgm:pt>
    <dgm:pt modelId="{384DBE7D-C37B-4406-9565-8D87F43812A7}" type="pres">
      <dgm:prSet presAssocID="{1EEEF81B-8B9C-4F5B-9368-B4EEC3014EF1}" presName="compNode" presStyleCnt="0"/>
      <dgm:spPr/>
    </dgm:pt>
    <dgm:pt modelId="{C197651F-D099-4E08-A4C0-F5BE81F254C1}" type="pres">
      <dgm:prSet presAssocID="{1EEEF81B-8B9C-4F5B-9368-B4EEC3014EF1}" presName="iconRect" presStyleLbl="node1" presStyleIdx="0" presStyleCnt="3" custLinFactNeighborX="-16029" custLinFactNeighborY="-62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AE8FB406-D61F-4ADB-AA9D-3CAB8F9A1675}" type="pres">
      <dgm:prSet presAssocID="{1EEEF81B-8B9C-4F5B-9368-B4EEC3014EF1}" presName="spaceRect" presStyleCnt="0"/>
      <dgm:spPr/>
    </dgm:pt>
    <dgm:pt modelId="{2E8D14CA-C32F-4B07-8CA5-C52AA782A892}" type="pres">
      <dgm:prSet presAssocID="{1EEEF81B-8B9C-4F5B-9368-B4EEC3014EF1}" presName="textRect" presStyleLbl="revTx" presStyleIdx="0" presStyleCnt="3" custScaleX="75812" custScaleY="77514" custLinFactNeighborX="6438" custLinFactNeighborY="-56055">
        <dgm:presLayoutVars>
          <dgm:chMax val="1"/>
          <dgm:chPref val="1"/>
        </dgm:presLayoutVars>
      </dgm:prSet>
      <dgm:spPr/>
    </dgm:pt>
    <dgm:pt modelId="{56BE1F3C-3229-4B2C-A2C9-E97050C40018}" type="pres">
      <dgm:prSet presAssocID="{7F7ADDF3-D6D1-4064-88FC-1E2C6FEA7B30}" presName="sibTrans" presStyleCnt="0"/>
      <dgm:spPr/>
    </dgm:pt>
    <dgm:pt modelId="{60605B5C-146D-4EB4-8C2E-973B07C5DFE7}" type="pres">
      <dgm:prSet presAssocID="{B81A2098-6B52-4848-B033-A914B14B65B4}" presName="compNode" presStyleCnt="0"/>
      <dgm:spPr/>
    </dgm:pt>
    <dgm:pt modelId="{E5293263-ED81-433B-8DF4-5BB50A9F5975}" type="pres">
      <dgm:prSet presAssocID="{B81A2098-6B52-4848-B033-A914B14B65B4}" presName="iconRect" presStyleLbl="node1" presStyleIdx="1" presStyleCnt="3" custLinFactX="100000" custLinFactNeighborX="176875" custLinFactNeighborY="279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517AE96-4246-4414-8A59-B959EAB620AA}" type="pres">
      <dgm:prSet presAssocID="{B81A2098-6B52-4848-B033-A914B14B65B4}" presName="spaceRect" presStyleCnt="0"/>
      <dgm:spPr/>
    </dgm:pt>
    <dgm:pt modelId="{A28F2D86-C44C-4C2F-8993-EEF2D5B2A907}" type="pres">
      <dgm:prSet presAssocID="{B81A2098-6B52-4848-B033-A914B14B65B4}" presName="textRect" presStyleLbl="revTx" presStyleIdx="1" presStyleCnt="3" custLinFactX="24594" custLinFactNeighborX="100000" custLinFactNeighborY="-11562">
        <dgm:presLayoutVars>
          <dgm:chMax val="1"/>
          <dgm:chPref val="1"/>
        </dgm:presLayoutVars>
      </dgm:prSet>
      <dgm:spPr/>
    </dgm:pt>
    <dgm:pt modelId="{9D929921-A673-41AE-9E60-38510E988FF7}" type="pres">
      <dgm:prSet presAssocID="{DAFFEA40-3564-4421-93D4-31F818A50752}" presName="sibTrans" presStyleCnt="0"/>
      <dgm:spPr/>
    </dgm:pt>
    <dgm:pt modelId="{BAAEF88A-C3DB-43B0-B7B5-518505045ECE}" type="pres">
      <dgm:prSet presAssocID="{28EFDB90-9D8B-4779-843A-152393C60237}" presName="compNode" presStyleCnt="0"/>
      <dgm:spPr/>
    </dgm:pt>
    <dgm:pt modelId="{89B18CF3-4D67-42D6-8326-8F572FBE05AF}" type="pres">
      <dgm:prSet presAssocID="{28EFDB90-9D8B-4779-843A-152393C60237}" presName="iconRect" presStyleLbl="node1" presStyleIdx="2" presStyleCnt="3" custLinFactX="-100000" custLinFactNeighborX="-161377" custLinFactNeighborY="-386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31195A8F-0CBA-481A-8F1D-6D24A8DE2C69}" type="pres">
      <dgm:prSet presAssocID="{28EFDB90-9D8B-4779-843A-152393C60237}" presName="spaceRect" presStyleCnt="0"/>
      <dgm:spPr/>
    </dgm:pt>
    <dgm:pt modelId="{575CD195-DD76-433B-8203-81ED186BC6F2}" type="pres">
      <dgm:prSet presAssocID="{28EFDB90-9D8B-4779-843A-152393C60237}" presName="textRect" presStyleLbl="revTx" presStyleIdx="2" presStyleCnt="3" custScaleX="73279" custScaleY="64402" custLinFactX="-17620" custLinFactNeighborX="-100000" custLinFactNeighborY="-43739">
        <dgm:presLayoutVars>
          <dgm:chMax val="1"/>
          <dgm:chPref val="1"/>
        </dgm:presLayoutVars>
      </dgm:prSet>
      <dgm:spPr/>
    </dgm:pt>
  </dgm:ptLst>
  <dgm:cxnLst>
    <dgm:cxn modelId="{EA2A661C-3601-A842-88A2-624819175FC4}" type="presOf" srcId="{2CC62698-17D1-43DA-8222-FD5DA12AFECA}" destId="{4F7636F9-59BB-43EC-B21F-35E02AA179ED}" srcOrd="0" destOrd="0" presId="urn:microsoft.com/office/officeart/2018/2/layout/IconLabelList"/>
    <dgm:cxn modelId="{73538B73-94E8-4CEC-B88A-F98EBBBA50C7}" srcId="{2CC62698-17D1-43DA-8222-FD5DA12AFECA}" destId="{1EEEF81B-8B9C-4F5B-9368-B4EEC3014EF1}" srcOrd="0" destOrd="0" parTransId="{E40A7276-5278-4316-B639-03C5710F0DC6}" sibTransId="{7F7ADDF3-D6D1-4064-88FC-1E2C6FEA7B30}"/>
    <dgm:cxn modelId="{DDF4CCC7-97D1-F841-A635-8FCCC6BFB1A3}" type="presOf" srcId="{B81A2098-6B52-4848-B033-A914B14B65B4}" destId="{A28F2D86-C44C-4C2F-8993-EEF2D5B2A907}" srcOrd="0" destOrd="0" presId="urn:microsoft.com/office/officeart/2018/2/layout/IconLabelList"/>
    <dgm:cxn modelId="{B89E0AC8-DE10-3343-B38C-68345BC3ED36}" type="presOf" srcId="{28EFDB90-9D8B-4779-843A-152393C60237}" destId="{575CD195-DD76-433B-8203-81ED186BC6F2}" srcOrd="0" destOrd="0" presId="urn:microsoft.com/office/officeart/2018/2/layout/IconLabelList"/>
    <dgm:cxn modelId="{F2B948CF-7ACB-2149-9E74-11B1697F69E4}" type="presOf" srcId="{1EEEF81B-8B9C-4F5B-9368-B4EEC3014EF1}" destId="{2E8D14CA-C32F-4B07-8CA5-C52AA782A892}" srcOrd="0" destOrd="0" presId="urn:microsoft.com/office/officeart/2018/2/layout/IconLabelList"/>
    <dgm:cxn modelId="{0F8E5BD5-3F70-4324-8C2E-A0624BDB2D65}" srcId="{2CC62698-17D1-43DA-8222-FD5DA12AFECA}" destId="{B81A2098-6B52-4848-B033-A914B14B65B4}" srcOrd="1" destOrd="0" parTransId="{69BA47F9-B952-4C6B-9FFF-BF4D0AEF0435}" sibTransId="{DAFFEA40-3564-4421-93D4-31F818A50752}"/>
    <dgm:cxn modelId="{FAF8B2F1-21A0-4A3C-AC22-FBF16767591F}" srcId="{2CC62698-17D1-43DA-8222-FD5DA12AFECA}" destId="{28EFDB90-9D8B-4779-843A-152393C60237}" srcOrd="2" destOrd="0" parTransId="{8A878DC1-3F1F-48DA-898C-78D61DB63904}" sibTransId="{35415432-6D24-477B-9EA0-B3B24E1FF391}"/>
    <dgm:cxn modelId="{1A87D69E-3D36-1541-984E-643F1763AD1C}" type="presParOf" srcId="{4F7636F9-59BB-43EC-B21F-35E02AA179ED}" destId="{384DBE7D-C37B-4406-9565-8D87F43812A7}" srcOrd="0" destOrd="0" presId="urn:microsoft.com/office/officeart/2018/2/layout/IconLabelList"/>
    <dgm:cxn modelId="{D514427D-0626-C344-9D2D-EC0062840069}" type="presParOf" srcId="{384DBE7D-C37B-4406-9565-8D87F43812A7}" destId="{C197651F-D099-4E08-A4C0-F5BE81F254C1}" srcOrd="0" destOrd="0" presId="urn:microsoft.com/office/officeart/2018/2/layout/IconLabelList"/>
    <dgm:cxn modelId="{D20A61DE-69C4-F44C-A830-E97235ABACF4}" type="presParOf" srcId="{384DBE7D-C37B-4406-9565-8D87F43812A7}" destId="{AE8FB406-D61F-4ADB-AA9D-3CAB8F9A1675}" srcOrd="1" destOrd="0" presId="urn:microsoft.com/office/officeart/2018/2/layout/IconLabelList"/>
    <dgm:cxn modelId="{3A4FE3E6-7EDA-3244-8E90-409DF5320E75}" type="presParOf" srcId="{384DBE7D-C37B-4406-9565-8D87F43812A7}" destId="{2E8D14CA-C32F-4B07-8CA5-C52AA782A892}" srcOrd="2" destOrd="0" presId="urn:microsoft.com/office/officeart/2018/2/layout/IconLabelList"/>
    <dgm:cxn modelId="{3EB3360B-724F-294E-A1A2-9AC7F868D502}" type="presParOf" srcId="{4F7636F9-59BB-43EC-B21F-35E02AA179ED}" destId="{56BE1F3C-3229-4B2C-A2C9-E97050C40018}" srcOrd="1" destOrd="0" presId="urn:microsoft.com/office/officeart/2018/2/layout/IconLabelList"/>
    <dgm:cxn modelId="{2889A033-A5B5-574B-8713-C5B0941F3034}" type="presParOf" srcId="{4F7636F9-59BB-43EC-B21F-35E02AA179ED}" destId="{60605B5C-146D-4EB4-8C2E-973B07C5DFE7}" srcOrd="2" destOrd="0" presId="urn:microsoft.com/office/officeart/2018/2/layout/IconLabelList"/>
    <dgm:cxn modelId="{315874B8-ECE0-EA43-9011-907C92EEB479}" type="presParOf" srcId="{60605B5C-146D-4EB4-8C2E-973B07C5DFE7}" destId="{E5293263-ED81-433B-8DF4-5BB50A9F5975}" srcOrd="0" destOrd="0" presId="urn:microsoft.com/office/officeart/2018/2/layout/IconLabelList"/>
    <dgm:cxn modelId="{880D35CE-60BD-B741-A30C-AB1CE846880D}" type="presParOf" srcId="{60605B5C-146D-4EB4-8C2E-973B07C5DFE7}" destId="{D517AE96-4246-4414-8A59-B959EAB620AA}" srcOrd="1" destOrd="0" presId="urn:microsoft.com/office/officeart/2018/2/layout/IconLabelList"/>
    <dgm:cxn modelId="{DDF96B1E-E754-1448-AC0A-E5B5FBC564F3}" type="presParOf" srcId="{60605B5C-146D-4EB4-8C2E-973B07C5DFE7}" destId="{A28F2D86-C44C-4C2F-8993-EEF2D5B2A907}" srcOrd="2" destOrd="0" presId="urn:microsoft.com/office/officeart/2018/2/layout/IconLabelList"/>
    <dgm:cxn modelId="{FBD84632-D84C-2C4E-AFEF-C30BE9E0F184}" type="presParOf" srcId="{4F7636F9-59BB-43EC-B21F-35E02AA179ED}" destId="{9D929921-A673-41AE-9E60-38510E988FF7}" srcOrd="3" destOrd="0" presId="urn:microsoft.com/office/officeart/2018/2/layout/IconLabelList"/>
    <dgm:cxn modelId="{F3AACEEE-C051-4F46-B4CE-F0DD78C1B5A1}" type="presParOf" srcId="{4F7636F9-59BB-43EC-B21F-35E02AA179ED}" destId="{BAAEF88A-C3DB-43B0-B7B5-518505045ECE}" srcOrd="4" destOrd="0" presId="urn:microsoft.com/office/officeart/2018/2/layout/IconLabelList"/>
    <dgm:cxn modelId="{2E7731DD-298E-AC49-AB19-9C261265FABE}" type="presParOf" srcId="{BAAEF88A-C3DB-43B0-B7B5-518505045ECE}" destId="{89B18CF3-4D67-42D6-8326-8F572FBE05AF}" srcOrd="0" destOrd="0" presId="urn:microsoft.com/office/officeart/2018/2/layout/IconLabelList"/>
    <dgm:cxn modelId="{4F20B464-9E48-F34D-A169-2F2D5A06A42A}" type="presParOf" srcId="{BAAEF88A-C3DB-43B0-B7B5-518505045ECE}" destId="{31195A8F-0CBA-481A-8F1D-6D24A8DE2C69}" srcOrd="1" destOrd="0" presId="urn:microsoft.com/office/officeart/2018/2/layout/IconLabelList"/>
    <dgm:cxn modelId="{BCE9A562-90EE-C84F-8A60-38855944BB8B}" type="presParOf" srcId="{BAAEF88A-C3DB-43B0-B7B5-518505045ECE}" destId="{575CD195-DD76-433B-8203-81ED186BC6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C62698-17D1-43DA-8222-FD5DA12AFECA}"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1EEEF81B-8B9C-4F5B-9368-B4EEC3014EF1}">
      <dgm:prSet custT="1"/>
      <dgm:spPr/>
      <dgm:t>
        <a:bodyPr/>
        <a:lstStyle/>
        <a:p>
          <a:pPr>
            <a:lnSpc>
              <a:spcPct val="100000"/>
            </a:lnSpc>
          </a:pPr>
          <a:r>
            <a:rPr lang="en-US" sz="2400" dirty="0"/>
            <a:t>Objective</a:t>
          </a:r>
          <a:r>
            <a:rPr lang="en-US" sz="1800" dirty="0"/>
            <a:t> </a:t>
          </a:r>
        </a:p>
      </dgm:t>
    </dgm:pt>
    <dgm:pt modelId="{E40A7276-5278-4316-B639-03C5710F0DC6}" type="parTrans" cxnId="{73538B73-94E8-4CEC-B88A-F98EBBBA50C7}">
      <dgm:prSet/>
      <dgm:spPr/>
      <dgm:t>
        <a:bodyPr/>
        <a:lstStyle/>
        <a:p>
          <a:endParaRPr lang="en-US"/>
        </a:p>
      </dgm:t>
    </dgm:pt>
    <dgm:pt modelId="{7F7ADDF3-D6D1-4064-88FC-1E2C6FEA7B30}" type="sibTrans" cxnId="{73538B73-94E8-4CEC-B88A-F98EBBBA50C7}">
      <dgm:prSet/>
      <dgm:spPr/>
      <dgm:t>
        <a:bodyPr/>
        <a:lstStyle/>
        <a:p>
          <a:endParaRPr lang="en-US"/>
        </a:p>
      </dgm:t>
    </dgm:pt>
    <dgm:pt modelId="{B81A2098-6B52-4848-B033-A914B14B65B4}">
      <dgm:prSet custT="1"/>
      <dgm:spPr/>
      <dgm:t>
        <a:bodyPr/>
        <a:lstStyle/>
        <a:p>
          <a:pPr>
            <a:lnSpc>
              <a:spcPct val="100000"/>
            </a:lnSpc>
          </a:pPr>
          <a:r>
            <a:rPr lang="en-US" sz="2400" dirty="0"/>
            <a:t>Data</a:t>
          </a:r>
        </a:p>
      </dgm:t>
    </dgm:pt>
    <dgm:pt modelId="{69BA47F9-B952-4C6B-9FFF-BF4D0AEF0435}" type="parTrans" cxnId="{0F8E5BD5-3F70-4324-8C2E-A0624BDB2D65}">
      <dgm:prSet/>
      <dgm:spPr/>
      <dgm:t>
        <a:bodyPr/>
        <a:lstStyle/>
        <a:p>
          <a:endParaRPr lang="en-US"/>
        </a:p>
      </dgm:t>
    </dgm:pt>
    <dgm:pt modelId="{DAFFEA40-3564-4421-93D4-31F818A50752}" type="sibTrans" cxnId="{0F8E5BD5-3F70-4324-8C2E-A0624BDB2D65}">
      <dgm:prSet/>
      <dgm:spPr/>
      <dgm:t>
        <a:bodyPr/>
        <a:lstStyle/>
        <a:p>
          <a:endParaRPr lang="en-US"/>
        </a:p>
      </dgm:t>
    </dgm:pt>
    <dgm:pt modelId="{28EFDB90-9D8B-4779-843A-152393C60237}">
      <dgm:prSet custT="1"/>
      <dgm:spPr/>
      <dgm:t>
        <a:bodyPr/>
        <a:lstStyle/>
        <a:p>
          <a:pPr>
            <a:lnSpc>
              <a:spcPct val="100000"/>
            </a:lnSpc>
          </a:pPr>
          <a:r>
            <a:rPr lang="en-US" sz="2400" dirty="0"/>
            <a:t>Tools and Skills</a:t>
          </a:r>
        </a:p>
      </dgm:t>
    </dgm:pt>
    <dgm:pt modelId="{8A878DC1-3F1F-48DA-898C-78D61DB63904}" type="parTrans" cxnId="{FAF8B2F1-21A0-4A3C-AC22-FBF16767591F}">
      <dgm:prSet/>
      <dgm:spPr/>
      <dgm:t>
        <a:bodyPr/>
        <a:lstStyle/>
        <a:p>
          <a:endParaRPr lang="en-US"/>
        </a:p>
      </dgm:t>
    </dgm:pt>
    <dgm:pt modelId="{35415432-6D24-477B-9EA0-B3B24E1FF391}" type="sibTrans" cxnId="{FAF8B2F1-21A0-4A3C-AC22-FBF16767591F}">
      <dgm:prSet/>
      <dgm:spPr/>
      <dgm:t>
        <a:bodyPr/>
        <a:lstStyle/>
        <a:p>
          <a:endParaRPr lang="en-US"/>
        </a:p>
      </dgm:t>
    </dgm:pt>
    <dgm:pt modelId="{4F7636F9-59BB-43EC-B21F-35E02AA179ED}" type="pres">
      <dgm:prSet presAssocID="{2CC62698-17D1-43DA-8222-FD5DA12AFECA}" presName="root" presStyleCnt="0">
        <dgm:presLayoutVars>
          <dgm:dir/>
          <dgm:resizeHandles val="exact"/>
        </dgm:presLayoutVars>
      </dgm:prSet>
      <dgm:spPr/>
    </dgm:pt>
    <dgm:pt modelId="{384DBE7D-C37B-4406-9565-8D87F43812A7}" type="pres">
      <dgm:prSet presAssocID="{1EEEF81B-8B9C-4F5B-9368-B4EEC3014EF1}" presName="compNode" presStyleCnt="0"/>
      <dgm:spPr/>
    </dgm:pt>
    <dgm:pt modelId="{C197651F-D099-4E08-A4C0-F5BE81F254C1}" type="pres">
      <dgm:prSet presAssocID="{1EEEF81B-8B9C-4F5B-9368-B4EEC3014EF1}" presName="iconRect" presStyleLbl="node1" presStyleIdx="0" presStyleCnt="3" custLinFactNeighborX="-16029" custLinFactNeighborY="-62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AE8FB406-D61F-4ADB-AA9D-3CAB8F9A1675}" type="pres">
      <dgm:prSet presAssocID="{1EEEF81B-8B9C-4F5B-9368-B4EEC3014EF1}" presName="spaceRect" presStyleCnt="0"/>
      <dgm:spPr/>
    </dgm:pt>
    <dgm:pt modelId="{2E8D14CA-C32F-4B07-8CA5-C52AA782A892}" type="pres">
      <dgm:prSet presAssocID="{1EEEF81B-8B9C-4F5B-9368-B4EEC3014EF1}" presName="textRect" presStyleLbl="revTx" presStyleIdx="0" presStyleCnt="3" custScaleX="75812" custScaleY="77514" custLinFactNeighborX="6438" custLinFactNeighborY="-56055">
        <dgm:presLayoutVars>
          <dgm:chMax val="1"/>
          <dgm:chPref val="1"/>
        </dgm:presLayoutVars>
      </dgm:prSet>
      <dgm:spPr/>
    </dgm:pt>
    <dgm:pt modelId="{56BE1F3C-3229-4B2C-A2C9-E97050C40018}" type="pres">
      <dgm:prSet presAssocID="{7F7ADDF3-D6D1-4064-88FC-1E2C6FEA7B30}" presName="sibTrans" presStyleCnt="0"/>
      <dgm:spPr/>
    </dgm:pt>
    <dgm:pt modelId="{60605B5C-146D-4EB4-8C2E-973B07C5DFE7}" type="pres">
      <dgm:prSet presAssocID="{B81A2098-6B52-4848-B033-A914B14B65B4}" presName="compNode" presStyleCnt="0"/>
      <dgm:spPr/>
    </dgm:pt>
    <dgm:pt modelId="{E5293263-ED81-433B-8DF4-5BB50A9F5975}" type="pres">
      <dgm:prSet presAssocID="{B81A2098-6B52-4848-B033-A914B14B65B4}" presName="iconRect" presStyleLbl="node1" presStyleIdx="1" presStyleCnt="3" custLinFactX="100000" custLinFactNeighborX="177141" custLinFactNeighborY="-101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517AE96-4246-4414-8A59-B959EAB620AA}" type="pres">
      <dgm:prSet presAssocID="{B81A2098-6B52-4848-B033-A914B14B65B4}" presName="spaceRect" presStyleCnt="0"/>
      <dgm:spPr/>
    </dgm:pt>
    <dgm:pt modelId="{A28F2D86-C44C-4C2F-8993-EEF2D5B2A907}" type="pres">
      <dgm:prSet presAssocID="{B81A2098-6B52-4848-B033-A914B14B65B4}" presName="textRect" presStyleLbl="revTx" presStyleIdx="1" presStyleCnt="3" custLinFactX="21025" custLinFactNeighborX="100000" custLinFactNeighborY="-30625">
        <dgm:presLayoutVars>
          <dgm:chMax val="1"/>
          <dgm:chPref val="1"/>
        </dgm:presLayoutVars>
      </dgm:prSet>
      <dgm:spPr/>
    </dgm:pt>
    <dgm:pt modelId="{9D929921-A673-41AE-9E60-38510E988FF7}" type="pres">
      <dgm:prSet presAssocID="{DAFFEA40-3564-4421-93D4-31F818A50752}" presName="sibTrans" presStyleCnt="0"/>
      <dgm:spPr/>
    </dgm:pt>
    <dgm:pt modelId="{BAAEF88A-C3DB-43B0-B7B5-518505045ECE}" type="pres">
      <dgm:prSet presAssocID="{28EFDB90-9D8B-4779-843A-152393C60237}" presName="compNode" presStyleCnt="0"/>
      <dgm:spPr/>
    </dgm:pt>
    <dgm:pt modelId="{89B18CF3-4D67-42D6-8326-8F572FBE05AF}" type="pres">
      <dgm:prSet presAssocID="{28EFDB90-9D8B-4779-843A-152393C60237}" presName="iconRect" presStyleLbl="node1" presStyleIdx="2" presStyleCnt="3" custLinFactX="-100000" custLinFactNeighborX="-161111" custLinFactNeighborY="-1308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31195A8F-0CBA-481A-8F1D-6D24A8DE2C69}" type="pres">
      <dgm:prSet presAssocID="{28EFDB90-9D8B-4779-843A-152393C60237}" presName="spaceRect" presStyleCnt="0"/>
      <dgm:spPr/>
    </dgm:pt>
    <dgm:pt modelId="{575CD195-DD76-433B-8203-81ED186BC6F2}" type="pres">
      <dgm:prSet presAssocID="{28EFDB90-9D8B-4779-843A-152393C60237}" presName="textRect" presStyleLbl="revTx" presStyleIdx="2" presStyleCnt="3" custScaleX="73279" custScaleY="64402" custLinFactX="-17500" custLinFactNeighborX="-100000" custLinFactNeighborY="-50922">
        <dgm:presLayoutVars>
          <dgm:chMax val="1"/>
          <dgm:chPref val="1"/>
        </dgm:presLayoutVars>
      </dgm:prSet>
      <dgm:spPr/>
    </dgm:pt>
  </dgm:ptLst>
  <dgm:cxnLst>
    <dgm:cxn modelId="{EA2A661C-3601-A842-88A2-624819175FC4}" type="presOf" srcId="{2CC62698-17D1-43DA-8222-FD5DA12AFECA}" destId="{4F7636F9-59BB-43EC-B21F-35E02AA179ED}" srcOrd="0" destOrd="0" presId="urn:microsoft.com/office/officeart/2018/2/layout/IconLabelList"/>
    <dgm:cxn modelId="{73538B73-94E8-4CEC-B88A-F98EBBBA50C7}" srcId="{2CC62698-17D1-43DA-8222-FD5DA12AFECA}" destId="{1EEEF81B-8B9C-4F5B-9368-B4EEC3014EF1}" srcOrd="0" destOrd="0" parTransId="{E40A7276-5278-4316-B639-03C5710F0DC6}" sibTransId="{7F7ADDF3-D6D1-4064-88FC-1E2C6FEA7B30}"/>
    <dgm:cxn modelId="{DDF4CCC7-97D1-F841-A635-8FCCC6BFB1A3}" type="presOf" srcId="{B81A2098-6B52-4848-B033-A914B14B65B4}" destId="{A28F2D86-C44C-4C2F-8993-EEF2D5B2A907}" srcOrd="0" destOrd="0" presId="urn:microsoft.com/office/officeart/2018/2/layout/IconLabelList"/>
    <dgm:cxn modelId="{B89E0AC8-DE10-3343-B38C-68345BC3ED36}" type="presOf" srcId="{28EFDB90-9D8B-4779-843A-152393C60237}" destId="{575CD195-DD76-433B-8203-81ED186BC6F2}" srcOrd="0" destOrd="0" presId="urn:microsoft.com/office/officeart/2018/2/layout/IconLabelList"/>
    <dgm:cxn modelId="{F2B948CF-7ACB-2149-9E74-11B1697F69E4}" type="presOf" srcId="{1EEEF81B-8B9C-4F5B-9368-B4EEC3014EF1}" destId="{2E8D14CA-C32F-4B07-8CA5-C52AA782A892}" srcOrd="0" destOrd="0" presId="urn:microsoft.com/office/officeart/2018/2/layout/IconLabelList"/>
    <dgm:cxn modelId="{0F8E5BD5-3F70-4324-8C2E-A0624BDB2D65}" srcId="{2CC62698-17D1-43DA-8222-FD5DA12AFECA}" destId="{B81A2098-6B52-4848-B033-A914B14B65B4}" srcOrd="1" destOrd="0" parTransId="{69BA47F9-B952-4C6B-9FFF-BF4D0AEF0435}" sibTransId="{DAFFEA40-3564-4421-93D4-31F818A50752}"/>
    <dgm:cxn modelId="{FAF8B2F1-21A0-4A3C-AC22-FBF16767591F}" srcId="{2CC62698-17D1-43DA-8222-FD5DA12AFECA}" destId="{28EFDB90-9D8B-4779-843A-152393C60237}" srcOrd="2" destOrd="0" parTransId="{8A878DC1-3F1F-48DA-898C-78D61DB63904}" sibTransId="{35415432-6D24-477B-9EA0-B3B24E1FF391}"/>
    <dgm:cxn modelId="{1A87D69E-3D36-1541-984E-643F1763AD1C}" type="presParOf" srcId="{4F7636F9-59BB-43EC-B21F-35E02AA179ED}" destId="{384DBE7D-C37B-4406-9565-8D87F43812A7}" srcOrd="0" destOrd="0" presId="urn:microsoft.com/office/officeart/2018/2/layout/IconLabelList"/>
    <dgm:cxn modelId="{D514427D-0626-C344-9D2D-EC0062840069}" type="presParOf" srcId="{384DBE7D-C37B-4406-9565-8D87F43812A7}" destId="{C197651F-D099-4E08-A4C0-F5BE81F254C1}" srcOrd="0" destOrd="0" presId="urn:microsoft.com/office/officeart/2018/2/layout/IconLabelList"/>
    <dgm:cxn modelId="{D20A61DE-69C4-F44C-A830-E97235ABACF4}" type="presParOf" srcId="{384DBE7D-C37B-4406-9565-8D87F43812A7}" destId="{AE8FB406-D61F-4ADB-AA9D-3CAB8F9A1675}" srcOrd="1" destOrd="0" presId="urn:microsoft.com/office/officeart/2018/2/layout/IconLabelList"/>
    <dgm:cxn modelId="{3A4FE3E6-7EDA-3244-8E90-409DF5320E75}" type="presParOf" srcId="{384DBE7D-C37B-4406-9565-8D87F43812A7}" destId="{2E8D14CA-C32F-4B07-8CA5-C52AA782A892}" srcOrd="2" destOrd="0" presId="urn:microsoft.com/office/officeart/2018/2/layout/IconLabelList"/>
    <dgm:cxn modelId="{3EB3360B-724F-294E-A1A2-9AC7F868D502}" type="presParOf" srcId="{4F7636F9-59BB-43EC-B21F-35E02AA179ED}" destId="{56BE1F3C-3229-4B2C-A2C9-E97050C40018}" srcOrd="1" destOrd="0" presId="urn:microsoft.com/office/officeart/2018/2/layout/IconLabelList"/>
    <dgm:cxn modelId="{2889A033-A5B5-574B-8713-C5B0941F3034}" type="presParOf" srcId="{4F7636F9-59BB-43EC-B21F-35E02AA179ED}" destId="{60605B5C-146D-4EB4-8C2E-973B07C5DFE7}" srcOrd="2" destOrd="0" presId="urn:microsoft.com/office/officeart/2018/2/layout/IconLabelList"/>
    <dgm:cxn modelId="{315874B8-ECE0-EA43-9011-907C92EEB479}" type="presParOf" srcId="{60605B5C-146D-4EB4-8C2E-973B07C5DFE7}" destId="{E5293263-ED81-433B-8DF4-5BB50A9F5975}" srcOrd="0" destOrd="0" presId="urn:microsoft.com/office/officeart/2018/2/layout/IconLabelList"/>
    <dgm:cxn modelId="{880D35CE-60BD-B741-A30C-AB1CE846880D}" type="presParOf" srcId="{60605B5C-146D-4EB4-8C2E-973B07C5DFE7}" destId="{D517AE96-4246-4414-8A59-B959EAB620AA}" srcOrd="1" destOrd="0" presId="urn:microsoft.com/office/officeart/2018/2/layout/IconLabelList"/>
    <dgm:cxn modelId="{DDF96B1E-E754-1448-AC0A-E5B5FBC564F3}" type="presParOf" srcId="{60605B5C-146D-4EB4-8C2E-973B07C5DFE7}" destId="{A28F2D86-C44C-4C2F-8993-EEF2D5B2A907}" srcOrd="2" destOrd="0" presId="urn:microsoft.com/office/officeart/2018/2/layout/IconLabelList"/>
    <dgm:cxn modelId="{FBD84632-D84C-2C4E-AFEF-C30BE9E0F184}" type="presParOf" srcId="{4F7636F9-59BB-43EC-B21F-35E02AA179ED}" destId="{9D929921-A673-41AE-9E60-38510E988FF7}" srcOrd="3" destOrd="0" presId="urn:microsoft.com/office/officeart/2018/2/layout/IconLabelList"/>
    <dgm:cxn modelId="{F3AACEEE-C051-4F46-B4CE-F0DD78C1B5A1}" type="presParOf" srcId="{4F7636F9-59BB-43EC-B21F-35E02AA179ED}" destId="{BAAEF88A-C3DB-43B0-B7B5-518505045ECE}" srcOrd="4" destOrd="0" presId="urn:microsoft.com/office/officeart/2018/2/layout/IconLabelList"/>
    <dgm:cxn modelId="{2E7731DD-298E-AC49-AB19-9C261265FABE}" type="presParOf" srcId="{BAAEF88A-C3DB-43B0-B7B5-518505045ECE}" destId="{89B18CF3-4D67-42D6-8326-8F572FBE05AF}" srcOrd="0" destOrd="0" presId="urn:microsoft.com/office/officeart/2018/2/layout/IconLabelList"/>
    <dgm:cxn modelId="{4F20B464-9E48-F34D-A169-2F2D5A06A42A}" type="presParOf" srcId="{BAAEF88A-C3DB-43B0-B7B5-518505045ECE}" destId="{31195A8F-0CBA-481A-8F1D-6D24A8DE2C69}" srcOrd="1" destOrd="0" presId="urn:microsoft.com/office/officeart/2018/2/layout/IconLabelList"/>
    <dgm:cxn modelId="{BCE9A562-90EE-C84F-8A60-38855944BB8B}" type="presParOf" srcId="{BAAEF88A-C3DB-43B0-B7B5-518505045ECE}" destId="{575CD195-DD76-433B-8203-81ED186BC6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C62698-17D1-43DA-8222-FD5DA12AFECA}"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1EEEF81B-8B9C-4F5B-9368-B4EEC3014EF1}">
      <dgm:prSet custT="1"/>
      <dgm:spPr/>
      <dgm:t>
        <a:bodyPr/>
        <a:lstStyle/>
        <a:p>
          <a:pPr>
            <a:lnSpc>
              <a:spcPct val="100000"/>
            </a:lnSpc>
          </a:pPr>
          <a:r>
            <a:rPr lang="en-US" sz="2400" dirty="0"/>
            <a:t>Objective</a:t>
          </a:r>
          <a:r>
            <a:rPr lang="en-US" sz="1800" dirty="0"/>
            <a:t> </a:t>
          </a:r>
        </a:p>
      </dgm:t>
    </dgm:pt>
    <dgm:pt modelId="{E40A7276-5278-4316-B639-03C5710F0DC6}" type="parTrans" cxnId="{73538B73-94E8-4CEC-B88A-F98EBBBA50C7}">
      <dgm:prSet/>
      <dgm:spPr/>
      <dgm:t>
        <a:bodyPr/>
        <a:lstStyle/>
        <a:p>
          <a:endParaRPr lang="en-US"/>
        </a:p>
      </dgm:t>
    </dgm:pt>
    <dgm:pt modelId="{7F7ADDF3-D6D1-4064-88FC-1E2C6FEA7B30}" type="sibTrans" cxnId="{73538B73-94E8-4CEC-B88A-F98EBBBA50C7}">
      <dgm:prSet/>
      <dgm:spPr/>
      <dgm:t>
        <a:bodyPr/>
        <a:lstStyle/>
        <a:p>
          <a:endParaRPr lang="en-US"/>
        </a:p>
      </dgm:t>
    </dgm:pt>
    <dgm:pt modelId="{B81A2098-6B52-4848-B033-A914B14B65B4}">
      <dgm:prSet custT="1"/>
      <dgm:spPr/>
      <dgm:t>
        <a:bodyPr/>
        <a:lstStyle/>
        <a:p>
          <a:pPr>
            <a:lnSpc>
              <a:spcPct val="100000"/>
            </a:lnSpc>
          </a:pPr>
          <a:r>
            <a:rPr lang="en-US" sz="2400" dirty="0"/>
            <a:t>Data</a:t>
          </a:r>
        </a:p>
      </dgm:t>
    </dgm:pt>
    <dgm:pt modelId="{69BA47F9-B952-4C6B-9FFF-BF4D0AEF0435}" type="parTrans" cxnId="{0F8E5BD5-3F70-4324-8C2E-A0624BDB2D65}">
      <dgm:prSet/>
      <dgm:spPr/>
      <dgm:t>
        <a:bodyPr/>
        <a:lstStyle/>
        <a:p>
          <a:endParaRPr lang="en-US"/>
        </a:p>
      </dgm:t>
    </dgm:pt>
    <dgm:pt modelId="{DAFFEA40-3564-4421-93D4-31F818A50752}" type="sibTrans" cxnId="{0F8E5BD5-3F70-4324-8C2E-A0624BDB2D65}">
      <dgm:prSet/>
      <dgm:spPr/>
      <dgm:t>
        <a:bodyPr/>
        <a:lstStyle/>
        <a:p>
          <a:endParaRPr lang="en-US"/>
        </a:p>
      </dgm:t>
    </dgm:pt>
    <dgm:pt modelId="{28EFDB90-9D8B-4779-843A-152393C60237}">
      <dgm:prSet custT="1"/>
      <dgm:spPr/>
      <dgm:t>
        <a:bodyPr/>
        <a:lstStyle/>
        <a:p>
          <a:pPr>
            <a:lnSpc>
              <a:spcPct val="100000"/>
            </a:lnSpc>
          </a:pPr>
          <a:r>
            <a:rPr lang="en-US" sz="2400" dirty="0"/>
            <a:t>Tools and Skills</a:t>
          </a:r>
        </a:p>
      </dgm:t>
    </dgm:pt>
    <dgm:pt modelId="{8A878DC1-3F1F-48DA-898C-78D61DB63904}" type="parTrans" cxnId="{FAF8B2F1-21A0-4A3C-AC22-FBF16767591F}">
      <dgm:prSet/>
      <dgm:spPr/>
      <dgm:t>
        <a:bodyPr/>
        <a:lstStyle/>
        <a:p>
          <a:endParaRPr lang="en-US"/>
        </a:p>
      </dgm:t>
    </dgm:pt>
    <dgm:pt modelId="{35415432-6D24-477B-9EA0-B3B24E1FF391}" type="sibTrans" cxnId="{FAF8B2F1-21A0-4A3C-AC22-FBF16767591F}">
      <dgm:prSet/>
      <dgm:spPr/>
      <dgm:t>
        <a:bodyPr/>
        <a:lstStyle/>
        <a:p>
          <a:endParaRPr lang="en-US"/>
        </a:p>
      </dgm:t>
    </dgm:pt>
    <dgm:pt modelId="{4F7636F9-59BB-43EC-B21F-35E02AA179ED}" type="pres">
      <dgm:prSet presAssocID="{2CC62698-17D1-43DA-8222-FD5DA12AFECA}" presName="root" presStyleCnt="0">
        <dgm:presLayoutVars>
          <dgm:dir/>
          <dgm:resizeHandles val="exact"/>
        </dgm:presLayoutVars>
      </dgm:prSet>
      <dgm:spPr/>
    </dgm:pt>
    <dgm:pt modelId="{384DBE7D-C37B-4406-9565-8D87F43812A7}" type="pres">
      <dgm:prSet presAssocID="{1EEEF81B-8B9C-4F5B-9368-B4EEC3014EF1}" presName="compNode" presStyleCnt="0"/>
      <dgm:spPr/>
    </dgm:pt>
    <dgm:pt modelId="{C197651F-D099-4E08-A4C0-F5BE81F254C1}" type="pres">
      <dgm:prSet presAssocID="{1EEEF81B-8B9C-4F5B-9368-B4EEC3014EF1}" presName="iconRect" presStyleLbl="node1" presStyleIdx="0" presStyleCnt="3" custLinFactNeighborX="-16029" custLinFactNeighborY="-62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AE8FB406-D61F-4ADB-AA9D-3CAB8F9A1675}" type="pres">
      <dgm:prSet presAssocID="{1EEEF81B-8B9C-4F5B-9368-B4EEC3014EF1}" presName="spaceRect" presStyleCnt="0"/>
      <dgm:spPr/>
    </dgm:pt>
    <dgm:pt modelId="{2E8D14CA-C32F-4B07-8CA5-C52AA782A892}" type="pres">
      <dgm:prSet presAssocID="{1EEEF81B-8B9C-4F5B-9368-B4EEC3014EF1}" presName="textRect" presStyleLbl="revTx" presStyleIdx="0" presStyleCnt="3" custScaleX="75812" custScaleY="77514" custLinFactNeighborX="6438" custLinFactNeighborY="-56055">
        <dgm:presLayoutVars>
          <dgm:chMax val="1"/>
          <dgm:chPref val="1"/>
        </dgm:presLayoutVars>
      </dgm:prSet>
      <dgm:spPr/>
    </dgm:pt>
    <dgm:pt modelId="{56BE1F3C-3229-4B2C-A2C9-E97050C40018}" type="pres">
      <dgm:prSet presAssocID="{7F7ADDF3-D6D1-4064-88FC-1E2C6FEA7B30}" presName="sibTrans" presStyleCnt="0"/>
      <dgm:spPr/>
    </dgm:pt>
    <dgm:pt modelId="{60605B5C-146D-4EB4-8C2E-973B07C5DFE7}" type="pres">
      <dgm:prSet presAssocID="{B81A2098-6B52-4848-B033-A914B14B65B4}" presName="compNode" presStyleCnt="0"/>
      <dgm:spPr/>
    </dgm:pt>
    <dgm:pt modelId="{E5293263-ED81-433B-8DF4-5BB50A9F5975}" type="pres">
      <dgm:prSet presAssocID="{B81A2098-6B52-4848-B033-A914B14B65B4}" presName="iconRect" presStyleLbl="node1" presStyleIdx="1" presStyleCnt="3" custLinFactX="100000" custLinFactNeighborX="177141" custLinFactNeighborY="177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517AE96-4246-4414-8A59-B959EAB620AA}" type="pres">
      <dgm:prSet presAssocID="{B81A2098-6B52-4848-B033-A914B14B65B4}" presName="spaceRect" presStyleCnt="0"/>
      <dgm:spPr/>
    </dgm:pt>
    <dgm:pt modelId="{A28F2D86-C44C-4C2F-8993-EEF2D5B2A907}" type="pres">
      <dgm:prSet presAssocID="{B81A2098-6B52-4848-B033-A914B14B65B4}" presName="textRect" presStyleLbl="revTx" presStyleIdx="1" presStyleCnt="3" custLinFactX="21925" custLinFactNeighborX="100000" custLinFactNeighborY="-5549">
        <dgm:presLayoutVars>
          <dgm:chMax val="1"/>
          <dgm:chPref val="1"/>
        </dgm:presLayoutVars>
      </dgm:prSet>
      <dgm:spPr/>
    </dgm:pt>
    <dgm:pt modelId="{9D929921-A673-41AE-9E60-38510E988FF7}" type="pres">
      <dgm:prSet presAssocID="{DAFFEA40-3564-4421-93D4-31F818A50752}" presName="sibTrans" presStyleCnt="0"/>
      <dgm:spPr/>
    </dgm:pt>
    <dgm:pt modelId="{BAAEF88A-C3DB-43B0-B7B5-518505045ECE}" type="pres">
      <dgm:prSet presAssocID="{28EFDB90-9D8B-4779-843A-152393C60237}" presName="compNode" presStyleCnt="0"/>
      <dgm:spPr/>
    </dgm:pt>
    <dgm:pt modelId="{89B18CF3-4D67-42D6-8326-8F572FBE05AF}" type="pres">
      <dgm:prSet presAssocID="{28EFDB90-9D8B-4779-843A-152393C60237}" presName="iconRect" presStyleLbl="node1" presStyleIdx="2" presStyleCnt="3" custLinFactX="-100000" custLinFactNeighborX="-161111" custLinFactNeighborY="-105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31195A8F-0CBA-481A-8F1D-6D24A8DE2C69}" type="pres">
      <dgm:prSet presAssocID="{28EFDB90-9D8B-4779-843A-152393C60237}" presName="spaceRect" presStyleCnt="0"/>
      <dgm:spPr/>
    </dgm:pt>
    <dgm:pt modelId="{575CD195-DD76-433B-8203-81ED186BC6F2}" type="pres">
      <dgm:prSet presAssocID="{28EFDB90-9D8B-4779-843A-152393C60237}" presName="textRect" presStyleLbl="revTx" presStyleIdx="2" presStyleCnt="3" custScaleX="73279" custScaleY="64402" custLinFactX="-17500" custLinFactNeighborX="-100000" custLinFactNeighborY="-36809">
        <dgm:presLayoutVars>
          <dgm:chMax val="1"/>
          <dgm:chPref val="1"/>
        </dgm:presLayoutVars>
      </dgm:prSet>
      <dgm:spPr/>
    </dgm:pt>
  </dgm:ptLst>
  <dgm:cxnLst>
    <dgm:cxn modelId="{EA2A661C-3601-A842-88A2-624819175FC4}" type="presOf" srcId="{2CC62698-17D1-43DA-8222-FD5DA12AFECA}" destId="{4F7636F9-59BB-43EC-B21F-35E02AA179ED}" srcOrd="0" destOrd="0" presId="urn:microsoft.com/office/officeart/2018/2/layout/IconLabelList"/>
    <dgm:cxn modelId="{73538B73-94E8-4CEC-B88A-F98EBBBA50C7}" srcId="{2CC62698-17D1-43DA-8222-FD5DA12AFECA}" destId="{1EEEF81B-8B9C-4F5B-9368-B4EEC3014EF1}" srcOrd="0" destOrd="0" parTransId="{E40A7276-5278-4316-B639-03C5710F0DC6}" sibTransId="{7F7ADDF3-D6D1-4064-88FC-1E2C6FEA7B30}"/>
    <dgm:cxn modelId="{DDF4CCC7-97D1-F841-A635-8FCCC6BFB1A3}" type="presOf" srcId="{B81A2098-6B52-4848-B033-A914B14B65B4}" destId="{A28F2D86-C44C-4C2F-8993-EEF2D5B2A907}" srcOrd="0" destOrd="0" presId="urn:microsoft.com/office/officeart/2018/2/layout/IconLabelList"/>
    <dgm:cxn modelId="{B89E0AC8-DE10-3343-B38C-68345BC3ED36}" type="presOf" srcId="{28EFDB90-9D8B-4779-843A-152393C60237}" destId="{575CD195-DD76-433B-8203-81ED186BC6F2}" srcOrd="0" destOrd="0" presId="urn:microsoft.com/office/officeart/2018/2/layout/IconLabelList"/>
    <dgm:cxn modelId="{F2B948CF-7ACB-2149-9E74-11B1697F69E4}" type="presOf" srcId="{1EEEF81B-8B9C-4F5B-9368-B4EEC3014EF1}" destId="{2E8D14CA-C32F-4B07-8CA5-C52AA782A892}" srcOrd="0" destOrd="0" presId="urn:microsoft.com/office/officeart/2018/2/layout/IconLabelList"/>
    <dgm:cxn modelId="{0F8E5BD5-3F70-4324-8C2E-A0624BDB2D65}" srcId="{2CC62698-17D1-43DA-8222-FD5DA12AFECA}" destId="{B81A2098-6B52-4848-B033-A914B14B65B4}" srcOrd="1" destOrd="0" parTransId="{69BA47F9-B952-4C6B-9FFF-BF4D0AEF0435}" sibTransId="{DAFFEA40-3564-4421-93D4-31F818A50752}"/>
    <dgm:cxn modelId="{FAF8B2F1-21A0-4A3C-AC22-FBF16767591F}" srcId="{2CC62698-17D1-43DA-8222-FD5DA12AFECA}" destId="{28EFDB90-9D8B-4779-843A-152393C60237}" srcOrd="2" destOrd="0" parTransId="{8A878DC1-3F1F-48DA-898C-78D61DB63904}" sibTransId="{35415432-6D24-477B-9EA0-B3B24E1FF391}"/>
    <dgm:cxn modelId="{1A87D69E-3D36-1541-984E-643F1763AD1C}" type="presParOf" srcId="{4F7636F9-59BB-43EC-B21F-35E02AA179ED}" destId="{384DBE7D-C37B-4406-9565-8D87F43812A7}" srcOrd="0" destOrd="0" presId="urn:microsoft.com/office/officeart/2018/2/layout/IconLabelList"/>
    <dgm:cxn modelId="{D514427D-0626-C344-9D2D-EC0062840069}" type="presParOf" srcId="{384DBE7D-C37B-4406-9565-8D87F43812A7}" destId="{C197651F-D099-4E08-A4C0-F5BE81F254C1}" srcOrd="0" destOrd="0" presId="urn:microsoft.com/office/officeart/2018/2/layout/IconLabelList"/>
    <dgm:cxn modelId="{D20A61DE-69C4-F44C-A830-E97235ABACF4}" type="presParOf" srcId="{384DBE7D-C37B-4406-9565-8D87F43812A7}" destId="{AE8FB406-D61F-4ADB-AA9D-3CAB8F9A1675}" srcOrd="1" destOrd="0" presId="urn:microsoft.com/office/officeart/2018/2/layout/IconLabelList"/>
    <dgm:cxn modelId="{3A4FE3E6-7EDA-3244-8E90-409DF5320E75}" type="presParOf" srcId="{384DBE7D-C37B-4406-9565-8D87F43812A7}" destId="{2E8D14CA-C32F-4B07-8CA5-C52AA782A892}" srcOrd="2" destOrd="0" presId="urn:microsoft.com/office/officeart/2018/2/layout/IconLabelList"/>
    <dgm:cxn modelId="{3EB3360B-724F-294E-A1A2-9AC7F868D502}" type="presParOf" srcId="{4F7636F9-59BB-43EC-B21F-35E02AA179ED}" destId="{56BE1F3C-3229-4B2C-A2C9-E97050C40018}" srcOrd="1" destOrd="0" presId="urn:microsoft.com/office/officeart/2018/2/layout/IconLabelList"/>
    <dgm:cxn modelId="{2889A033-A5B5-574B-8713-C5B0941F3034}" type="presParOf" srcId="{4F7636F9-59BB-43EC-B21F-35E02AA179ED}" destId="{60605B5C-146D-4EB4-8C2E-973B07C5DFE7}" srcOrd="2" destOrd="0" presId="urn:microsoft.com/office/officeart/2018/2/layout/IconLabelList"/>
    <dgm:cxn modelId="{315874B8-ECE0-EA43-9011-907C92EEB479}" type="presParOf" srcId="{60605B5C-146D-4EB4-8C2E-973B07C5DFE7}" destId="{E5293263-ED81-433B-8DF4-5BB50A9F5975}" srcOrd="0" destOrd="0" presId="urn:microsoft.com/office/officeart/2018/2/layout/IconLabelList"/>
    <dgm:cxn modelId="{880D35CE-60BD-B741-A30C-AB1CE846880D}" type="presParOf" srcId="{60605B5C-146D-4EB4-8C2E-973B07C5DFE7}" destId="{D517AE96-4246-4414-8A59-B959EAB620AA}" srcOrd="1" destOrd="0" presId="urn:microsoft.com/office/officeart/2018/2/layout/IconLabelList"/>
    <dgm:cxn modelId="{DDF96B1E-E754-1448-AC0A-E5B5FBC564F3}" type="presParOf" srcId="{60605B5C-146D-4EB4-8C2E-973B07C5DFE7}" destId="{A28F2D86-C44C-4C2F-8993-EEF2D5B2A907}" srcOrd="2" destOrd="0" presId="urn:microsoft.com/office/officeart/2018/2/layout/IconLabelList"/>
    <dgm:cxn modelId="{FBD84632-D84C-2C4E-AFEF-C30BE9E0F184}" type="presParOf" srcId="{4F7636F9-59BB-43EC-B21F-35E02AA179ED}" destId="{9D929921-A673-41AE-9E60-38510E988FF7}" srcOrd="3" destOrd="0" presId="urn:microsoft.com/office/officeart/2018/2/layout/IconLabelList"/>
    <dgm:cxn modelId="{F3AACEEE-C051-4F46-B4CE-F0DD78C1B5A1}" type="presParOf" srcId="{4F7636F9-59BB-43EC-B21F-35E02AA179ED}" destId="{BAAEF88A-C3DB-43B0-B7B5-518505045ECE}" srcOrd="4" destOrd="0" presId="urn:microsoft.com/office/officeart/2018/2/layout/IconLabelList"/>
    <dgm:cxn modelId="{2E7731DD-298E-AC49-AB19-9C261265FABE}" type="presParOf" srcId="{BAAEF88A-C3DB-43B0-B7B5-518505045ECE}" destId="{89B18CF3-4D67-42D6-8326-8F572FBE05AF}" srcOrd="0" destOrd="0" presId="urn:microsoft.com/office/officeart/2018/2/layout/IconLabelList"/>
    <dgm:cxn modelId="{4F20B464-9E48-F34D-A169-2F2D5A06A42A}" type="presParOf" srcId="{BAAEF88A-C3DB-43B0-B7B5-518505045ECE}" destId="{31195A8F-0CBA-481A-8F1D-6D24A8DE2C69}" srcOrd="1" destOrd="0" presId="urn:microsoft.com/office/officeart/2018/2/layout/IconLabelList"/>
    <dgm:cxn modelId="{BCE9A562-90EE-C84F-8A60-38855944BB8B}" type="presParOf" srcId="{BAAEF88A-C3DB-43B0-B7B5-518505045ECE}" destId="{575CD195-DD76-433B-8203-81ED186BC6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8EAFD0-2F00-4632-AE4C-078CEF57501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E7E5C02-7509-439D-A410-6456414B8D6C}">
      <dgm:prSet/>
      <dgm:spPr/>
      <dgm:t>
        <a:bodyPr/>
        <a:lstStyle/>
        <a:p>
          <a:pPr>
            <a:lnSpc>
              <a:spcPct val="100000"/>
            </a:lnSpc>
            <a:defRPr cap="all"/>
          </a:pPr>
          <a:r>
            <a:rPr lang="en-US" dirty="0"/>
            <a:t>The busiest days are Saturday and Sunday, while the busiest hours are from 9 AM to 4 PM. </a:t>
          </a:r>
        </a:p>
      </dgm:t>
    </dgm:pt>
    <dgm:pt modelId="{1F98129A-ADB4-4525-A23A-4818989EF92D}" type="parTrans" cxnId="{BF864576-4C4E-425A-BE20-33318FA30983}">
      <dgm:prSet/>
      <dgm:spPr/>
      <dgm:t>
        <a:bodyPr/>
        <a:lstStyle/>
        <a:p>
          <a:endParaRPr lang="en-US"/>
        </a:p>
      </dgm:t>
    </dgm:pt>
    <dgm:pt modelId="{4DBB91B4-50D6-4685-A7D7-0C064C5C688D}" type="sibTrans" cxnId="{BF864576-4C4E-425A-BE20-33318FA30983}">
      <dgm:prSet/>
      <dgm:spPr/>
      <dgm:t>
        <a:bodyPr/>
        <a:lstStyle/>
        <a:p>
          <a:endParaRPr lang="en-US"/>
        </a:p>
      </dgm:t>
    </dgm:pt>
    <dgm:pt modelId="{87C4CF16-736A-4B80-A5CE-BF7638415C4C}">
      <dgm:prSet/>
      <dgm:spPr/>
      <dgm:t>
        <a:bodyPr/>
        <a:lstStyle/>
        <a:p>
          <a:pPr>
            <a:lnSpc>
              <a:spcPct val="100000"/>
            </a:lnSpc>
            <a:defRPr cap="all"/>
          </a:pPr>
          <a:r>
            <a:rPr lang="en-US"/>
            <a:t>These charts also depict that customers that fall into the ”old age” category, use Instacart the most.</a:t>
          </a:r>
        </a:p>
      </dgm:t>
    </dgm:pt>
    <dgm:pt modelId="{36D0C162-96D4-4BF2-BC09-71202454FFD1}" type="parTrans" cxnId="{958BCED2-3525-4C1D-81CE-C03E65185E92}">
      <dgm:prSet/>
      <dgm:spPr/>
      <dgm:t>
        <a:bodyPr/>
        <a:lstStyle/>
        <a:p>
          <a:endParaRPr lang="en-US"/>
        </a:p>
      </dgm:t>
    </dgm:pt>
    <dgm:pt modelId="{2D85CA5E-8B60-4E73-8360-B5B9C407B469}" type="sibTrans" cxnId="{958BCED2-3525-4C1D-81CE-C03E65185E92}">
      <dgm:prSet/>
      <dgm:spPr/>
      <dgm:t>
        <a:bodyPr/>
        <a:lstStyle/>
        <a:p>
          <a:endParaRPr lang="en-US"/>
        </a:p>
      </dgm:t>
    </dgm:pt>
    <dgm:pt modelId="{5E1AE19E-ABCB-4F26-86CD-CE426D80A84F}" type="pres">
      <dgm:prSet presAssocID="{B38EAFD0-2F00-4632-AE4C-078CEF575012}" presName="root" presStyleCnt="0">
        <dgm:presLayoutVars>
          <dgm:dir/>
          <dgm:resizeHandles val="exact"/>
        </dgm:presLayoutVars>
      </dgm:prSet>
      <dgm:spPr/>
    </dgm:pt>
    <dgm:pt modelId="{35ED4019-0E98-4436-981F-3B00F789B3A4}" type="pres">
      <dgm:prSet presAssocID="{7E7E5C02-7509-439D-A410-6456414B8D6C}" presName="compNode" presStyleCnt="0"/>
      <dgm:spPr/>
    </dgm:pt>
    <dgm:pt modelId="{8F10CF52-5EE6-446C-8160-2C6D8823916A}" type="pres">
      <dgm:prSet presAssocID="{7E7E5C02-7509-439D-A410-6456414B8D6C}" presName="iconBgRect" presStyleLbl="bgShp" presStyleIdx="0" presStyleCnt="2"/>
      <dgm:spPr/>
    </dgm:pt>
    <dgm:pt modelId="{BE48F3F9-69F2-4F39-A184-F3815DCABE68}" type="pres">
      <dgm:prSet presAssocID="{7E7E5C02-7509-439D-A410-6456414B8D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ck"/>
        </a:ext>
      </dgm:extLst>
    </dgm:pt>
    <dgm:pt modelId="{7C813700-EAFC-4B3B-817E-D3E8D7D3C88D}" type="pres">
      <dgm:prSet presAssocID="{7E7E5C02-7509-439D-A410-6456414B8D6C}" presName="spaceRect" presStyleCnt="0"/>
      <dgm:spPr/>
    </dgm:pt>
    <dgm:pt modelId="{151CCC58-6DBA-41D1-837D-823B8DC6184B}" type="pres">
      <dgm:prSet presAssocID="{7E7E5C02-7509-439D-A410-6456414B8D6C}" presName="textRect" presStyleLbl="revTx" presStyleIdx="0" presStyleCnt="2">
        <dgm:presLayoutVars>
          <dgm:chMax val="1"/>
          <dgm:chPref val="1"/>
        </dgm:presLayoutVars>
      </dgm:prSet>
      <dgm:spPr/>
    </dgm:pt>
    <dgm:pt modelId="{8325E59F-BA6F-481D-A89E-30A429D8B847}" type="pres">
      <dgm:prSet presAssocID="{4DBB91B4-50D6-4685-A7D7-0C064C5C688D}" presName="sibTrans" presStyleCnt="0"/>
      <dgm:spPr/>
    </dgm:pt>
    <dgm:pt modelId="{24D1ED2D-D9CB-4943-BB48-4571791D5714}" type="pres">
      <dgm:prSet presAssocID="{87C4CF16-736A-4B80-A5CE-BF7638415C4C}" presName="compNode" presStyleCnt="0"/>
      <dgm:spPr/>
    </dgm:pt>
    <dgm:pt modelId="{0DB42F8D-82C6-448A-82A3-7619D81C4C1F}" type="pres">
      <dgm:prSet presAssocID="{87C4CF16-736A-4B80-A5CE-BF7638415C4C}" presName="iconBgRect" presStyleLbl="bgShp" presStyleIdx="1" presStyleCnt="2"/>
      <dgm:spPr/>
    </dgm:pt>
    <dgm:pt modelId="{31F84CD4-3339-460F-B309-507B513BAE7A}" type="pres">
      <dgm:prSet presAssocID="{87C4CF16-736A-4B80-A5CE-BF7638415C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79C91A37-0B3E-4295-958F-DBA9450F1D01}" type="pres">
      <dgm:prSet presAssocID="{87C4CF16-736A-4B80-A5CE-BF7638415C4C}" presName="spaceRect" presStyleCnt="0"/>
      <dgm:spPr/>
    </dgm:pt>
    <dgm:pt modelId="{C85C45D1-4A48-41C0-BA6D-DB16C4624C6C}" type="pres">
      <dgm:prSet presAssocID="{87C4CF16-736A-4B80-A5CE-BF7638415C4C}" presName="textRect" presStyleLbl="revTx" presStyleIdx="1" presStyleCnt="2">
        <dgm:presLayoutVars>
          <dgm:chMax val="1"/>
          <dgm:chPref val="1"/>
        </dgm:presLayoutVars>
      </dgm:prSet>
      <dgm:spPr/>
    </dgm:pt>
  </dgm:ptLst>
  <dgm:cxnLst>
    <dgm:cxn modelId="{2F21313E-BEEF-444D-8684-CD021944741B}" type="presOf" srcId="{B38EAFD0-2F00-4632-AE4C-078CEF575012}" destId="{5E1AE19E-ABCB-4F26-86CD-CE426D80A84F}" srcOrd="0" destOrd="0" presId="urn:microsoft.com/office/officeart/2018/5/layout/IconCircleLabelList"/>
    <dgm:cxn modelId="{BF864576-4C4E-425A-BE20-33318FA30983}" srcId="{B38EAFD0-2F00-4632-AE4C-078CEF575012}" destId="{7E7E5C02-7509-439D-A410-6456414B8D6C}" srcOrd="0" destOrd="0" parTransId="{1F98129A-ADB4-4525-A23A-4818989EF92D}" sibTransId="{4DBB91B4-50D6-4685-A7D7-0C064C5C688D}"/>
    <dgm:cxn modelId="{092508CE-BD7F-42A0-9041-EF6EC096DEBA}" type="presOf" srcId="{87C4CF16-736A-4B80-A5CE-BF7638415C4C}" destId="{C85C45D1-4A48-41C0-BA6D-DB16C4624C6C}" srcOrd="0" destOrd="0" presId="urn:microsoft.com/office/officeart/2018/5/layout/IconCircleLabelList"/>
    <dgm:cxn modelId="{958BCED2-3525-4C1D-81CE-C03E65185E92}" srcId="{B38EAFD0-2F00-4632-AE4C-078CEF575012}" destId="{87C4CF16-736A-4B80-A5CE-BF7638415C4C}" srcOrd="1" destOrd="0" parTransId="{36D0C162-96D4-4BF2-BC09-71202454FFD1}" sibTransId="{2D85CA5E-8B60-4E73-8360-B5B9C407B469}"/>
    <dgm:cxn modelId="{373C5CFE-91CE-460A-8F52-8E3EBF92C503}" type="presOf" srcId="{7E7E5C02-7509-439D-A410-6456414B8D6C}" destId="{151CCC58-6DBA-41D1-837D-823B8DC6184B}" srcOrd="0" destOrd="0" presId="urn:microsoft.com/office/officeart/2018/5/layout/IconCircleLabelList"/>
    <dgm:cxn modelId="{36A11C59-6AB3-4DD6-9DFC-787A06E9A759}" type="presParOf" srcId="{5E1AE19E-ABCB-4F26-86CD-CE426D80A84F}" destId="{35ED4019-0E98-4436-981F-3B00F789B3A4}" srcOrd="0" destOrd="0" presId="urn:microsoft.com/office/officeart/2018/5/layout/IconCircleLabelList"/>
    <dgm:cxn modelId="{EAA3C0D3-D5DF-4C15-AF5F-BFD3BB8683E9}" type="presParOf" srcId="{35ED4019-0E98-4436-981F-3B00F789B3A4}" destId="{8F10CF52-5EE6-446C-8160-2C6D8823916A}" srcOrd="0" destOrd="0" presId="urn:microsoft.com/office/officeart/2018/5/layout/IconCircleLabelList"/>
    <dgm:cxn modelId="{CF7C59C6-D02D-43DC-BC34-79A37201E023}" type="presParOf" srcId="{35ED4019-0E98-4436-981F-3B00F789B3A4}" destId="{BE48F3F9-69F2-4F39-A184-F3815DCABE68}" srcOrd="1" destOrd="0" presId="urn:microsoft.com/office/officeart/2018/5/layout/IconCircleLabelList"/>
    <dgm:cxn modelId="{2F93D920-3E66-4E16-A1B7-A998355B0011}" type="presParOf" srcId="{35ED4019-0E98-4436-981F-3B00F789B3A4}" destId="{7C813700-EAFC-4B3B-817E-D3E8D7D3C88D}" srcOrd="2" destOrd="0" presId="urn:microsoft.com/office/officeart/2018/5/layout/IconCircleLabelList"/>
    <dgm:cxn modelId="{F1DF3720-B0FE-4B96-8301-542FB637E451}" type="presParOf" srcId="{35ED4019-0E98-4436-981F-3B00F789B3A4}" destId="{151CCC58-6DBA-41D1-837D-823B8DC6184B}" srcOrd="3" destOrd="0" presId="urn:microsoft.com/office/officeart/2018/5/layout/IconCircleLabelList"/>
    <dgm:cxn modelId="{622BABD0-0713-4C9C-92A6-C123681D7170}" type="presParOf" srcId="{5E1AE19E-ABCB-4F26-86CD-CE426D80A84F}" destId="{8325E59F-BA6F-481D-A89E-30A429D8B847}" srcOrd="1" destOrd="0" presId="urn:microsoft.com/office/officeart/2018/5/layout/IconCircleLabelList"/>
    <dgm:cxn modelId="{0D285743-9414-4D8A-96C6-FBB5235C8728}" type="presParOf" srcId="{5E1AE19E-ABCB-4F26-86CD-CE426D80A84F}" destId="{24D1ED2D-D9CB-4943-BB48-4571791D5714}" srcOrd="2" destOrd="0" presId="urn:microsoft.com/office/officeart/2018/5/layout/IconCircleLabelList"/>
    <dgm:cxn modelId="{E3AB21E7-7A43-4C4C-A652-D23077FF679C}" type="presParOf" srcId="{24D1ED2D-D9CB-4943-BB48-4571791D5714}" destId="{0DB42F8D-82C6-448A-82A3-7619D81C4C1F}" srcOrd="0" destOrd="0" presId="urn:microsoft.com/office/officeart/2018/5/layout/IconCircleLabelList"/>
    <dgm:cxn modelId="{6DF0C364-980B-460F-BE02-2AA51E43D11E}" type="presParOf" srcId="{24D1ED2D-D9CB-4943-BB48-4571791D5714}" destId="{31F84CD4-3339-460F-B309-507B513BAE7A}" srcOrd="1" destOrd="0" presId="urn:microsoft.com/office/officeart/2018/5/layout/IconCircleLabelList"/>
    <dgm:cxn modelId="{C799F829-95DB-4C89-8936-6A14E2427204}" type="presParOf" srcId="{24D1ED2D-D9CB-4943-BB48-4571791D5714}" destId="{79C91A37-0B3E-4295-958F-DBA9450F1D01}" srcOrd="2" destOrd="0" presId="urn:microsoft.com/office/officeart/2018/5/layout/IconCircleLabelList"/>
    <dgm:cxn modelId="{DAB802DB-D5F1-46C2-8A8E-C5ECA2D4CE3D}" type="presParOf" srcId="{24D1ED2D-D9CB-4943-BB48-4571791D5714}" destId="{C85C45D1-4A48-41C0-BA6D-DB16C4624C6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C62698-17D1-43DA-8222-FD5DA12AFECA}"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1EEEF81B-8B9C-4F5B-9368-B4EEC3014EF1}">
      <dgm:prSet custT="1"/>
      <dgm:spPr/>
      <dgm:t>
        <a:bodyPr/>
        <a:lstStyle/>
        <a:p>
          <a:pPr>
            <a:lnSpc>
              <a:spcPct val="100000"/>
            </a:lnSpc>
          </a:pPr>
          <a:r>
            <a:rPr lang="en-US" sz="2400" dirty="0"/>
            <a:t>Objective</a:t>
          </a:r>
          <a:r>
            <a:rPr lang="en-US" sz="3600" dirty="0"/>
            <a:t> </a:t>
          </a:r>
        </a:p>
      </dgm:t>
    </dgm:pt>
    <dgm:pt modelId="{E40A7276-5278-4316-B639-03C5710F0DC6}" type="parTrans" cxnId="{73538B73-94E8-4CEC-B88A-F98EBBBA50C7}">
      <dgm:prSet/>
      <dgm:spPr/>
      <dgm:t>
        <a:bodyPr/>
        <a:lstStyle/>
        <a:p>
          <a:endParaRPr lang="en-US"/>
        </a:p>
      </dgm:t>
    </dgm:pt>
    <dgm:pt modelId="{7F7ADDF3-D6D1-4064-88FC-1E2C6FEA7B30}" type="sibTrans" cxnId="{73538B73-94E8-4CEC-B88A-F98EBBBA50C7}">
      <dgm:prSet/>
      <dgm:spPr/>
      <dgm:t>
        <a:bodyPr/>
        <a:lstStyle/>
        <a:p>
          <a:endParaRPr lang="en-US"/>
        </a:p>
      </dgm:t>
    </dgm:pt>
    <dgm:pt modelId="{B81A2098-6B52-4848-B033-A914B14B65B4}">
      <dgm:prSet custT="1"/>
      <dgm:spPr/>
      <dgm:t>
        <a:bodyPr/>
        <a:lstStyle/>
        <a:p>
          <a:pPr>
            <a:lnSpc>
              <a:spcPct val="100000"/>
            </a:lnSpc>
          </a:pPr>
          <a:r>
            <a:rPr lang="en-US" sz="2400" dirty="0"/>
            <a:t>Tools and Skills</a:t>
          </a:r>
        </a:p>
      </dgm:t>
    </dgm:pt>
    <dgm:pt modelId="{69BA47F9-B952-4C6B-9FFF-BF4D0AEF0435}" type="parTrans" cxnId="{0F8E5BD5-3F70-4324-8C2E-A0624BDB2D65}">
      <dgm:prSet/>
      <dgm:spPr/>
      <dgm:t>
        <a:bodyPr/>
        <a:lstStyle/>
        <a:p>
          <a:endParaRPr lang="en-US"/>
        </a:p>
      </dgm:t>
    </dgm:pt>
    <dgm:pt modelId="{DAFFEA40-3564-4421-93D4-31F818A50752}" type="sibTrans" cxnId="{0F8E5BD5-3F70-4324-8C2E-A0624BDB2D65}">
      <dgm:prSet/>
      <dgm:spPr/>
      <dgm:t>
        <a:bodyPr/>
        <a:lstStyle/>
        <a:p>
          <a:endParaRPr lang="en-US"/>
        </a:p>
      </dgm:t>
    </dgm:pt>
    <dgm:pt modelId="{28EFDB90-9D8B-4779-843A-152393C60237}">
      <dgm:prSet custT="1"/>
      <dgm:spPr/>
      <dgm:t>
        <a:bodyPr/>
        <a:lstStyle/>
        <a:p>
          <a:pPr>
            <a:lnSpc>
              <a:spcPct val="100000"/>
            </a:lnSpc>
          </a:pPr>
          <a:r>
            <a:rPr lang="en-US" sz="2400" dirty="0"/>
            <a:t>Data</a:t>
          </a:r>
        </a:p>
      </dgm:t>
    </dgm:pt>
    <dgm:pt modelId="{8A878DC1-3F1F-48DA-898C-78D61DB63904}" type="parTrans" cxnId="{FAF8B2F1-21A0-4A3C-AC22-FBF16767591F}">
      <dgm:prSet/>
      <dgm:spPr/>
      <dgm:t>
        <a:bodyPr/>
        <a:lstStyle/>
        <a:p>
          <a:endParaRPr lang="en-US"/>
        </a:p>
      </dgm:t>
    </dgm:pt>
    <dgm:pt modelId="{35415432-6D24-477B-9EA0-B3B24E1FF391}" type="sibTrans" cxnId="{FAF8B2F1-21A0-4A3C-AC22-FBF16767591F}">
      <dgm:prSet/>
      <dgm:spPr/>
      <dgm:t>
        <a:bodyPr/>
        <a:lstStyle/>
        <a:p>
          <a:endParaRPr lang="en-US"/>
        </a:p>
      </dgm:t>
    </dgm:pt>
    <dgm:pt modelId="{4F7636F9-59BB-43EC-B21F-35E02AA179ED}" type="pres">
      <dgm:prSet presAssocID="{2CC62698-17D1-43DA-8222-FD5DA12AFECA}" presName="root" presStyleCnt="0">
        <dgm:presLayoutVars>
          <dgm:dir/>
          <dgm:resizeHandles val="exact"/>
        </dgm:presLayoutVars>
      </dgm:prSet>
      <dgm:spPr/>
    </dgm:pt>
    <dgm:pt modelId="{384DBE7D-C37B-4406-9565-8D87F43812A7}" type="pres">
      <dgm:prSet presAssocID="{1EEEF81B-8B9C-4F5B-9368-B4EEC3014EF1}" presName="compNode" presStyleCnt="0"/>
      <dgm:spPr/>
    </dgm:pt>
    <dgm:pt modelId="{C197651F-D099-4E08-A4C0-F5BE81F254C1}" type="pres">
      <dgm:prSet presAssocID="{1EEEF81B-8B9C-4F5B-9368-B4EEC3014EF1}" presName="iconRect" presStyleLbl="node1" presStyleIdx="0" presStyleCnt="3" custLinFactNeighborX="-48471" custLinFactNeighborY="-1815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AE8FB406-D61F-4ADB-AA9D-3CAB8F9A1675}" type="pres">
      <dgm:prSet presAssocID="{1EEEF81B-8B9C-4F5B-9368-B4EEC3014EF1}" presName="spaceRect" presStyleCnt="0"/>
      <dgm:spPr/>
    </dgm:pt>
    <dgm:pt modelId="{2E8D14CA-C32F-4B07-8CA5-C52AA782A892}" type="pres">
      <dgm:prSet presAssocID="{1EEEF81B-8B9C-4F5B-9368-B4EEC3014EF1}" presName="textRect" presStyleLbl="revTx" presStyleIdx="0" presStyleCnt="3" custScaleX="85326" custLinFactNeighborX="-16964" custLinFactNeighborY="-89276">
        <dgm:presLayoutVars>
          <dgm:chMax val="1"/>
          <dgm:chPref val="1"/>
        </dgm:presLayoutVars>
      </dgm:prSet>
      <dgm:spPr/>
    </dgm:pt>
    <dgm:pt modelId="{56BE1F3C-3229-4B2C-A2C9-E97050C40018}" type="pres">
      <dgm:prSet presAssocID="{7F7ADDF3-D6D1-4064-88FC-1E2C6FEA7B30}" presName="sibTrans" presStyleCnt="0"/>
      <dgm:spPr/>
    </dgm:pt>
    <dgm:pt modelId="{60605B5C-146D-4EB4-8C2E-973B07C5DFE7}" type="pres">
      <dgm:prSet presAssocID="{B81A2098-6B52-4848-B033-A914B14B65B4}" presName="compNode" presStyleCnt="0"/>
      <dgm:spPr/>
    </dgm:pt>
    <dgm:pt modelId="{E5293263-ED81-433B-8DF4-5BB50A9F5975}" type="pres">
      <dgm:prSet presAssocID="{B81A2098-6B52-4848-B033-A914B14B65B4}" presName="iconRect" presStyleLbl="node1" presStyleIdx="1" presStyleCnt="3" custLinFactX="109582" custLinFactNeighborX="200000" custLinFactNeighborY="-1815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517AE96-4246-4414-8A59-B959EAB620AA}" type="pres">
      <dgm:prSet presAssocID="{B81A2098-6B52-4848-B033-A914B14B65B4}" presName="spaceRect" presStyleCnt="0"/>
      <dgm:spPr/>
    </dgm:pt>
    <dgm:pt modelId="{A28F2D86-C44C-4C2F-8993-EEF2D5B2A907}" type="pres">
      <dgm:prSet presAssocID="{B81A2098-6B52-4848-B033-A914B14B65B4}" presName="textRect" presStyleLbl="revTx" presStyleIdx="1" presStyleCnt="3" custLinFactNeighborX="0" custLinFactNeighborY="-67785">
        <dgm:presLayoutVars>
          <dgm:chMax val="1"/>
          <dgm:chPref val="1"/>
        </dgm:presLayoutVars>
      </dgm:prSet>
      <dgm:spPr/>
    </dgm:pt>
    <dgm:pt modelId="{9D929921-A673-41AE-9E60-38510E988FF7}" type="pres">
      <dgm:prSet presAssocID="{DAFFEA40-3564-4421-93D4-31F818A50752}" presName="sibTrans" presStyleCnt="0"/>
      <dgm:spPr/>
    </dgm:pt>
    <dgm:pt modelId="{BAAEF88A-C3DB-43B0-B7B5-518505045ECE}" type="pres">
      <dgm:prSet presAssocID="{28EFDB90-9D8B-4779-843A-152393C60237}" presName="compNode" presStyleCnt="0"/>
      <dgm:spPr/>
    </dgm:pt>
    <dgm:pt modelId="{89B18CF3-4D67-42D6-8326-8F572FBE05AF}" type="pres">
      <dgm:prSet presAssocID="{28EFDB90-9D8B-4779-843A-152393C60237}" presName="iconRect" presStyleLbl="node1" presStyleIdx="2" presStyleCnt="3" custLinFactX="-100000" custLinFactNeighborX="-161111" custLinFactNeighborY="-1815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31195A8F-0CBA-481A-8F1D-6D24A8DE2C69}" type="pres">
      <dgm:prSet presAssocID="{28EFDB90-9D8B-4779-843A-152393C60237}" presName="spaceRect" presStyleCnt="0"/>
      <dgm:spPr/>
    </dgm:pt>
    <dgm:pt modelId="{575CD195-DD76-433B-8203-81ED186BC6F2}" type="pres">
      <dgm:prSet presAssocID="{28EFDB90-9D8B-4779-843A-152393C60237}" presName="textRect" presStyleLbl="revTx" presStyleIdx="2" presStyleCnt="3" custLinFactNeighborX="21812" custLinFactNeighborY="-65994">
        <dgm:presLayoutVars>
          <dgm:chMax val="1"/>
          <dgm:chPref val="1"/>
        </dgm:presLayoutVars>
      </dgm:prSet>
      <dgm:spPr/>
    </dgm:pt>
  </dgm:ptLst>
  <dgm:cxnLst>
    <dgm:cxn modelId="{EA2A661C-3601-A842-88A2-624819175FC4}" type="presOf" srcId="{2CC62698-17D1-43DA-8222-FD5DA12AFECA}" destId="{4F7636F9-59BB-43EC-B21F-35E02AA179ED}" srcOrd="0" destOrd="0" presId="urn:microsoft.com/office/officeart/2018/2/layout/IconLabelList"/>
    <dgm:cxn modelId="{73538B73-94E8-4CEC-B88A-F98EBBBA50C7}" srcId="{2CC62698-17D1-43DA-8222-FD5DA12AFECA}" destId="{1EEEF81B-8B9C-4F5B-9368-B4EEC3014EF1}" srcOrd="0" destOrd="0" parTransId="{E40A7276-5278-4316-B639-03C5710F0DC6}" sibTransId="{7F7ADDF3-D6D1-4064-88FC-1E2C6FEA7B30}"/>
    <dgm:cxn modelId="{DDF4CCC7-97D1-F841-A635-8FCCC6BFB1A3}" type="presOf" srcId="{B81A2098-6B52-4848-B033-A914B14B65B4}" destId="{A28F2D86-C44C-4C2F-8993-EEF2D5B2A907}" srcOrd="0" destOrd="0" presId="urn:microsoft.com/office/officeart/2018/2/layout/IconLabelList"/>
    <dgm:cxn modelId="{B89E0AC8-DE10-3343-B38C-68345BC3ED36}" type="presOf" srcId="{28EFDB90-9D8B-4779-843A-152393C60237}" destId="{575CD195-DD76-433B-8203-81ED186BC6F2}" srcOrd="0" destOrd="0" presId="urn:microsoft.com/office/officeart/2018/2/layout/IconLabelList"/>
    <dgm:cxn modelId="{F2B948CF-7ACB-2149-9E74-11B1697F69E4}" type="presOf" srcId="{1EEEF81B-8B9C-4F5B-9368-B4EEC3014EF1}" destId="{2E8D14CA-C32F-4B07-8CA5-C52AA782A892}" srcOrd="0" destOrd="0" presId="urn:microsoft.com/office/officeart/2018/2/layout/IconLabelList"/>
    <dgm:cxn modelId="{0F8E5BD5-3F70-4324-8C2E-A0624BDB2D65}" srcId="{2CC62698-17D1-43DA-8222-FD5DA12AFECA}" destId="{B81A2098-6B52-4848-B033-A914B14B65B4}" srcOrd="1" destOrd="0" parTransId="{69BA47F9-B952-4C6B-9FFF-BF4D0AEF0435}" sibTransId="{DAFFEA40-3564-4421-93D4-31F818A50752}"/>
    <dgm:cxn modelId="{FAF8B2F1-21A0-4A3C-AC22-FBF16767591F}" srcId="{2CC62698-17D1-43DA-8222-FD5DA12AFECA}" destId="{28EFDB90-9D8B-4779-843A-152393C60237}" srcOrd="2" destOrd="0" parTransId="{8A878DC1-3F1F-48DA-898C-78D61DB63904}" sibTransId="{35415432-6D24-477B-9EA0-B3B24E1FF391}"/>
    <dgm:cxn modelId="{1A87D69E-3D36-1541-984E-643F1763AD1C}" type="presParOf" srcId="{4F7636F9-59BB-43EC-B21F-35E02AA179ED}" destId="{384DBE7D-C37B-4406-9565-8D87F43812A7}" srcOrd="0" destOrd="0" presId="urn:microsoft.com/office/officeart/2018/2/layout/IconLabelList"/>
    <dgm:cxn modelId="{D514427D-0626-C344-9D2D-EC0062840069}" type="presParOf" srcId="{384DBE7D-C37B-4406-9565-8D87F43812A7}" destId="{C197651F-D099-4E08-A4C0-F5BE81F254C1}" srcOrd="0" destOrd="0" presId="urn:microsoft.com/office/officeart/2018/2/layout/IconLabelList"/>
    <dgm:cxn modelId="{D20A61DE-69C4-F44C-A830-E97235ABACF4}" type="presParOf" srcId="{384DBE7D-C37B-4406-9565-8D87F43812A7}" destId="{AE8FB406-D61F-4ADB-AA9D-3CAB8F9A1675}" srcOrd="1" destOrd="0" presId="urn:microsoft.com/office/officeart/2018/2/layout/IconLabelList"/>
    <dgm:cxn modelId="{3A4FE3E6-7EDA-3244-8E90-409DF5320E75}" type="presParOf" srcId="{384DBE7D-C37B-4406-9565-8D87F43812A7}" destId="{2E8D14CA-C32F-4B07-8CA5-C52AA782A892}" srcOrd="2" destOrd="0" presId="urn:microsoft.com/office/officeart/2018/2/layout/IconLabelList"/>
    <dgm:cxn modelId="{3EB3360B-724F-294E-A1A2-9AC7F868D502}" type="presParOf" srcId="{4F7636F9-59BB-43EC-B21F-35E02AA179ED}" destId="{56BE1F3C-3229-4B2C-A2C9-E97050C40018}" srcOrd="1" destOrd="0" presId="urn:microsoft.com/office/officeart/2018/2/layout/IconLabelList"/>
    <dgm:cxn modelId="{2889A033-A5B5-574B-8713-C5B0941F3034}" type="presParOf" srcId="{4F7636F9-59BB-43EC-B21F-35E02AA179ED}" destId="{60605B5C-146D-4EB4-8C2E-973B07C5DFE7}" srcOrd="2" destOrd="0" presId="urn:microsoft.com/office/officeart/2018/2/layout/IconLabelList"/>
    <dgm:cxn modelId="{315874B8-ECE0-EA43-9011-907C92EEB479}" type="presParOf" srcId="{60605B5C-146D-4EB4-8C2E-973B07C5DFE7}" destId="{E5293263-ED81-433B-8DF4-5BB50A9F5975}" srcOrd="0" destOrd="0" presId="urn:microsoft.com/office/officeart/2018/2/layout/IconLabelList"/>
    <dgm:cxn modelId="{880D35CE-60BD-B741-A30C-AB1CE846880D}" type="presParOf" srcId="{60605B5C-146D-4EB4-8C2E-973B07C5DFE7}" destId="{D517AE96-4246-4414-8A59-B959EAB620AA}" srcOrd="1" destOrd="0" presId="urn:microsoft.com/office/officeart/2018/2/layout/IconLabelList"/>
    <dgm:cxn modelId="{DDF96B1E-E754-1448-AC0A-E5B5FBC564F3}" type="presParOf" srcId="{60605B5C-146D-4EB4-8C2E-973B07C5DFE7}" destId="{A28F2D86-C44C-4C2F-8993-EEF2D5B2A907}" srcOrd="2" destOrd="0" presId="urn:microsoft.com/office/officeart/2018/2/layout/IconLabelList"/>
    <dgm:cxn modelId="{FBD84632-D84C-2C4E-AFEF-C30BE9E0F184}" type="presParOf" srcId="{4F7636F9-59BB-43EC-B21F-35E02AA179ED}" destId="{9D929921-A673-41AE-9E60-38510E988FF7}" srcOrd="3" destOrd="0" presId="urn:microsoft.com/office/officeart/2018/2/layout/IconLabelList"/>
    <dgm:cxn modelId="{F3AACEEE-C051-4F46-B4CE-F0DD78C1B5A1}" type="presParOf" srcId="{4F7636F9-59BB-43EC-B21F-35E02AA179ED}" destId="{BAAEF88A-C3DB-43B0-B7B5-518505045ECE}" srcOrd="4" destOrd="0" presId="urn:microsoft.com/office/officeart/2018/2/layout/IconLabelList"/>
    <dgm:cxn modelId="{2E7731DD-298E-AC49-AB19-9C261265FABE}" type="presParOf" srcId="{BAAEF88A-C3DB-43B0-B7B5-518505045ECE}" destId="{89B18CF3-4D67-42D6-8326-8F572FBE05AF}" srcOrd="0" destOrd="0" presId="urn:microsoft.com/office/officeart/2018/2/layout/IconLabelList"/>
    <dgm:cxn modelId="{4F20B464-9E48-F34D-A169-2F2D5A06A42A}" type="presParOf" srcId="{BAAEF88A-C3DB-43B0-B7B5-518505045ECE}" destId="{31195A8F-0CBA-481A-8F1D-6D24A8DE2C69}" srcOrd="1" destOrd="0" presId="urn:microsoft.com/office/officeart/2018/2/layout/IconLabelList"/>
    <dgm:cxn modelId="{BCE9A562-90EE-C84F-8A60-38855944BB8B}" type="presParOf" srcId="{BAAEF88A-C3DB-43B0-B7B5-518505045ECE}" destId="{575CD195-DD76-433B-8203-81ED186BC6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CC62698-17D1-43DA-8222-FD5DA12AFECA}"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1EEEF81B-8B9C-4F5B-9368-B4EEC3014EF1}">
      <dgm:prSet custT="1"/>
      <dgm:spPr/>
      <dgm:t>
        <a:bodyPr/>
        <a:lstStyle/>
        <a:p>
          <a:pPr>
            <a:lnSpc>
              <a:spcPct val="100000"/>
            </a:lnSpc>
          </a:pPr>
          <a:r>
            <a:rPr lang="en-US" sz="2400" dirty="0"/>
            <a:t>Objective</a:t>
          </a:r>
          <a:r>
            <a:rPr lang="en-US" sz="1800" dirty="0"/>
            <a:t> </a:t>
          </a:r>
        </a:p>
      </dgm:t>
    </dgm:pt>
    <dgm:pt modelId="{E40A7276-5278-4316-B639-03C5710F0DC6}" type="parTrans" cxnId="{73538B73-94E8-4CEC-B88A-F98EBBBA50C7}">
      <dgm:prSet/>
      <dgm:spPr/>
      <dgm:t>
        <a:bodyPr/>
        <a:lstStyle/>
        <a:p>
          <a:endParaRPr lang="en-US"/>
        </a:p>
      </dgm:t>
    </dgm:pt>
    <dgm:pt modelId="{7F7ADDF3-D6D1-4064-88FC-1E2C6FEA7B30}" type="sibTrans" cxnId="{73538B73-94E8-4CEC-B88A-F98EBBBA50C7}">
      <dgm:prSet/>
      <dgm:spPr/>
      <dgm:t>
        <a:bodyPr/>
        <a:lstStyle/>
        <a:p>
          <a:endParaRPr lang="en-US"/>
        </a:p>
      </dgm:t>
    </dgm:pt>
    <dgm:pt modelId="{B81A2098-6B52-4848-B033-A914B14B65B4}">
      <dgm:prSet custT="1"/>
      <dgm:spPr/>
      <dgm:t>
        <a:bodyPr/>
        <a:lstStyle/>
        <a:p>
          <a:pPr>
            <a:lnSpc>
              <a:spcPct val="100000"/>
            </a:lnSpc>
          </a:pPr>
          <a:r>
            <a:rPr lang="en-US" sz="2400" dirty="0"/>
            <a:t>Data</a:t>
          </a:r>
        </a:p>
      </dgm:t>
    </dgm:pt>
    <dgm:pt modelId="{69BA47F9-B952-4C6B-9FFF-BF4D0AEF0435}" type="parTrans" cxnId="{0F8E5BD5-3F70-4324-8C2E-A0624BDB2D65}">
      <dgm:prSet/>
      <dgm:spPr/>
      <dgm:t>
        <a:bodyPr/>
        <a:lstStyle/>
        <a:p>
          <a:endParaRPr lang="en-US"/>
        </a:p>
      </dgm:t>
    </dgm:pt>
    <dgm:pt modelId="{DAFFEA40-3564-4421-93D4-31F818A50752}" type="sibTrans" cxnId="{0F8E5BD5-3F70-4324-8C2E-A0624BDB2D65}">
      <dgm:prSet/>
      <dgm:spPr/>
      <dgm:t>
        <a:bodyPr/>
        <a:lstStyle/>
        <a:p>
          <a:endParaRPr lang="en-US"/>
        </a:p>
      </dgm:t>
    </dgm:pt>
    <dgm:pt modelId="{28EFDB90-9D8B-4779-843A-152393C60237}">
      <dgm:prSet custT="1"/>
      <dgm:spPr/>
      <dgm:t>
        <a:bodyPr/>
        <a:lstStyle/>
        <a:p>
          <a:pPr>
            <a:lnSpc>
              <a:spcPct val="100000"/>
            </a:lnSpc>
          </a:pPr>
          <a:r>
            <a:rPr lang="en-US" sz="2400" dirty="0"/>
            <a:t>Tools and Skills</a:t>
          </a:r>
        </a:p>
      </dgm:t>
    </dgm:pt>
    <dgm:pt modelId="{8A878DC1-3F1F-48DA-898C-78D61DB63904}" type="parTrans" cxnId="{FAF8B2F1-21A0-4A3C-AC22-FBF16767591F}">
      <dgm:prSet/>
      <dgm:spPr/>
      <dgm:t>
        <a:bodyPr/>
        <a:lstStyle/>
        <a:p>
          <a:endParaRPr lang="en-US"/>
        </a:p>
      </dgm:t>
    </dgm:pt>
    <dgm:pt modelId="{35415432-6D24-477B-9EA0-B3B24E1FF391}" type="sibTrans" cxnId="{FAF8B2F1-21A0-4A3C-AC22-FBF16767591F}">
      <dgm:prSet/>
      <dgm:spPr/>
      <dgm:t>
        <a:bodyPr/>
        <a:lstStyle/>
        <a:p>
          <a:endParaRPr lang="en-US"/>
        </a:p>
      </dgm:t>
    </dgm:pt>
    <dgm:pt modelId="{4F7636F9-59BB-43EC-B21F-35E02AA179ED}" type="pres">
      <dgm:prSet presAssocID="{2CC62698-17D1-43DA-8222-FD5DA12AFECA}" presName="root" presStyleCnt="0">
        <dgm:presLayoutVars>
          <dgm:dir/>
          <dgm:resizeHandles val="exact"/>
        </dgm:presLayoutVars>
      </dgm:prSet>
      <dgm:spPr/>
    </dgm:pt>
    <dgm:pt modelId="{384DBE7D-C37B-4406-9565-8D87F43812A7}" type="pres">
      <dgm:prSet presAssocID="{1EEEF81B-8B9C-4F5B-9368-B4EEC3014EF1}" presName="compNode" presStyleCnt="0"/>
      <dgm:spPr/>
    </dgm:pt>
    <dgm:pt modelId="{C197651F-D099-4E08-A4C0-F5BE81F254C1}" type="pres">
      <dgm:prSet presAssocID="{1EEEF81B-8B9C-4F5B-9368-B4EEC3014EF1}" presName="iconRect" presStyleLbl="node1" presStyleIdx="0" presStyleCnt="3" custLinFactNeighborX="-16029" custLinFactNeighborY="-62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AE8FB406-D61F-4ADB-AA9D-3CAB8F9A1675}" type="pres">
      <dgm:prSet presAssocID="{1EEEF81B-8B9C-4F5B-9368-B4EEC3014EF1}" presName="spaceRect" presStyleCnt="0"/>
      <dgm:spPr/>
    </dgm:pt>
    <dgm:pt modelId="{2E8D14CA-C32F-4B07-8CA5-C52AA782A892}" type="pres">
      <dgm:prSet presAssocID="{1EEEF81B-8B9C-4F5B-9368-B4EEC3014EF1}" presName="textRect" presStyleLbl="revTx" presStyleIdx="0" presStyleCnt="3" custScaleX="75812" custScaleY="77514" custLinFactNeighborX="6438" custLinFactNeighborY="-56055">
        <dgm:presLayoutVars>
          <dgm:chMax val="1"/>
          <dgm:chPref val="1"/>
        </dgm:presLayoutVars>
      </dgm:prSet>
      <dgm:spPr/>
    </dgm:pt>
    <dgm:pt modelId="{56BE1F3C-3229-4B2C-A2C9-E97050C40018}" type="pres">
      <dgm:prSet presAssocID="{7F7ADDF3-D6D1-4064-88FC-1E2C6FEA7B30}" presName="sibTrans" presStyleCnt="0"/>
      <dgm:spPr/>
    </dgm:pt>
    <dgm:pt modelId="{60605B5C-146D-4EB4-8C2E-973B07C5DFE7}" type="pres">
      <dgm:prSet presAssocID="{B81A2098-6B52-4848-B033-A914B14B65B4}" presName="compNode" presStyleCnt="0"/>
      <dgm:spPr/>
    </dgm:pt>
    <dgm:pt modelId="{E5293263-ED81-433B-8DF4-5BB50A9F5975}" type="pres">
      <dgm:prSet presAssocID="{B81A2098-6B52-4848-B033-A914B14B65B4}" presName="iconRect" presStyleLbl="node1" presStyleIdx="1" presStyleCnt="3" custLinFactX="100000" custLinFactNeighborX="177141" custLinFactNeighborY="-101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517AE96-4246-4414-8A59-B959EAB620AA}" type="pres">
      <dgm:prSet presAssocID="{B81A2098-6B52-4848-B033-A914B14B65B4}" presName="spaceRect" presStyleCnt="0"/>
      <dgm:spPr/>
    </dgm:pt>
    <dgm:pt modelId="{A28F2D86-C44C-4C2F-8993-EEF2D5B2A907}" type="pres">
      <dgm:prSet presAssocID="{B81A2098-6B52-4848-B033-A914B14B65B4}" presName="textRect" presStyleLbl="revTx" presStyleIdx="1" presStyleCnt="3" custLinFactX="21025" custLinFactNeighborX="100000" custLinFactNeighborY="-30625">
        <dgm:presLayoutVars>
          <dgm:chMax val="1"/>
          <dgm:chPref val="1"/>
        </dgm:presLayoutVars>
      </dgm:prSet>
      <dgm:spPr/>
    </dgm:pt>
    <dgm:pt modelId="{9D929921-A673-41AE-9E60-38510E988FF7}" type="pres">
      <dgm:prSet presAssocID="{DAFFEA40-3564-4421-93D4-31F818A50752}" presName="sibTrans" presStyleCnt="0"/>
      <dgm:spPr/>
    </dgm:pt>
    <dgm:pt modelId="{BAAEF88A-C3DB-43B0-B7B5-518505045ECE}" type="pres">
      <dgm:prSet presAssocID="{28EFDB90-9D8B-4779-843A-152393C60237}" presName="compNode" presStyleCnt="0"/>
      <dgm:spPr/>
    </dgm:pt>
    <dgm:pt modelId="{89B18CF3-4D67-42D6-8326-8F572FBE05AF}" type="pres">
      <dgm:prSet presAssocID="{28EFDB90-9D8B-4779-843A-152393C60237}" presName="iconRect" presStyleLbl="node1" presStyleIdx="2" presStyleCnt="3" custLinFactX="-100000" custLinFactNeighborX="-161111" custLinFactNeighborY="-1308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31195A8F-0CBA-481A-8F1D-6D24A8DE2C69}" type="pres">
      <dgm:prSet presAssocID="{28EFDB90-9D8B-4779-843A-152393C60237}" presName="spaceRect" presStyleCnt="0"/>
      <dgm:spPr/>
    </dgm:pt>
    <dgm:pt modelId="{575CD195-DD76-433B-8203-81ED186BC6F2}" type="pres">
      <dgm:prSet presAssocID="{28EFDB90-9D8B-4779-843A-152393C60237}" presName="textRect" presStyleLbl="revTx" presStyleIdx="2" presStyleCnt="3" custScaleX="73279" custScaleY="64402" custLinFactX="-17500" custLinFactNeighborX="-100000" custLinFactNeighborY="-50922">
        <dgm:presLayoutVars>
          <dgm:chMax val="1"/>
          <dgm:chPref val="1"/>
        </dgm:presLayoutVars>
      </dgm:prSet>
      <dgm:spPr/>
    </dgm:pt>
  </dgm:ptLst>
  <dgm:cxnLst>
    <dgm:cxn modelId="{EA2A661C-3601-A842-88A2-624819175FC4}" type="presOf" srcId="{2CC62698-17D1-43DA-8222-FD5DA12AFECA}" destId="{4F7636F9-59BB-43EC-B21F-35E02AA179ED}" srcOrd="0" destOrd="0" presId="urn:microsoft.com/office/officeart/2018/2/layout/IconLabelList"/>
    <dgm:cxn modelId="{73538B73-94E8-4CEC-B88A-F98EBBBA50C7}" srcId="{2CC62698-17D1-43DA-8222-FD5DA12AFECA}" destId="{1EEEF81B-8B9C-4F5B-9368-B4EEC3014EF1}" srcOrd="0" destOrd="0" parTransId="{E40A7276-5278-4316-B639-03C5710F0DC6}" sibTransId="{7F7ADDF3-D6D1-4064-88FC-1E2C6FEA7B30}"/>
    <dgm:cxn modelId="{DDF4CCC7-97D1-F841-A635-8FCCC6BFB1A3}" type="presOf" srcId="{B81A2098-6B52-4848-B033-A914B14B65B4}" destId="{A28F2D86-C44C-4C2F-8993-EEF2D5B2A907}" srcOrd="0" destOrd="0" presId="urn:microsoft.com/office/officeart/2018/2/layout/IconLabelList"/>
    <dgm:cxn modelId="{B89E0AC8-DE10-3343-B38C-68345BC3ED36}" type="presOf" srcId="{28EFDB90-9D8B-4779-843A-152393C60237}" destId="{575CD195-DD76-433B-8203-81ED186BC6F2}" srcOrd="0" destOrd="0" presId="urn:microsoft.com/office/officeart/2018/2/layout/IconLabelList"/>
    <dgm:cxn modelId="{F2B948CF-7ACB-2149-9E74-11B1697F69E4}" type="presOf" srcId="{1EEEF81B-8B9C-4F5B-9368-B4EEC3014EF1}" destId="{2E8D14CA-C32F-4B07-8CA5-C52AA782A892}" srcOrd="0" destOrd="0" presId="urn:microsoft.com/office/officeart/2018/2/layout/IconLabelList"/>
    <dgm:cxn modelId="{0F8E5BD5-3F70-4324-8C2E-A0624BDB2D65}" srcId="{2CC62698-17D1-43DA-8222-FD5DA12AFECA}" destId="{B81A2098-6B52-4848-B033-A914B14B65B4}" srcOrd="1" destOrd="0" parTransId="{69BA47F9-B952-4C6B-9FFF-BF4D0AEF0435}" sibTransId="{DAFFEA40-3564-4421-93D4-31F818A50752}"/>
    <dgm:cxn modelId="{FAF8B2F1-21A0-4A3C-AC22-FBF16767591F}" srcId="{2CC62698-17D1-43DA-8222-FD5DA12AFECA}" destId="{28EFDB90-9D8B-4779-843A-152393C60237}" srcOrd="2" destOrd="0" parTransId="{8A878DC1-3F1F-48DA-898C-78D61DB63904}" sibTransId="{35415432-6D24-477B-9EA0-B3B24E1FF391}"/>
    <dgm:cxn modelId="{1A87D69E-3D36-1541-984E-643F1763AD1C}" type="presParOf" srcId="{4F7636F9-59BB-43EC-B21F-35E02AA179ED}" destId="{384DBE7D-C37B-4406-9565-8D87F43812A7}" srcOrd="0" destOrd="0" presId="urn:microsoft.com/office/officeart/2018/2/layout/IconLabelList"/>
    <dgm:cxn modelId="{D514427D-0626-C344-9D2D-EC0062840069}" type="presParOf" srcId="{384DBE7D-C37B-4406-9565-8D87F43812A7}" destId="{C197651F-D099-4E08-A4C0-F5BE81F254C1}" srcOrd="0" destOrd="0" presId="urn:microsoft.com/office/officeart/2018/2/layout/IconLabelList"/>
    <dgm:cxn modelId="{D20A61DE-69C4-F44C-A830-E97235ABACF4}" type="presParOf" srcId="{384DBE7D-C37B-4406-9565-8D87F43812A7}" destId="{AE8FB406-D61F-4ADB-AA9D-3CAB8F9A1675}" srcOrd="1" destOrd="0" presId="urn:microsoft.com/office/officeart/2018/2/layout/IconLabelList"/>
    <dgm:cxn modelId="{3A4FE3E6-7EDA-3244-8E90-409DF5320E75}" type="presParOf" srcId="{384DBE7D-C37B-4406-9565-8D87F43812A7}" destId="{2E8D14CA-C32F-4B07-8CA5-C52AA782A892}" srcOrd="2" destOrd="0" presId="urn:microsoft.com/office/officeart/2018/2/layout/IconLabelList"/>
    <dgm:cxn modelId="{3EB3360B-724F-294E-A1A2-9AC7F868D502}" type="presParOf" srcId="{4F7636F9-59BB-43EC-B21F-35E02AA179ED}" destId="{56BE1F3C-3229-4B2C-A2C9-E97050C40018}" srcOrd="1" destOrd="0" presId="urn:microsoft.com/office/officeart/2018/2/layout/IconLabelList"/>
    <dgm:cxn modelId="{2889A033-A5B5-574B-8713-C5B0941F3034}" type="presParOf" srcId="{4F7636F9-59BB-43EC-B21F-35E02AA179ED}" destId="{60605B5C-146D-4EB4-8C2E-973B07C5DFE7}" srcOrd="2" destOrd="0" presId="urn:microsoft.com/office/officeart/2018/2/layout/IconLabelList"/>
    <dgm:cxn modelId="{315874B8-ECE0-EA43-9011-907C92EEB479}" type="presParOf" srcId="{60605B5C-146D-4EB4-8C2E-973B07C5DFE7}" destId="{E5293263-ED81-433B-8DF4-5BB50A9F5975}" srcOrd="0" destOrd="0" presId="urn:microsoft.com/office/officeart/2018/2/layout/IconLabelList"/>
    <dgm:cxn modelId="{880D35CE-60BD-B741-A30C-AB1CE846880D}" type="presParOf" srcId="{60605B5C-146D-4EB4-8C2E-973B07C5DFE7}" destId="{D517AE96-4246-4414-8A59-B959EAB620AA}" srcOrd="1" destOrd="0" presId="urn:microsoft.com/office/officeart/2018/2/layout/IconLabelList"/>
    <dgm:cxn modelId="{DDF96B1E-E754-1448-AC0A-E5B5FBC564F3}" type="presParOf" srcId="{60605B5C-146D-4EB4-8C2E-973B07C5DFE7}" destId="{A28F2D86-C44C-4C2F-8993-EEF2D5B2A907}" srcOrd="2" destOrd="0" presId="urn:microsoft.com/office/officeart/2018/2/layout/IconLabelList"/>
    <dgm:cxn modelId="{FBD84632-D84C-2C4E-AFEF-C30BE9E0F184}" type="presParOf" srcId="{4F7636F9-59BB-43EC-B21F-35E02AA179ED}" destId="{9D929921-A673-41AE-9E60-38510E988FF7}" srcOrd="3" destOrd="0" presId="urn:microsoft.com/office/officeart/2018/2/layout/IconLabelList"/>
    <dgm:cxn modelId="{F3AACEEE-C051-4F46-B4CE-F0DD78C1B5A1}" type="presParOf" srcId="{4F7636F9-59BB-43EC-B21F-35E02AA179ED}" destId="{BAAEF88A-C3DB-43B0-B7B5-518505045ECE}" srcOrd="4" destOrd="0" presId="urn:microsoft.com/office/officeart/2018/2/layout/IconLabelList"/>
    <dgm:cxn modelId="{2E7731DD-298E-AC49-AB19-9C261265FABE}" type="presParOf" srcId="{BAAEF88A-C3DB-43B0-B7B5-518505045ECE}" destId="{89B18CF3-4D67-42D6-8326-8F572FBE05AF}" srcOrd="0" destOrd="0" presId="urn:microsoft.com/office/officeart/2018/2/layout/IconLabelList"/>
    <dgm:cxn modelId="{4F20B464-9E48-F34D-A169-2F2D5A06A42A}" type="presParOf" srcId="{BAAEF88A-C3DB-43B0-B7B5-518505045ECE}" destId="{31195A8F-0CBA-481A-8F1D-6D24A8DE2C69}" srcOrd="1" destOrd="0" presId="urn:microsoft.com/office/officeart/2018/2/layout/IconLabelList"/>
    <dgm:cxn modelId="{BCE9A562-90EE-C84F-8A60-38855944BB8B}" type="presParOf" srcId="{BAAEF88A-C3DB-43B0-B7B5-518505045ECE}" destId="{575CD195-DD76-433B-8203-81ED186BC6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B32A2-A489-8F45-B769-D3BE83B59A8B}">
      <dsp:nvSpPr>
        <dsp:cNvPr id="0" name=""/>
        <dsp:cNvSpPr/>
      </dsp:nvSpPr>
      <dsp:spPr>
        <a:xfrm>
          <a:off x="0" y="6825"/>
          <a:ext cx="6151562" cy="795600"/>
        </a:xfrm>
        <a:prstGeom prst="roundRect">
          <a:avLst/>
        </a:prstGeom>
        <a:no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1. Gameco</a:t>
          </a:r>
        </a:p>
      </dsp:txBody>
      <dsp:txXfrm>
        <a:off x="38838" y="45663"/>
        <a:ext cx="6073886" cy="717924"/>
      </dsp:txXfrm>
    </dsp:sp>
    <dsp:sp modelId="{4DD7B1C2-3902-1A48-87AF-EB97F34B104D}">
      <dsp:nvSpPr>
        <dsp:cNvPr id="0" name=""/>
        <dsp:cNvSpPr/>
      </dsp:nvSpPr>
      <dsp:spPr>
        <a:xfrm>
          <a:off x="0" y="900345"/>
          <a:ext cx="6151562" cy="795600"/>
        </a:xfrm>
        <a:prstGeom prst="roundRect">
          <a:avLst/>
        </a:prstGeom>
        <a:no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2. Influenza</a:t>
          </a:r>
        </a:p>
      </dsp:txBody>
      <dsp:txXfrm>
        <a:off x="38838" y="939183"/>
        <a:ext cx="6073886" cy="717924"/>
      </dsp:txXfrm>
    </dsp:sp>
    <dsp:sp modelId="{E924A26F-F691-FF46-96EC-ABDCDAFEC2B9}">
      <dsp:nvSpPr>
        <dsp:cNvPr id="0" name=""/>
        <dsp:cNvSpPr/>
      </dsp:nvSpPr>
      <dsp:spPr>
        <a:xfrm>
          <a:off x="0" y="1793865"/>
          <a:ext cx="6151562" cy="795600"/>
        </a:xfrm>
        <a:prstGeom prst="roundRect">
          <a:avLst/>
        </a:prstGeom>
        <a:no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3. </a:t>
          </a:r>
          <a:r>
            <a:rPr lang="en-US" sz="3400" kern="1200" dirty="0" err="1"/>
            <a:t>RockBuster</a:t>
          </a:r>
          <a:endParaRPr lang="en-US" sz="3400" kern="1200" dirty="0"/>
        </a:p>
      </dsp:txBody>
      <dsp:txXfrm>
        <a:off x="38838" y="1832703"/>
        <a:ext cx="6073886" cy="717924"/>
      </dsp:txXfrm>
    </dsp:sp>
    <dsp:sp modelId="{510A4338-81AA-B44D-868C-4826CCEAFD3F}">
      <dsp:nvSpPr>
        <dsp:cNvPr id="0" name=""/>
        <dsp:cNvSpPr/>
      </dsp:nvSpPr>
      <dsp:spPr>
        <a:xfrm>
          <a:off x="0" y="2702373"/>
          <a:ext cx="6151562" cy="795600"/>
        </a:xfrm>
        <a:prstGeom prst="roundRect">
          <a:avLst/>
        </a:prstGeom>
        <a:no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4. Instacart</a:t>
          </a:r>
        </a:p>
      </dsp:txBody>
      <dsp:txXfrm>
        <a:off x="38838" y="2741211"/>
        <a:ext cx="6073886" cy="717924"/>
      </dsp:txXfrm>
    </dsp:sp>
    <dsp:sp modelId="{D45F2EE3-33C2-4444-83B8-56D67FAC8934}">
      <dsp:nvSpPr>
        <dsp:cNvPr id="0" name=""/>
        <dsp:cNvSpPr/>
      </dsp:nvSpPr>
      <dsp:spPr>
        <a:xfrm>
          <a:off x="0" y="3580905"/>
          <a:ext cx="6151562" cy="795600"/>
        </a:xfrm>
        <a:prstGeom prst="roundRect">
          <a:avLst/>
        </a:prstGeom>
        <a:no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5. Pig E. Bank</a:t>
          </a:r>
        </a:p>
      </dsp:txBody>
      <dsp:txXfrm>
        <a:off x="38838" y="3619743"/>
        <a:ext cx="6073886" cy="717924"/>
      </dsp:txXfrm>
    </dsp:sp>
    <dsp:sp modelId="{6F74E77D-8141-2E40-91A6-E2D6E4D5E8C1}">
      <dsp:nvSpPr>
        <dsp:cNvPr id="0" name=""/>
        <dsp:cNvSpPr/>
      </dsp:nvSpPr>
      <dsp:spPr>
        <a:xfrm>
          <a:off x="0" y="4474425"/>
          <a:ext cx="6151562" cy="795600"/>
        </a:xfrm>
        <a:prstGeom prst="roundRect">
          <a:avLst/>
        </a:prstGeom>
        <a:solidFill>
          <a:schemeClr val="accent2">
            <a:hueOff val="-179954"/>
            <a:satOff val="-15398"/>
            <a:lumOff val="28627"/>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6. King County</a:t>
          </a:r>
        </a:p>
      </dsp:txBody>
      <dsp:txXfrm>
        <a:off x="38838" y="4513263"/>
        <a:ext cx="6073886"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7651F-D099-4E08-A4C0-F5BE81F254C1}">
      <dsp:nvSpPr>
        <dsp:cNvPr id="0" name=""/>
        <dsp:cNvSpPr/>
      </dsp:nvSpPr>
      <dsp:spPr>
        <a:xfrm>
          <a:off x="1460793" y="372587"/>
          <a:ext cx="1540687" cy="154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2E8D14CA-C32F-4B07-8CA5-C52AA782A892}">
      <dsp:nvSpPr>
        <dsp:cNvPr id="0" name=""/>
        <dsp:cNvSpPr/>
      </dsp:nvSpPr>
      <dsp:spPr>
        <a:xfrm>
          <a:off x="222967" y="2738952"/>
          <a:ext cx="4016332" cy="797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err="1">
              <a:solidFill>
                <a:schemeClr val="tx1"/>
              </a:solidFill>
            </a:rPr>
            <a:t>GameCo</a:t>
          </a:r>
          <a:r>
            <a:rPr lang="en-US" sz="1600" kern="1200" dirty="0">
              <a:solidFill>
                <a:schemeClr val="tx1"/>
              </a:solidFill>
            </a:rPr>
            <a:t> is a new video game company that is needing data analysis done to have a better understanding of how new games may fare in the market </a:t>
          </a:r>
        </a:p>
      </dsp:txBody>
      <dsp:txXfrm>
        <a:off x="222967" y="2738952"/>
        <a:ext cx="4016332" cy="797467"/>
      </dsp:txXfrm>
    </dsp:sp>
    <dsp:sp modelId="{E5293263-ED81-433B-8DF4-5BB50A9F5975}">
      <dsp:nvSpPr>
        <dsp:cNvPr id="0" name=""/>
        <dsp:cNvSpPr/>
      </dsp:nvSpPr>
      <dsp:spPr>
        <a:xfrm>
          <a:off x="9190518" y="401344"/>
          <a:ext cx="1540687" cy="154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A28F2D86-C44C-4C2F-8993-EEF2D5B2A907}">
      <dsp:nvSpPr>
        <dsp:cNvPr id="0" name=""/>
        <dsp:cNvSpPr/>
      </dsp:nvSpPr>
      <dsp:spPr>
        <a:xfrm>
          <a:off x="8248990" y="2728132"/>
          <a:ext cx="3423750" cy="911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The data consists of total number of units of games sold from 1980 to 2016. This information was attained from the website </a:t>
          </a:r>
          <a:r>
            <a:rPr lang="en-US" sz="1600" kern="1200" dirty="0" err="1"/>
            <a:t>VGChartz</a:t>
          </a:r>
          <a:r>
            <a:rPr lang="en-US" sz="1600" kern="1200" dirty="0"/>
            <a:t> </a:t>
          </a:r>
        </a:p>
      </dsp:txBody>
      <dsp:txXfrm>
        <a:off x="8248990" y="2728132"/>
        <a:ext cx="3423750" cy="911750"/>
      </dsp:txXfrm>
    </dsp:sp>
    <dsp:sp modelId="{89B18CF3-4D67-42D6-8326-8F572FBE05AF}">
      <dsp:nvSpPr>
        <dsp:cNvPr id="0" name=""/>
        <dsp:cNvSpPr/>
      </dsp:nvSpPr>
      <dsp:spPr>
        <a:xfrm>
          <a:off x="5505642" y="515640"/>
          <a:ext cx="1180721" cy="1214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575CD195-DD76-433B-8203-81ED186BC6F2}">
      <dsp:nvSpPr>
        <dsp:cNvPr id="0" name=""/>
        <dsp:cNvSpPr/>
      </dsp:nvSpPr>
      <dsp:spPr>
        <a:xfrm>
          <a:off x="4384125" y="2732137"/>
          <a:ext cx="3423750" cy="911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 Data Cleaning</a:t>
          </a:r>
        </a:p>
        <a:p>
          <a:pPr marL="0" lvl="0" indent="0" algn="ctr" defTabSz="711200">
            <a:lnSpc>
              <a:spcPct val="100000"/>
            </a:lnSpc>
            <a:spcBef>
              <a:spcPct val="0"/>
            </a:spcBef>
            <a:spcAft>
              <a:spcPct val="35000"/>
            </a:spcAft>
            <a:buNone/>
          </a:pPr>
          <a:r>
            <a:rPr lang="en-US" sz="1600" kern="1200" dirty="0"/>
            <a:t>- Data Grouping</a:t>
          </a:r>
        </a:p>
        <a:p>
          <a:pPr marL="0" lvl="0" indent="0" algn="ctr" defTabSz="711200">
            <a:lnSpc>
              <a:spcPct val="100000"/>
            </a:lnSpc>
            <a:spcBef>
              <a:spcPct val="0"/>
            </a:spcBef>
            <a:spcAft>
              <a:spcPct val="35000"/>
            </a:spcAft>
            <a:buNone/>
          </a:pPr>
          <a:r>
            <a:rPr lang="en-US" sz="1600" kern="1200" dirty="0"/>
            <a:t>- Descriptive Analysis</a:t>
          </a:r>
        </a:p>
        <a:p>
          <a:pPr marL="0" lvl="0" indent="0" algn="ctr" defTabSz="711200">
            <a:lnSpc>
              <a:spcPct val="100000"/>
            </a:lnSpc>
            <a:spcBef>
              <a:spcPct val="0"/>
            </a:spcBef>
            <a:spcAft>
              <a:spcPct val="35000"/>
            </a:spcAft>
            <a:buNone/>
          </a:pPr>
          <a:r>
            <a:rPr lang="en-US" sz="1600" kern="1200" dirty="0"/>
            <a:t>- Visualization</a:t>
          </a:r>
        </a:p>
        <a:p>
          <a:pPr marL="0" lvl="0" indent="0" algn="ctr" defTabSz="711200">
            <a:lnSpc>
              <a:spcPct val="100000"/>
            </a:lnSpc>
            <a:spcBef>
              <a:spcPct val="0"/>
            </a:spcBef>
            <a:spcAft>
              <a:spcPct val="35000"/>
            </a:spcAft>
            <a:buNone/>
          </a:pPr>
          <a:r>
            <a:rPr lang="en-US" sz="1600" kern="1200" dirty="0"/>
            <a:t>- Microsoft Excel</a:t>
          </a:r>
        </a:p>
      </dsp:txBody>
      <dsp:txXfrm>
        <a:off x="4384125" y="2732137"/>
        <a:ext cx="3423750" cy="911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7651F-D099-4E08-A4C0-F5BE81F254C1}">
      <dsp:nvSpPr>
        <dsp:cNvPr id="0" name=""/>
        <dsp:cNvSpPr/>
      </dsp:nvSpPr>
      <dsp:spPr>
        <a:xfrm>
          <a:off x="1533867" y="404859"/>
          <a:ext cx="1394550" cy="1394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2E8D14CA-C32F-4B07-8CA5-C52AA782A892}">
      <dsp:nvSpPr>
        <dsp:cNvPr id="0" name=""/>
        <dsp:cNvSpPr/>
      </dsp:nvSpPr>
      <dsp:spPr>
        <a:xfrm>
          <a:off x="1340568" y="2009822"/>
          <a:ext cx="1781137" cy="432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Objective</a:t>
          </a:r>
          <a:r>
            <a:rPr lang="en-US" sz="1800" kern="1200" dirty="0"/>
            <a:t> </a:t>
          </a:r>
        </a:p>
      </dsp:txBody>
      <dsp:txXfrm>
        <a:off x="1340568" y="2009822"/>
        <a:ext cx="1781137" cy="432606"/>
      </dsp:txXfrm>
    </dsp:sp>
    <dsp:sp modelId="{E5293263-ED81-433B-8DF4-5BB50A9F5975}">
      <dsp:nvSpPr>
        <dsp:cNvPr id="0" name=""/>
        <dsp:cNvSpPr/>
      </dsp:nvSpPr>
      <dsp:spPr>
        <a:xfrm>
          <a:off x="9259885" y="418687"/>
          <a:ext cx="1394550" cy="1394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A28F2D86-C44C-4C2F-8993-EEF2D5B2A907}">
      <dsp:nvSpPr>
        <dsp:cNvPr id="0" name=""/>
        <dsp:cNvSpPr/>
      </dsp:nvSpPr>
      <dsp:spPr>
        <a:xfrm>
          <a:off x="8407668" y="2064348"/>
          <a:ext cx="3099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Data</a:t>
          </a:r>
        </a:p>
      </dsp:txBody>
      <dsp:txXfrm>
        <a:off x="8407668" y="2064348"/>
        <a:ext cx="3099000" cy="720000"/>
      </dsp:txXfrm>
    </dsp:sp>
    <dsp:sp modelId="{89B18CF3-4D67-42D6-8326-8F572FBE05AF}">
      <dsp:nvSpPr>
        <dsp:cNvPr id="0" name=""/>
        <dsp:cNvSpPr/>
      </dsp:nvSpPr>
      <dsp:spPr>
        <a:xfrm>
          <a:off x="5395017" y="389858"/>
          <a:ext cx="1394550" cy="1394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575CD195-DD76-433B-8203-81ED186BC6F2}">
      <dsp:nvSpPr>
        <dsp:cNvPr id="0" name=""/>
        <dsp:cNvSpPr/>
      </dsp:nvSpPr>
      <dsp:spPr>
        <a:xfrm>
          <a:off x="4956823" y="2024903"/>
          <a:ext cx="2270916" cy="46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Tools and Skills</a:t>
          </a:r>
        </a:p>
      </dsp:txBody>
      <dsp:txXfrm>
        <a:off x="4956823" y="2024903"/>
        <a:ext cx="2270916" cy="463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7651F-D099-4E08-A4C0-F5BE81F254C1}">
      <dsp:nvSpPr>
        <dsp:cNvPr id="0" name=""/>
        <dsp:cNvSpPr/>
      </dsp:nvSpPr>
      <dsp:spPr>
        <a:xfrm>
          <a:off x="1533867" y="404859"/>
          <a:ext cx="1394550" cy="1394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2E8D14CA-C32F-4B07-8CA5-C52AA782A892}">
      <dsp:nvSpPr>
        <dsp:cNvPr id="0" name=""/>
        <dsp:cNvSpPr/>
      </dsp:nvSpPr>
      <dsp:spPr>
        <a:xfrm>
          <a:off x="1340568" y="2009822"/>
          <a:ext cx="1781137" cy="432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Objective</a:t>
          </a:r>
          <a:r>
            <a:rPr lang="en-US" sz="1800" kern="1200" dirty="0"/>
            <a:t> </a:t>
          </a:r>
        </a:p>
      </dsp:txBody>
      <dsp:txXfrm>
        <a:off x="1340568" y="2009822"/>
        <a:ext cx="1781137" cy="432606"/>
      </dsp:txXfrm>
    </dsp:sp>
    <dsp:sp modelId="{E5293263-ED81-433B-8DF4-5BB50A9F5975}">
      <dsp:nvSpPr>
        <dsp:cNvPr id="0" name=""/>
        <dsp:cNvSpPr/>
      </dsp:nvSpPr>
      <dsp:spPr>
        <a:xfrm>
          <a:off x="9263594" y="238232"/>
          <a:ext cx="1394550" cy="1394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A28F2D86-C44C-4C2F-8993-EEF2D5B2A907}">
      <dsp:nvSpPr>
        <dsp:cNvPr id="0" name=""/>
        <dsp:cNvSpPr/>
      </dsp:nvSpPr>
      <dsp:spPr>
        <a:xfrm>
          <a:off x="8297064" y="1927095"/>
          <a:ext cx="3099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Data</a:t>
          </a:r>
        </a:p>
      </dsp:txBody>
      <dsp:txXfrm>
        <a:off x="8297064" y="1927095"/>
        <a:ext cx="3099000" cy="720000"/>
      </dsp:txXfrm>
    </dsp:sp>
    <dsp:sp modelId="{89B18CF3-4D67-42D6-8326-8F572FBE05AF}">
      <dsp:nvSpPr>
        <dsp:cNvPr id="0" name=""/>
        <dsp:cNvSpPr/>
      </dsp:nvSpPr>
      <dsp:spPr>
        <a:xfrm>
          <a:off x="5398726" y="261267"/>
          <a:ext cx="1394550" cy="1394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575CD195-DD76-433B-8203-81ED186BC6F2}">
      <dsp:nvSpPr>
        <dsp:cNvPr id="0" name=""/>
        <dsp:cNvSpPr/>
      </dsp:nvSpPr>
      <dsp:spPr>
        <a:xfrm>
          <a:off x="4960541" y="1973186"/>
          <a:ext cx="2270916" cy="46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Tools and Skills</a:t>
          </a:r>
        </a:p>
      </dsp:txBody>
      <dsp:txXfrm>
        <a:off x="4960541" y="1973186"/>
        <a:ext cx="2270916" cy="463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7651F-D099-4E08-A4C0-F5BE81F254C1}">
      <dsp:nvSpPr>
        <dsp:cNvPr id="0" name=""/>
        <dsp:cNvSpPr/>
      </dsp:nvSpPr>
      <dsp:spPr>
        <a:xfrm>
          <a:off x="1533867" y="404859"/>
          <a:ext cx="1394550" cy="1394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2E8D14CA-C32F-4B07-8CA5-C52AA782A892}">
      <dsp:nvSpPr>
        <dsp:cNvPr id="0" name=""/>
        <dsp:cNvSpPr/>
      </dsp:nvSpPr>
      <dsp:spPr>
        <a:xfrm>
          <a:off x="1340568" y="2009822"/>
          <a:ext cx="1781137" cy="432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Objective</a:t>
          </a:r>
          <a:r>
            <a:rPr lang="en-US" sz="1800" kern="1200" dirty="0"/>
            <a:t> </a:t>
          </a:r>
        </a:p>
      </dsp:txBody>
      <dsp:txXfrm>
        <a:off x="1340568" y="2009822"/>
        <a:ext cx="1781137" cy="432606"/>
      </dsp:txXfrm>
    </dsp:sp>
    <dsp:sp modelId="{E5293263-ED81-433B-8DF4-5BB50A9F5975}">
      <dsp:nvSpPr>
        <dsp:cNvPr id="0" name=""/>
        <dsp:cNvSpPr/>
      </dsp:nvSpPr>
      <dsp:spPr>
        <a:xfrm>
          <a:off x="9263594" y="404393"/>
          <a:ext cx="1394550" cy="1394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A28F2D86-C44C-4C2F-8993-EEF2D5B2A907}">
      <dsp:nvSpPr>
        <dsp:cNvPr id="0" name=""/>
        <dsp:cNvSpPr/>
      </dsp:nvSpPr>
      <dsp:spPr>
        <a:xfrm>
          <a:off x="8324955" y="2107642"/>
          <a:ext cx="3099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Data</a:t>
          </a:r>
        </a:p>
      </dsp:txBody>
      <dsp:txXfrm>
        <a:off x="8324955" y="2107642"/>
        <a:ext cx="3099000" cy="720000"/>
      </dsp:txXfrm>
    </dsp:sp>
    <dsp:sp modelId="{89B18CF3-4D67-42D6-8326-8F572FBE05AF}">
      <dsp:nvSpPr>
        <dsp:cNvPr id="0" name=""/>
        <dsp:cNvSpPr/>
      </dsp:nvSpPr>
      <dsp:spPr>
        <a:xfrm>
          <a:off x="5398726" y="429101"/>
          <a:ext cx="1394550" cy="1394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575CD195-DD76-433B-8203-81ED186BC6F2}">
      <dsp:nvSpPr>
        <dsp:cNvPr id="0" name=""/>
        <dsp:cNvSpPr/>
      </dsp:nvSpPr>
      <dsp:spPr>
        <a:xfrm>
          <a:off x="4960541" y="2074799"/>
          <a:ext cx="2270916" cy="46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Tools and Skills</a:t>
          </a:r>
        </a:p>
      </dsp:txBody>
      <dsp:txXfrm>
        <a:off x="4960541" y="2074799"/>
        <a:ext cx="2270916" cy="4636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0CF52-5EE6-446C-8160-2C6D8823916A}">
      <dsp:nvSpPr>
        <dsp:cNvPr id="0" name=""/>
        <dsp:cNvSpPr/>
      </dsp:nvSpPr>
      <dsp:spPr>
        <a:xfrm>
          <a:off x="560960" y="219629"/>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8F3F9-69F2-4F39-A184-F3815DCABE68}">
      <dsp:nvSpPr>
        <dsp:cNvPr id="0" name=""/>
        <dsp:cNvSpPr/>
      </dsp:nvSpPr>
      <dsp:spPr>
        <a:xfrm>
          <a:off x="926585" y="585254"/>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CCC58-6DBA-41D1-837D-823B8DC6184B}">
      <dsp:nvSpPr>
        <dsp:cNvPr id="0" name=""/>
        <dsp:cNvSpPr/>
      </dsp:nvSpPr>
      <dsp:spPr>
        <a:xfrm>
          <a:off x="12522" y="2469629"/>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The busiest days are Saturday and Sunday, while the busiest hours are from 9 AM to 4 PM. </a:t>
          </a:r>
        </a:p>
      </dsp:txBody>
      <dsp:txXfrm>
        <a:off x="12522" y="2469629"/>
        <a:ext cx="2812500" cy="720000"/>
      </dsp:txXfrm>
    </dsp:sp>
    <dsp:sp modelId="{0DB42F8D-82C6-448A-82A3-7619D81C4C1F}">
      <dsp:nvSpPr>
        <dsp:cNvPr id="0" name=""/>
        <dsp:cNvSpPr/>
      </dsp:nvSpPr>
      <dsp:spPr>
        <a:xfrm>
          <a:off x="3865647" y="219629"/>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F84CD4-3339-460F-B309-507B513BAE7A}">
      <dsp:nvSpPr>
        <dsp:cNvPr id="0" name=""/>
        <dsp:cNvSpPr/>
      </dsp:nvSpPr>
      <dsp:spPr>
        <a:xfrm>
          <a:off x="4231272" y="585254"/>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C45D1-4A48-41C0-BA6D-DB16C4624C6C}">
      <dsp:nvSpPr>
        <dsp:cNvPr id="0" name=""/>
        <dsp:cNvSpPr/>
      </dsp:nvSpPr>
      <dsp:spPr>
        <a:xfrm>
          <a:off x="3317210" y="2469629"/>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These charts also depict that customers that fall into the ”old age” category, use Instacart the most.</a:t>
          </a:r>
        </a:p>
      </dsp:txBody>
      <dsp:txXfrm>
        <a:off x="3317210" y="2469629"/>
        <a:ext cx="28125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7651F-D099-4E08-A4C0-F5BE81F254C1}">
      <dsp:nvSpPr>
        <dsp:cNvPr id="0" name=""/>
        <dsp:cNvSpPr/>
      </dsp:nvSpPr>
      <dsp:spPr>
        <a:xfrm>
          <a:off x="1606931" y="166372"/>
          <a:ext cx="1248412" cy="1248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2E8D14CA-C32F-4B07-8CA5-C52AA782A892}">
      <dsp:nvSpPr>
        <dsp:cNvPr id="0" name=""/>
        <dsp:cNvSpPr/>
      </dsp:nvSpPr>
      <dsp:spPr>
        <a:xfrm>
          <a:off x="1221245" y="1346165"/>
          <a:ext cx="2019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Objective</a:t>
          </a:r>
          <a:r>
            <a:rPr lang="en-US" sz="3600" kern="1200" dirty="0"/>
            <a:t> </a:t>
          </a:r>
        </a:p>
      </dsp:txBody>
      <dsp:txXfrm>
        <a:off x="1221245" y="1346165"/>
        <a:ext cx="2019800" cy="720000"/>
      </dsp:txXfrm>
    </dsp:sp>
    <dsp:sp modelId="{E5293263-ED81-433B-8DF4-5BB50A9F5975}">
      <dsp:nvSpPr>
        <dsp:cNvPr id="0" name=""/>
        <dsp:cNvSpPr/>
      </dsp:nvSpPr>
      <dsp:spPr>
        <a:xfrm>
          <a:off x="9336654" y="166372"/>
          <a:ext cx="1248412" cy="1248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A28F2D86-C44C-4C2F-8993-EEF2D5B2A907}">
      <dsp:nvSpPr>
        <dsp:cNvPr id="0" name=""/>
        <dsp:cNvSpPr/>
      </dsp:nvSpPr>
      <dsp:spPr>
        <a:xfrm>
          <a:off x="4708875" y="1500900"/>
          <a:ext cx="2774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Tools and Skills</a:t>
          </a:r>
        </a:p>
      </dsp:txBody>
      <dsp:txXfrm>
        <a:off x="4708875" y="1500900"/>
        <a:ext cx="2774250" cy="720000"/>
      </dsp:txXfrm>
    </dsp:sp>
    <dsp:sp modelId="{89B18CF3-4D67-42D6-8326-8F572FBE05AF}">
      <dsp:nvSpPr>
        <dsp:cNvPr id="0" name=""/>
        <dsp:cNvSpPr/>
      </dsp:nvSpPr>
      <dsp:spPr>
        <a:xfrm>
          <a:off x="5471795" y="166372"/>
          <a:ext cx="1248412" cy="12484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575CD195-DD76-433B-8203-81ED186BC6F2}">
      <dsp:nvSpPr>
        <dsp:cNvPr id="0" name=""/>
        <dsp:cNvSpPr/>
      </dsp:nvSpPr>
      <dsp:spPr>
        <a:xfrm>
          <a:off x="8573738" y="1513796"/>
          <a:ext cx="2774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Data</a:t>
          </a:r>
        </a:p>
      </dsp:txBody>
      <dsp:txXfrm>
        <a:off x="8573738" y="1513796"/>
        <a:ext cx="2774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7651F-D099-4E08-A4C0-F5BE81F254C1}">
      <dsp:nvSpPr>
        <dsp:cNvPr id="0" name=""/>
        <dsp:cNvSpPr/>
      </dsp:nvSpPr>
      <dsp:spPr>
        <a:xfrm>
          <a:off x="1533867" y="404859"/>
          <a:ext cx="1394550" cy="1394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2E8D14CA-C32F-4B07-8CA5-C52AA782A892}">
      <dsp:nvSpPr>
        <dsp:cNvPr id="0" name=""/>
        <dsp:cNvSpPr/>
      </dsp:nvSpPr>
      <dsp:spPr>
        <a:xfrm>
          <a:off x="1340568" y="2009822"/>
          <a:ext cx="1781137" cy="432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Objective</a:t>
          </a:r>
          <a:r>
            <a:rPr lang="en-US" sz="1800" kern="1200" dirty="0"/>
            <a:t> </a:t>
          </a:r>
        </a:p>
      </dsp:txBody>
      <dsp:txXfrm>
        <a:off x="1340568" y="2009822"/>
        <a:ext cx="1781137" cy="432606"/>
      </dsp:txXfrm>
    </dsp:sp>
    <dsp:sp modelId="{E5293263-ED81-433B-8DF4-5BB50A9F5975}">
      <dsp:nvSpPr>
        <dsp:cNvPr id="0" name=""/>
        <dsp:cNvSpPr/>
      </dsp:nvSpPr>
      <dsp:spPr>
        <a:xfrm>
          <a:off x="9263594" y="238232"/>
          <a:ext cx="1394550" cy="1394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A28F2D86-C44C-4C2F-8993-EEF2D5B2A907}">
      <dsp:nvSpPr>
        <dsp:cNvPr id="0" name=""/>
        <dsp:cNvSpPr/>
      </dsp:nvSpPr>
      <dsp:spPr>
        <a:xfrm>
          <a:off x="8297064" y="1927095"/>
          <a:ext cx="3099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Data</a:t>
          </a:r>
        </a:p>
      </dsp:txBody>
      <dsp:txXfrm>
        <a:off x="8297064" y="1927095"/>
        <a:ext cx="3099000" cy="720000"/>
      </dsp:txXfrm>
    </dsp:sp>
    <dsp:sp modelId="{89B18CF3-4D67-42D6-8326-8F572FBE05AF}">
      <dsp:nvSpPr>
        <dsp:cNvPr id="0" name=""/>
        <dsp:cNvSpPr/>
      </dsp:nvSpPr>
      <dsp:spPr>
        <a:xfrm>
          <a:off x="5398726" y="261267"/>
          <a:ext cx="1394550" cy="1394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sp>
    <dsp:sp modelId="{575CD195-DD76-433B-8203-81ED186BC6F2}">
      <dsp:nvSpPr>
        <dsp:cNvPr id="0" name=""/>
        <dsp:cNvSpPr/>
      </dsp:nvSpPr>
      <dsp:spPr>
        <a:xfrm>
          <a:off x="4960541" y="1973186"/>
          <a:ext cx="2270916" cy="46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Tools and Skills</a:t>
          </a:r>
        </a:p>
      </dsp:txBody>
      <dsp:txXfrm>
        <a:off x="4960541" y="1973186"/>
        <a:ext cx="2270916" cy="4636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2700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3003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0793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3394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CADBD16-5BFB-4D9F-9646-C75D1B53BBB6}" type="datetimeFigureOut">
              <a:rPr lang="en-US" smtClean="0"/>
              <a:t>11/15/23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2161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CADBD16-5BFB-4D9F-9646-C75D1B53BBB6}" type="datetimeFigureOut">
              <a:rPr lang="en-US" smtClean="0"/>
              <a:t>11/15/23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5792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ADBD16-5BFB-4D9F-9646-C75D1B53BBB6}" type="datetimeFigureOut">
              <a:rPr lang="en-US" smtClean="0"/>
              <a:pPr/>
              <a:t>11/15/23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5667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11/15/23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553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11/15/23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0320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CADBD16-5BFB-4D9F-9646-C75D1B53BBB6}" type="datetimeFigureOut">
              <a:rPr lang="en-US" smtClean="0"/>
              <a:t>11/15/23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905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ADBD16-5BFB-4D9F-9646-C75D1B53BBB6}" type="datetimeFigureOut">
              <a:rPr lang="en-US" smtClean="0"/>
              <a:t>11/15/23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2757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ADBD16-5BFB-4D9F-9646-C75D1B53BBB6}" type="datetimeFigureOut">
              <a:rPr lang="en-US" smtClean="0"/>
              <a:pPr/>
              <a:t>11/15/23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795426017"/>
      </p:ext>
    </p:extLst>
  </p:cSld>
  <p:clrMap bg1="dk1" tx1="lt1" bg2="dk2" tx2="lt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6.xml"/><Relationship Id="rId7" Type="http://schemas.openxmlformats.org/officeDocument/2006/relationships/image" Target="../media/image1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hyperlink" Target="https://www.kaggle.com/datasets/harlfoxem/housesalesprediction" TargetMode="Externa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ublic.tableau.com/app/profile/kurt.son/viz/KurtSonInfluenzaStory/Story?publish=yes" TargetMode="External"/><Relationship Id="rId2" Type="http://schemas.openxmlformats.org/officeDocument/2006/relationships/hyperlink" Target="https://github.com/kurt-s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AFB9-610C-00B2-9464-73233D698309}"/>
              </a:ext>
            </a:extLst>
          </p:cNvPr>
          <p:cNvSpPr>
            <a:spLocks noGrp="1"/>
          </p:cNvSpPr>
          <p:nvPr>
            <p:ph type="ctrTitle"/>
          </p:nvPr>
        </p:nvSpPr>
        <p:spPr>
          <a:xfrm>
            <a:off x="1600200" y="2711106"/>
            <a:ext cx="8991600" cy="997196"/>
          </a:xfrm>
          <a:noFill/>
          <a:ln>
            <a:solidFill>
              <a:schemeClr val="tx1"/>
            </a:solidFill>
          </a:ln>
        </p:spPr>
        <p:txBody>
          <a:bodyPr>
            <a:normAutofit/>
          </a:bodyPr>
          <a:lstStyle/>
          <a:p>
            <a:r>
              <a:rPr lang="en-US" sz="3200">
                <a:solidFill>
                  <a:schemeClr val="tx1"/>
                </a:solidFill>
              </a:rPr>
              <a:t>Kurt Son</a:t>
            </a:r>
            <a:endParaRPr lang="en-US" sz="3200" dirty="0">
              <a:solidFill>
                <a:schemeClr val="tx1"/>
              </a:solidFill>
            </a:endParaRPr>
          </a:p>
        </p:txBody>
      </p:sp>
      <p:sp>
        <p:nvSpPr>
          <p:cNvPr id="3" name="Subtitle 2">
            <a:extLst>
              <a:ext uri="{FF2B5EF4-FFF2-40B4-BE49-F238E27FC236}">
                <a16:creationId xmlns:a16="http://schemas.microsoft.com/office/drawing/2014/main" id="{61C10B7D-85CE-0218-ECC9-D4637BC98286}"/>
              </a:ext>
            </a:extLst>
          </p:cNvPr>
          <p:cNvSpPr>
            <a:spLocks noGrp="1"/>
          </p:cNvSpPr>
          <p:nvPr>
            <p:ph type="subTitle" idx="1"/>
          </p:nvPr>
        </p:nvSpPr>
        <p:spPr>
          <a:xfrm>
            <a:off x="2695194" y="4711148"/>
            <a:ext cx="6801612" cy="1101350"/>
          </a:xfrm>
        </p:spPr>
        <p:txBody>
          <a:bodyPr>
            <a:normAutofit/>
          </a:bodyPr>
          <a:lstStyle/>
          <a:p>
            <a:r>
              <a:rPr lang="en-US"/>
              <a:t>Data Analytics Portfolio</a:t>
            </a:r>
          </a:p>
        </p:txBody>
      </p:sp>
    </p:spTree>
    <p:extLst>
      <p:ext uri="{BB962C8B-B14F-4D97-AF65-F5344CB8AC3E}">
        <p14:creationId xmlns:p14="http://schemas.microsoft.com/office/powerpoint/2010/main" val="3627189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shade val="100000"/>
                <a:satMod val="185000"/>
                <a:lumMod val="120000"/>
              </a:schemeClr>
            </a:gs>
            <a:gs pos="100000">
              <a:schemeClr val="bg2">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463E-C974-4C42-A87A-922155926308}"/>
              </a:ext>
            </a:extLst>
          </p:cNvPr>
          <p:cNvSpPr>
            <a:spLocks noGrp="1"/>
          </p:cNvSpPr>
          <p:nvPr>
            <p:ph type="title"/>
          </p:nvPr>
        </p:nvSpPr>
        <p:spPr>
          <a:xfrm>
            <a:off x="5138928" y="964692"/>
            <a:ext cx="6092952" cy="1188720"/>
          </a:xfrm>
        </p:spPr>
        <p:txBody>
          <a:bodyPr>
            <a:normAutofit/>
          </a:bodyPr>
          <a:lstStyle/>
          <a:p>
            <a:r>
              <a:rPr lang="en-US"/>
              <a:t>Rockbuster: Key analysis</a:t>
            </a:r>
          </a:p>
        </p:txBody>
      </p:sp>
      <p:sp>
        <p:nvSpPr>
          <p:cNvPr id="3" name="Content Placeholder 2">
            <a:extLst>
              <a:ext uri="{FF2B5EF4-FFF2-40B4-BE49-F238E27FC236}">
                <a16:creationId xmlns:a16="http://schemas.microsoft.com/office/drawing/2014/main" id="{91BF3E08-F758-0B4D-62B5-6C0358961492}"/>
              </a:ext>
            </a:extLst>
          </p:cNvPr>
          <p:cNvSpPr>
            <a:spLocks noGrp="1"/>
          </p:cNvSpPr>
          <p:nvPr>
            <p:ph idx="1"/>
          </p:nvPr>
        </p:nvSpPr>
        <p:spPr>
          <a:xfrm>
            <a:off x="5089646" y="2475145"/>
            <a:ext cx="6142233" cy="3409259"/>
          </a:xfrm>
        </p:spPr>
        <p:txBody>
          <a:bodyPr>
            <a:normAutofit/>
          </a:bodyPr>
          <a:lstStyle/>
          <a:p>
            <a:r>
              <a:rPr lang="en-US" dirty="0"/>
              <a:t>Rockbuster consists of customers in 109 different countries.</a:t>
            </a:r>
          </a:p>
          <a:p>
            <a:endParaRPr lang="en-US" dirty="0"/>
          </a:p>
          <a:p>
            <a:r>
              <a:rPr lang="en-US" dirty="0"/>
              <a:t>India is the largest market for </a:t>
            </a:r>
            <a:r>
              <a:rPr lang="en-US" dirty="0" err="1"/>
              <a:t>RockBuster</a:t>
            </a:r>
            <a:r>
              <a:rPr lang="en-US" dirty="0"/>
              <a:t> followed in order by the following: China, United States, Japan, Mexico, Russian Federation, Brazil, </a:t>
            </a:r>
            <a:r>
              <a:rPr lang="en-US" dirty="0" err="1"/>
              <a:t>Phillipines</a:t>
            </a:r>
            <a:r>
              <a:rPr lang="en-US" dirty="0"/>
              <a:t>, Turkey and Indonesia</a:t>
            </a:r>
          </a:p>
          <a:p>
            <a:endParaRPr lang="en-US" dirty="0"/>
          </a:p>
          <a:p>
            <a:endParaRPr lang="en-US" dirty="0"/>
          </a:p>
        </p:txBody>
      </p:sp>
      <p:pic>
        <p:nvPicPr>
          <p:cNvPr id="4" name="Content Placeholder 6" descr="A map of the world with different colored circles&#10;&#10;Description automatically generated">
            <a:extLst>
              <a:ext uri="{FF2B5EF4-FFF2-40B4-BE49-F238E27FC236}">
                <a16:creationId xmlns:a16="http://schemas.microsoft.com/office/drawing/2014/main" id="{E356A8A1-9801-8F81-F8AD-5331254C3697}"/>
              </a:ext>
            </a:extLst>
          </p:cNvPr>
          <p:cNvPicPr>
            <a:picLocks noChangeAspect="1"/>
          </p:cNvPicPr>
          <p:nvPr/>
        </p:nvPicPr>
        <p:blipFill rotWithShape="1">
          <a:blip r:embed="rId2"/>
          <a:srcRect t="3729" r="-1" b="1420"/>
          <a:stretch/>
        </p:blipFill>
        <p:spPr>
          <a:xfrm>
            <a:off x="960121" y="964692"/>
            <a:ext cx="3707652" cy="2303442"/>
          </a:xfrm>
          <a:prstGeom prst="rect">
            <a:avLst/>
          </a:prstGeom>
          <a:ln w="31750" cap="sq">
            <a:solidFill>
              <a:srgbClr val="FFFFFF"/>
            </a:solidFill>
            <a:miter lim="800000"/>
          </a:ln>
        </p:spPr>
      </p:pic>
      <p:pic>
        <p:nvPicPr>
          <p:cNvPr id="7" name="Picture 6" descr="A black and white screen with white text&#10;&#10;Description automatically generated">
            <a:extLst>
              <a:ext uri="{FF2B5EF4-FFF2-40B4-BE49-F238E27FC236}">
                <a16:creationId xmlns:a16="http://schemas.microsoft.com/office/drawing/2014/main" id="{48E4A490-54B5-F9C0-DB38-209A1D3CCD76}"/>
              </a:ext>
            </a:extLst>
          </p:cNvPr>
          <p:cNvPicPr>
            <a:picLocks noChangeAspect="1"/>
          </p:cNvPicPr>
          <p:nvPr/>
        </p:nvPicPr>
        <p:blipFill rotWithShape="1">
          <a:blip r:embed="rId3"/>
          <a:srcRect t="1802" r="-1" b="-1"/>
          <a:stretch/>
        </p:blipFill>
        <p:spPr>
          <a:xfrm>
            <a:off x="960120" y="3589868"/>
            <a:ext cx="3707652" cy="2294537"/>
          </a:xfrm>
          <a:prstGeom prst="rect">
            <a:avLst/>
          </a:prstGeom>
          <a:gradFill>
            <a:gsLst>
              <a:gs pos="0">
                <a:schemeClr val="bg2">
                  <a:tint val="97000"/>
                  <a:shade val="100000"/>
                  <a:satMod val="185000"/>
                  <a:lumMod val="120000"/>
                </a:schemeClr>
              </a:gs>
              <a:gs pos="100000">
                <a:schemeClr val="bg2">
                  <a:tint val="96000"/>
                  <a:shade val="95000"/>
                  <a:satMod val="215000"/>
                  <a:lumMod val="80000"/>
                </a:schemeClr>
              </a:gs>
            </a:gsLst>
            <a:path path="circle">
              <a:fillToRect l="50000" t="55000" r="125000" b="100000"/>
            </a:path>
          </a:gradFill>
          <a:ln w="31750" cap="sq">
            <a:solidFill>
              <a:srgbClr val="FFFFFF"/>
            </a:solidFill>
            <a:miter lim="800000"/>
          </a:ln>
        </p:spPr>
      </p:pic>
    </p:spTree>
    <p:extLst>
      <p:ext uri="{BB962C8B-B14F-4D97-AF65-F5344CB8AC3E}">
        <p14:creationId xmlns:p14="http://schemas.microsoft.com/office/powerpoint/2010/main" val="326245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284F-90A6-5BFC-DF52-F7D68B0E3368}"/>
              </a:ext>
            </a:extLst>
          </p:cNvPr>
          <p:cNvSpPr>
            <a:spLocks noGrp="1"/>
          </p:cNvSpPr>
          <p:nvPr>
            <p:ph type="title"/>
          </p:nvPr>
        </p:nvSpPr>
        <p:spPr/>
        <p:txBody>
          <a:bodyPr/>
          <a:lstStyle/>
          <a:p>
            <a:r>
              <a:rPr lang="en-US" dirty="0"/>
              <a:t>Rockbuster: Recommendations</a:t>
            </a:r>
          </a:p>
        </p:txBody>
      </p:sp>
      <p:sp>
        <p:nvSpPr>
          <p:cNvPr id="3" name="Content Placeholder 2">
            <a:extLst>
              <a:ext uri="{FF2B5EF4-FFF2-40B4-BE49-F238E27FC236}">
                <a16:creationId xmlns:a16="http://schemas.microsoft.com/office/drawing/2014/main" id="{B7F219C0-4945-635F-A66B-6279E0293126}"/>
              </a:ext>
            </a:extLst>
          </p:cNvPr>
          <p:cNvSpPr>
            <a:spLocks noGrp="1"/>
          </p:cNvSpPr>
          <p:nvPr>
            <p:ph idx="1"/>
          </p:nvPr>
        </p:nvSpPr>
        <p:spPr/>
        <p:txBody>
          <a:bodyPr/>
          <a:lstStyle/>
          <a:p>
            <a:pPr algn="ctr"/>
            <a:r>
              <a:rPr lang="en-US" b="0" i="0" dirty="0"/>
              <a:t>Remove the most unpopular titles</a:t>
            </a:r>
            <a:endParaRPr lang="en-US" dirty="0"/>
          </a:p>
          <a:p>
            <a:pPr algn="ctr"/>
            <a:r>
              <a:rPr lang="en-US" b="0" i="0" dirty="0"/>
              <a:t>Push for movies in different languages to be added as the only language available is English and the company is worldwide</a:t>
            </a:r>
            <a:endParaRPr lang="en-US" dirty="0"/>
          </a:p>
          <a:p>
            <a:pPr algn="ctr"/>
            <a:r>
              <a:rPr lang="en-US" b="0" i="0" dirty="0"/>
              <a:t>Specifically focus on titles and genres that are popular in India and put the most efforts forward in that market as it has the highest market share</a:t>
            </a:r>
            <a:endParaRPr lang="en-US" dirty="0"/>
          </a:p>
          <a:p>
            <a:pPr marL="0" indent="0">
              <a:buNone/>
            </a:pPr>
            <a:r>
              <a:rPr lang="en-US" dirty="0"/>
              <a:t> </a:t>
            </a:r>
          </a:p>
        </p:txBody>
      </p:sp>
    </p:spTree>
    <p:extLst>
      <p:ext uri="{BB962C8B-B14F-4D97-AF65-F5344CB8AC3E}">
        <p14:creationId xmlns:p14="http://schemas.microsoft.com/office/powerpoint/2010/main" val="352158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3591-E388-980B-3C1D-5651BADAB0A4}"/>
              </a:ext>
            </a:extLst>
          </p:cNvPr>
          <p:cNvSpPr>
            <a:spLocks noGrp="1"/>
          </p:cNvSpPr>
          <p:nvPr>
            <p:ph type="title"/>
          </p:nvPr>
        </p:nvSpPr>
        <p:spPr/>
        <p:txBody>
          <a:bodyPr/>
          <a:lstStyle/>
          <a:p>
            <a:r>
              <a:rPr lang="en-US" dirty="0"/>
              <a:t>Instacart: Project Overview</a:t>
            </a:r>
          </a:p>
        </p:txBody>
      </p:sp>
      <p:sp>
        <p:nvSpPr>
          <p:cNvPr id="5" name="TextBox 4">
            <a:extLst>
              <a:ext uri="{FF2B5EF4-FFF2-40B4-BE49-F238E27FC236}">
                <a16:creationId xmlns:a16="http://schemas.microsoft.com/office/drawing/2014/main" id="{0A7806F8-E0DF-7B37-D123-B19EEE49DA72}"/>
              </a:ext>
            </a:extLst>
          </p:cNvPr>
          <p:cNvSpPr txBox="1"/>
          <p:nvPr/>
        </p:nvSpPr>
        <p:spPr>
          <a:xfrm>
            <a:off x="595217" y="4691908"/>
            <a:ext cx="3271838" cy="1323439"/>
          </a:xfrm>
          <a:prstGeom prst="rect">
            <a:avLst/>
          </a:prstGeom>
          <a:noFill/>
        </p:spPr>
        <p:txBody>
          <a:bodyPr wrap="square" rtlCol="0">
            <a:spAutoFit/>
          </a:bodyPr>
          <a:lstStyle/>
          <a:p>
            <a:pPr algn="ctr"/>
            <a:r>
              <a:rPr lang="en-US" sz="1600" dirty="0"/>
              <a:t>P</a:t>
            </a:r>
            <a:r>
              <a:rPr lang="en-US" sz="1600" dirty="0">
                <a:effectLst/>
              </a:rPr>
              <a:t>erform an initial data and exploratory analysis of some of their data in order to derive insights and suggest strategies for better segmentation.</a:t>
            </a:r>
            <a:endParaRPr lang="en-US" sz="1600" dirty="0"/>
          </a:p>
        </p:txBody>
      </p:sp>
      <p:graphicFrame>
        <p:nvGraphicFramePr>
          <p:cNvPr id="8" name="Content Placeholder 2">
            <a:extLst>
              <a:ext uri="{FF2B5EF4-FFF2-40B4-BE49-F238E27FC236}">
                <a16:creationId xmlns:a16="http://schemas.microsoft.com/office/drawing/2014/main" id="{1AD99014-B4F5-E1F9-D3F0-AD32B035114C}"/>
              </a:ext>
            </a:extLst>
          </p:cNvPr>
          <p:cNvGraphicFramePr>
            <a:graphicFrameLocks/>
          </p:cNvGraphicFramePr>
          <p:nvPr>
            <p:extLst>
              <p:ext uri="{D42A27DB-BD31-4B8C-83A1-F6EECF244321}">
                <p14:modId xmlns:p14="http://schemas.microsoft.com/office/powerpoint/2010/main" val="1746010733"/>
              </p:ext>
            </p:extLst>
          </p:nvPr>
        </p:nvGraphicFramePr>
        <p:xfrm>
          <a:off x="0" y="2153412"/>
          <a:ext cx="12192000" cy="324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1723D65F-51FA-7023-ABF9-F81B314F1B26}"/>
              </a:ext>
            </a:extLst>
          </p:cNvPr>
          <p:cNvSpPr txBox="1"/>
          <p:nvPr/>
        </p:nvSpPr>
        <p:spPr>
          <a:xfrm>
            <a:off x="4087250" y="4691908"/>
            <a:ext cx="3918765" cy="1815882"/>
          </a:xfrm>
          <a:prstGeom prst="rect">
            <a:avLst/>
          </a:prstGeom>
          <a:noFill/>
        </p:spPr>
        <p:txBody>
          <a:bodyPr wrap="none" rtlCol="0">
            <a:spAutoFit/>
          </a:bodyPr>
          <a:lstStyle/>
          <a:p>
            <a:pPr algn="ctr"/>
            <a:r>
              <a:rPr lang="en-US" sz="1600" dirty="0"/>
              <a:t>- Python</a:t>
            </a:r>
          </a:p>
          <a:p>
            <a:pPr algn="ctr"/>
            <a:r>
              <a:rPr lang="en-US" sz="1600" dirty="0"/>
              <a:t>- </a:t>
            </a:r>
            <a:r>
              <a:rPr lang="en-US" sz="1600" dirty="0" err="1"/>
              <a:t>Jupyter</a:t>
            </a:r>
            <a:r>
              <a:rPr lang="en-US" sz="1600" dirty="0"/>
              <a:t> Notebooks</a:t>
            </a:r>
          </a:p>
          <a:p>
            <a:pPr algn="ctr"/>
            <a:r>
              <a:rPr lang="en-US" sz="1600" dirty="0"/>
              <a:t>- Data Cleaning</a:t>
            </a:r>
          </a:p>
          <a:p>
            <a:pPr algn="ctr"/>
            <a:r>
              <a:rPr lang="en-US" sz="1600" dirty="0"/>
              <a:t>- Data Merging</a:t>
            </a:r>
          </a:p>
          <a:p>
            <a:pPr algn="ctr"/>
            <a:r>
              <a:rPr lang="en-US" sz="1600" dirty="0"/>
              <a:t>- Descriptive Statistics</a:t>
            </a:r>
          </a:p>
          <a:p>
            <a:pPr algn="ctr"/>
            <a:r>
              <a:rPr lang="en-US" sz="1600" dirty="0"/>
              <a:t>-Data Grouping and Aggregation</a:t>
            </a:r>
          </a:p>
          <a:p>
            <a:pPr algn="ctr"/>
            <a:r>
              <a:rPr lang="en-US" sz="1600" dirty="0"/>
              <a:t>- Common Table Expressions and Subqueries</a:t>
            </a:r>
          </a:p>
        </p:txBody>
      </p:sp>
      <p:sp>
        <p:nvSpPr>
          <p:cNvPr id="10" name="TextBox 9">
            <a:extLst>
              <a:ext uri="{FF2B5EF4-FFF2-40B4-BE49-F238E27FC236}">
                <a16:creationId xmlns:a16="http://schemas.microsoft.com/office/drawing/2014/main" id="{82E1D8AD-0CD5-C2D5-8691-8CAB1C2817EC}"/>
              </a:ext>
            </a:extLst>
          </p:cNvPr>
          <p:cNvSpPr txBox="1"/>
          <p:nvPr/>
        </p:nvSpPr>
        <p:spPr>
          <a:xfrm>
            <a:off x="8324947" y="4743771"/>
            <a:ext cx="3271838" cy="1354217"/>
          </a:xfrm>
          <a:prstGeom prst="rect">
            <a:avLst/>
          </a:prstGeom>
          <a:noFill/>
        </p:spPr>
        <p:txBody>
          <a:bodyPr wrap="square" rtlCol="0">
            <a:spAutoFit/>
          </a:bodyPr>
          <a:lstStyle/>
          <a:p>
            <a:pPr algn="ctr"/>
            <a:r>
              <a:rPr lang="en-US" sz="1600" dirty="0"/>
              <a:t>Dataset used was directly from Instacart titled  “The Instacart Online Grocery Shopping </a:t>
            </a:r>
          </a:p>
          <a:p>
            <a:pPr algn="ctr"/>
            <a:r>
              <a:rPr lang="en-US" sz="1600" dirty="0"/>
              <a:t>Dataset 2017” .</a:t>
            </a:r>
          </a:p>
          <a:p>
            <a:endParaRPr lang="en-US" dirty="0"/>
          </a:p>
        </p:txBody>
      </p:sp>
    </p:spTree>
    <p:extLst>
      <p:ext uri="{BB962C8B-B14F-4D97-AF65-F5344CB8AC3E}">
        <p14:creationId xmlns:p14="http://schemas.microsoft.com/office/powerpoint/2010/main" val="40968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FE58-E522-8D54-DE91-DEB24A303C2A}"/>
              </a:ext>
            </a:extLst>
          </p:cNvPr>
          <p:cNvSpPr>
            <a:spLocks noGrp="1"/>
          </p:cNvSpPr>
          <p:nvPr>
            <p:ph type="title"/>
          </p:nvPr>
        </p:nvSpPr>
        <p:spPr>
          <a:xfrm>
            <a:off x="5138928" y="964692"/>
            <a:ext cx="6092952" cy="1188720"/>
          </a:xfrm>
        </p:spPr>
        <p:txBody>
          <a:bodyPr>
            <a:normAutofit/>
          </a:bodyPr>
          <a:lstStyle/>
          <a:p>
            <a:r>
              <a:rPr lang="en-US" dirty="0"/>
              <a:t>Instacart: Key Analysis</a:t>
            </a:r>
          </a:p>
        </p:txBody>
      </p:sp>
      <p:graphicFrame>
        <p:nvGraphicFramePr>
          <p:cNvPr id="12" name="Content Placeholder 5">
            <a:extLst>
              <a:ext uri="{FF2B5EF4-FFF2-40B4-BE49-F238E27FC236}">
                <a16:creationId xmlns:a16="http://schemas.microsoft.com/office/drawing/2014/main" id="{4B35CFE9-A374-073B-FF40-9B3B59D8C9C2}"/>
              </a:ext>
            </a:extLst>
          </p:cNvPr>
          <p:cNvGraphicFramePr>
            <a:graphicFrameLocks noGrp="1"/>
          </p:cNvGraphicFramePr>
          <p:nvPr>
            <p:ph idx="1"/>
          </p:nvPr>
        </p:nvGraphicFramePr>
        <p:xfrm>
          <a:off x="5089646" y="2475145"/>
          <a:ext cx="6142233" cy="3409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28F673C5-9013-07D7-AC49-EE88E3E8DBEC}"/>
              </a:ext>
            </a:extLst>
          </p:cNvPr>
          <p:cNvPicPr>
            <a:picLocks noChangeAspect="1"/>
          </p:cNvPicPr>
          <p:nvPr/>
        </p:nvPicPr>
        <p:blipFill>
          <a:blip r:embed="rId7"/>
          <a:stretch>
            <a:fillRect/>
          </a:stretch>
        </p:blipFill>
        <p:spPr>
          <a:xfrm>
            <a:off x="842963" y="638175"/>
            <a:ext cx="3506612" cy="2629959"/>
          </a:xfrm>
          <a:prstGeom prst="rect">
            <a:avLst/>
          </a:prstGeom>
          <a:ln w="31750" cap="sq">
            <a:solidFill>
              <a:srgbClr val="FFFFFF"/>
            </a:solidFill>
            <a:miter lim="800000"/>
          </a:ln>
        </p:spPr>
      </p:pic>
      <p:pic>
        <p:nvPicPr>
          <p:cNvPr id="10" name="Picture 9">
            <a:extLst>
              <a:ext uri="{FF2B5EF4-FFF2-40B4-BE49-F238E27FC236}">
                <a16:creationId xmlns:a16="http://schemas.microsoft.com/office/drawing/2014/main" id="{C837472C-3D70-0DE4-3D44-B2B259C853CA}"/>
              </a:ext>
            </a:extLst>
          </p:cNvPr>
          <p:cNvPicPr>
            <a:picLocks noChangeAspect="1"/>
          </p:cNvPicPr>
          <p:nvPr/>
        </p:nvPicPr>
        <p:blipFill>
          <a:blip r:embed="rId8"/>
          <a:stretch>
            <a:fillRect/>
          </a:stretch>
        </p:blipFill>
        <p:spPr>
          <a:xfrm>
            <a:off x="742950" y="3761684"/>
            <a:ext cx="3606625" cy="2704969"/>
          </a:xfrm>
          <a:prstGeom prst="rect">
            <a:avLst/>
          </a:prstGeom>
          <a:ln w="31750" cap="sq">
            <a:solidFill>
              <a:srgbClr val="FFFFFF"/>
            </a:solidFill>
            <a:miter lim="800000"/>
          </a:ln>
        </p:spPr>
      </p:pic>
    </p:spTree>
    <p:extLst>
      <p:ext uri="{BB962C8B-B14F-4D97-AF65-F5344CB8AC3E}">
        <p14:creationId xmlns:p14="http://schemas.microsoft.com/office/powerpoint/2010/main" val="259695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FE58-E522-8D54-DE91-DEB24A303C2A}"/>
              </a:ext>
            </a:extLst>
          </p:cNvPr>
          <p:cNvSpPr>
            <a:spLocks noGrp="1"/>
          </p:cNvSpPr>
          <p:nvPr>
            <p:ph type="title"/>
          </p:nvPr>
        </p:nvSpPr>
        <p:spPr>
          <a:xfrm>
            <a:off x="6879787" y="964692"/>
            <a:ext cx="4476806" cy="1188720"/>
          </a:xfrm>
        </p:spPr>
        <p:txBody>
          <a:bodyPr>
            <a:normAutofit/>
          </a:bodyPr>
          <a:lstStyle/>
          <a:p>
            <a:r>
              <a:rPr lang="en-US" dirty="0"/>
              <a:t>Instacart: Key Analysis</a:t>
            </a:r>
          </a:p>
        </p:txBody>
      </p:sp>
      <p:sp>
        <p:nvSpPr>
          <p:cNvPr id="6" name="Content Placeholder 5">
            <a:extLst>
              <a:ext uri="{FF2B5EF4-FFF2-40B4-BE49-F238E27FC236}">
                <a16:creationId xmlns:a16="http://schemas.microsoft.com/office/drawing/2014/main" id="{BB2CF95A-D5A6-2B85-9CA6-7319F9F63114}"/>
              </a:ext>
            </a:extLst>
          </p:cNvPr>
          <p:cNvSpPr>
            <a:spLocks noGrp="1"/>
          </p:cNvSpPr>
          <p:nvPr>
            <p:ph idx="1"/>
          </p:nvPr>
        </p:nvSpPr>
        <p:spPr>
          <a:xfrm>
            <a:off x="6878359" y="2638044"/>
            <a:ext cx="4492932" cy="3263206"/>
          </a:xfrm>
        </p:spPr>
        <p:txBody>
          <a:bodyPr>
            <a:normAutofit/>
          </a:bodyPr>
          <a:lstStyle/>
          <a:p>
            <a:r>
              <a:rPr lang="en-US" dirty="0"/>
              <a:t>The Pie chart shows the frequency of shoppers using Instacart, with a bulk majority of the users falling in the old age category. However, we can also see that users that fall into the "parent" category account for around 75% of purchases.</a:t>
            </a:r>
          </a:p>
        </p:txBody>
      </p:sp>
      <p:pic>
        <p:nvPicPr>
          <p:cNvPr id="5" name="Picture 4" descr="A pie chart with different colored circles&#10;&#10;Description automatically generated">
            <a:extLst>
              <a:ext uri="{FF2B5EF4-FFF2-40B4-BE49-F238E27FC236}">
                <a16:creationId xmlns:a16="http://schemas.microsoft.com/office/drawing/2014/main" id="{5ADC37E3-9B8C-0B9B-891B-FF2725E12472}"/>
              </a:ext>
            </a:extLst>
          </p:cNvPr>
          <p:cNvPicPr>
            <a:picLocks noChangeAspect="1"/>
          </p:cNvPicPr>
          <p:nvPr/>
        </p:nvPicPr>
        <p:blipFill>
          <a:blip r:embed="rId2"/>
          <a:stretch>
            <a:fillRect/>
          </a:stretch>
        </p:blipFill>
        <p:spPr>
          <a:xfrm>
            <a:off x="1153944" y="1639604"/>
            <a:ext cx="4782312" cy="3586733"/>
          </a:xfrm>
          <a:prstGeom prst="rect">
            <a:avLst/>
          </a:prstGeom>
        </p:spPr>
      </p:pic>
    </p:spTree>
    <p:extLst>
      <p:ext uri="{BB962C8B-B14F-4D97-AF65-F5344CB8AC3E}">
        <p14:creationId xmlns:p14="http://schemas.microsoft.com/office/powerpoint/2010/main" val="62133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7ED-F965-B4DB-F543-03779E11DB94}"/>
              </a:ext>
            </a:extLst>
          </p:cNvPr>
          <p:cNvSpPr>
            <a:spLocks noGrp="1"/>
          </p:cNvSpPr>
          <p:nvPr>
            <p:ph type="title"/>
          </p:nvPr>
        </p:nvSpPr>
        <p:spPr/>
        <p:txBody>
          <a:bodyPr/>
          <a:lstStyle/>
          <a:p>
            <a:r>
              <a:rPr lang="en-US" dirty="0"/>
              <a:t>Instacart Recommendations</a:t>
            </a:r>
          </a:p>
        </p:txBody>
      </p:sp>
      <p:sp>
        <p:nvSpPr>
          <p:cNvPr id="3" name="Content Placeholder 2">
            <a:extLst>
              <a:ext uri="{FF2B5EF4-FFF2-40B4-BE49-F238E27FC236}">
                <a16:creationId xmlns:a16="http://schemas.microsoft.com/office/drawing/2014/main" id="{0266643F-A7BC-D24C-0B15-64EEAE75D9DC}"/>
              </a:ext>
            </a:extLst>
          </p:cNvPr>
          <p:cNvSpPr>
            <a:spLocks noGrp="1"/>
          </p:cNvSpPr>
          <p:nvPr>
            <p:ph idx="1"/>
          </p:nvPr>
        </p:nvSpPr>
        <p:spPr/>
        <p:txBody>
          <a:bodyPr/>
          <a:lstStyle/>
          <a:p>
            <a:pPr marL="0" indent="0" algn="ctr">
              <a:buNone/>
            </a:pPr>
            <a:r>
              <a:rPr lang="en-US" dirty="0"/>
              <a:t>Focus ads and promotions on the following:</a:t>
            </a:r>
          </a:p>
          <a:p>
            <a:pPr algn="ctr"/>
            <a:r>
              <a:rPr lang="en-US" dirty="0"/>
              <a:t>Parents</a:t>
            </a:r>
          </a:p>
          <a:p>
            <a:pPr algn="ctr"/>
            <a:r>
              <a:rPr lang="en-US" dirty="0"/>
              <a:t>Busy hours where customers are typically the most active</a:t>
            </a:r>
          </a:p>
          <a:p>
            <a:pPr algn="ctr"/>
            <a:r>
              <a:rPr lang="en-US" dirty="0"/>
              <a:t>Produce items as they are the most popularly purchased</a:t>
            </a:r>
          </a:p>
          <a:p>
            <a:pPr algn="ctr"/>
            <a:r>
              <a:rPr lang="en-US" dirty="0"/>
              <a:t>Incentivizing loyal customers</a:t>
            </a:r>
          </a:p>
        </p:txBody>
      </p:sp>
    </p:spTree>
    <p:extLst>
      <p:ext uri="{BB962C8B-B14F-4D97-AF65-F5344CB8AC3E}">
        <p14:creationId xmlns:p14="http://schemas.microsoft.com/office/powerpoint/2010/main" val="394045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758D-3C26-90AD-7BA0-FE580AA74945}"/>
              </a:ext>
            </a:extLst>
          </p:cNvPr>
          <p:cNvSpPr>
            <a:spLocks noGrp="1"/>
          </p:cNvSpPr>
          <p:nvPr>
            <p:ph type="title"/>
          </p:nvPr>
        </p:nvSpPr>
        <p:spPr/>
        <p:txBody>
          <a:bodyPr/>
          <a:lstStyle/>
          <a:p>
            <a:r>
              <a:rPr lang="en-US" dirty="0"/>
              <a:t>Pig E. Bank: Project Overview</a:t>
            </a:r>
          </a:p>
        </p:txBody>
      </p:sp>
      <p:graphicFrame>
        <p:nvGraphicFramePr>
          <p:cNvPr id="4" name="Content Placeholder 2">
            <a:extLst>
              <a:ext uri="{FF2B5EF4-FFF2-40B4-BE49-F238E27FC236}">
                <a16:creationId xmlns:a16="http://schemas.microsoft.com/office/drawing/2014/main" id="{B73122CE-DEF3-F883-4EFA-234A63BFCBBF}"/>
              </a:ext>
            </a:extLst>
          </p:cNvPr>
          <p:cNvGraphicFramePr>
            <a:graphicFrameLocks noGrp="1"/>
          </p:cNvGraphicFramePr>
          <p:nvPr>
            <p:ph idx="1"/>
            <p:extLst>
              <p:ext uri="{D42A27DB-BD31-4B8C-83A1-F6EECF244321}">
                <p14:modId xmlns:p14="http://schemas.microsoft.com/office/powerpoint/2010/main" val="3885076989"/>
              </p:ext>
            </p:extLst>
          </p:nvPr>
        </p:nvGraphicFramePr>
        <p:xfrm>
          <a:off x="0" y="2638425"/>
          <a:ext cx="121920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40E982D-333F-AAFE-37DB-E64934738A79}"/>
              </a:ext>
            </a:extLst>
          </p:cNvPr>
          <p:cNvSpPr txBox="1"/>
          <p:nvPr/>
        </p:nvSpPr>
        <p:spPr>
          <a:xfrm>
            <a:off x="8945219" y="4742699"/>
            <a:ext cx="2031290" cy="584775"/>
          </a:xfrm>
          <a:prstGeom prst="rect">
            <a:avLst/>
          </a:prstGeom>
          <a:noFill/>
        </p:spPr>
        <p:txBody>
          <a:bodyPr wrap="square" rtlCol="0">
            <a:spAutoFit/>
          </a:bodyPr>
          <a:lstStyle/>
          <a:p>
            <a:pPr algn="ctr"/>
            <a:r>
              <a:rPr lang="en-US" sz="1600" dirty="0"/>
              <a:t>Data provided by Pig E. Bank</a:t>
            </a:r>
          </a:p>
        </p:txBody>
      </p:sp>
      <p:sp>
        <p:nvSpPr>
          <p:cNvPr id="8" name="TextBox 7">
            <a:extLst>
              <a:ext uri="{FF2B5EF4-FFF2-40B4-BE49-F238E27FC236}">
                <a16:creationId xmlns:a16="http://schemas.microsoft.com/office/drawing/2014/main" id="{E1D02F2B-7DE4-8F83-A6A5-5EE72CA896F5}"/>
              </a:ext>
            </a:extLst>
          </p:cNvPr>
          <p:cNvSpPr txBox="1"/>
          <p:nvPr/>
        </p:nvSpPr>
        <p:spPr>
          <a:xfrm>
            <a:off x="895254" y="4742699"/>
            <a:ext cx="2671763" cy="1077218"/>
          </a:xfrm>
          <a:prstGeom prst="rect">
            <a:avLst/>
          </a:prstGeom>
          <a:noFill/>
        </p:spPr>
        <p:txBody>
          <a:bodyPr wrap="square" rtlCol="0">
            <a:spAutoFit/>
          </a:bodyPr>
          <a:lstStyle/>
          <a:p>
            <a:pPr algn="ctr"/>
            <a:r>
              <a:rPr lang="en-US" sz="1600" dirty="0"/>
              <a:t>Provide analytical support to Pig E. Bank’s anti-money-laundering compliance department</a:t>
            </a:r>
          </a:p>
        </p:txBody>
      </p:sp>
      <p:sp>
        <p:nvSpPr>
          <p:cNvPr id="9" name="TextBox 8">
            <a:extLst>
              <a:ext uri="{FF2B5EF4-FFF2-40B4-BE49-F238E27FC236}">
                <a16:creationId xmlns:a16="http://schemas.microsoft.com/office/drawing/2014/main" id="{58FE0068-FD62-9B3F-B06E-C905D14EE52D}"/>
              </a:ext>
            </a:extLst>
          </p:cNvPr>
          <p:cNvSpPr txBox="1"/>
          <p:nvPr/>
        </p:nvSpPr>
        <p:spPr>
          <a:xfrm>
            <a:off x="4439552" y="4713373"/>
            <a:ext cx="3312894" cy="1569660"/>
          </a:xfrm>
          <a:prstGeom prst="rect">
            <a:avLst/>
          </a:prstGeom>
          <a:noFill/>
        </p:spPr>
        <p:txBody>
          <a:bodyPr wrap="none" rtlCol="0">
            <a:spAutoFit/>
          </a:bodyPr>
          <a:lstStyle/>
          <a:p>
            <a:pPr algn="ctr"/>
            <a:r>
              <a:rPr lang="en-US" sz="1600" dirty="0"/>
              <a:t>- Microsoft Excel</a:t>
            </a:r>
          </a:p>
          <a:p>
            <a:pPr algn="ctr"/>
            <a:r>
              <a:rPr lang="en-US" sz="1600" dirty="0"/>
              <a:t>- Github</a:t>
            </a:r>
          </a:p>
          <a:p>
            <a:pPr algn="ctr"/>
            <a:r>
              <a:rPr lang="en-US" sz="1600" dirty="0"/>
              <a:t>- Big Data</a:t>
            </a:r>
          </a:p>
          <a:p>
            <a:pPr algn="ctr"/>
            <a:r>
              <a:rPr lang="en-US" sz="1600" dirty="0"/>
              <a:t>- Data Mining</a:t>
            </a:r>
          </a:p>
          <a:p>
            <a:pPr algn="ctr"/>
            <a:r>
              <a:rPr lang="en-US" sz="1600" dirty="0"/>
              <a:t>- Predictive Analysis</a:t>
            </a:r>
          </a:p>
          <a:p>
            <a:pPr algn="ctr"/>
            <a:r>
              <a:rPr lang="en-US" sz="1600" dirty="0"/>
              <a:t>- Time Series Analysis and Forecasting</a:t>
            </a:r>
          </a:p>
        </p:txBody>
      </p:sp>
    </p:spTree>
    <p:extLst>
      <p:ext uri="{BB962C8B-B14F-4D97-AF65-F5344CB8AC3E}">
        <p14:creationId xmlns:p14="http://schemas.microsoft.com/office/powerpoint/2010/main" val="142399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13E8-7BDC-C065-7520-EB6888EF83A7}"/>
              </a:ext>
            </a:extLst>
          </p:cNvPr>
          <p:cNvSpPr>
            <a:spLocks noGrp="1"/>
          </p:cNvSpPr>
          <p:nvPr>
            <p:ph type="title"/>
          </p:nvPr>
        </p:nvSpPr>
        <p:spPr>
          <a:xfrm>
            <a:off x="804672" y="964692"/>
            <a:ext cx="3066937" cy="1188720"/>
          </a:xfrm>
        </p:spPr>
        <p:txBody>
          <a:bodyPr>
            <a:normAutofit/>
          </a:bodyPr>
          <a:lstStyle/>
          <a:p>
            <a:r>
              <a:rPr lang="en-US" sz="2600" dirty="0"/>
              <a:t>Pig E. Bank Decision Tree</a:t>
            </a:r>
          </a:p>
        </p:txBody>
      </p:sp>
      <p:sp>
        <p:nvSpPr>
          <p:cNvPr id="9" name="Content Placeholder 8">
            <a:extLst>
              <a:ext uri="{FF2B5EF4-FFF2-40B4-BE49-F238E27FC236}">
                <a16:creationId xmlns:a16="http://schemas.microsoft.com/office/drawing/2014/main" id="{0DD345F5-41C8-CC85-0B51-04A34A7A90C3}"/>
              </a:ext>
            </a:extLst>
          </p:cNvPr>
          <p:cNvSpPr>
            <a:spLocks noGrp="1"/>
          </p:cNvSpPr>
          <p:nvPr>
            <p:ph idx="1"/>
          </p:nvPr>
        </p:nvSpPr>
        <p:spPr>
          <a:xfrm>
            <a:off x="803244" y="2638044"/>
            <a:ext cx="3063765" cy="3263206"/>
          </a:xfrm>
        </p:spPr>
        <p:txBody>
          <a:bodyPr>
            <a:normAutofit/>
          </a:bodyPr>
          <a:lstStyle/>
          <a:p>
            <a:r>
              <a:rPr lang="en-US" dirty="0"/>
              <a:t>The main factors causing employees to exit:</a:t>
            </a:r>
          </a:p>
          <a:p>
            <a:r>
              <a:rPr lang="en-US" dirty="0"/>
              <a:t>1. Inactive users</a:t>
            </a:r>
          </a:p>
          <a:p>
            <a:r>
              <a:rPr lang="en-US" dirty="0"/>
              <a:t>2. Being over the age of 45</a:t>
            </a:r>
          </a:p>
          <a:p>
            <a:r>
              <a:rPr lang="en-US" dirty="0"/>
              <a:t>3. Being located in Germany</a:t>
            </a:r>
          </a:p>
        </p:txBody>
      </p:sp>
      <p:pic>
        <p:nvPicPr>
          <p:cNvPr id="5" name="Content Placeholder 4" descr="A chart with text and blue rectangles&#10;&#10;Description automatically generated">
            <a:extLst>
              <a:ext uri="{FF2B5EF4-FFF2-40B4-BE49-F238E27FC236}">
                <a16:creationId xmlns:a16="http://schemas.microsoft.com/office/drawing/2014/main" id="{202C015A-83CF-5215-BCCC-5FB40C082CAE}"/>
              </a:ext>
            </a:extLst>
          </p:cNvPr>
          <p:cNvPicPr>
            <a:picLocks noChangeAspect="1"/>
          </p:cNvPicPr>
          <p:nvPr/>
        </p:nvPicPr>
        <p:blipFill>
          <a:blip r:embed="rId2"/>
          <a:stretch>
            <a:fillRect/>
          </a:stretch>
        </p:blipFill>
        <p:spPr>
          <a:xfrm>
            <a:off x="4823366" y="1673825"/>
            <a:ext cx="6227064" cy="3518291"/>
          </a:xfrm>
          <a:prstGeom prst="rect">
            <a:avLst/>
          </a:prstGeom>
        </p:spPr>
      </p:pic>
    </p:spTree>
    <p:extLst>
      <p:ext uri="{BB962C8B-B14F-4D97-AF65-F5344CB8AC3E}">
        <p14:creationId xmlns:p14="http://schemas.microsoft.com/office/powerpoint/2010/main" val="2863418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9AF3-E39D-D5CD-B400-3B95D84024C0}"/>
              </a:ext>
            </a:extLst>
          </p:cNvPr>
          <p:cNvSpPr>
            <a:spLocks noGrp="1"/>
          </p:cNvSpPr>
          <p:nvPr>
            <p:ph type="title"/>
          </p:nvPr>
        </p:nvSpPr>
        <p:spPr/>
        <p:txBody>
          <a:bodyPr/>
          <a:lstStyle/>
          <a:p>
            <a:r>
              <a:rPr lang="en-US" dirty="0"/>
              <a:t>King County</a:t>
            </a:r>
          </a:p>
        </p:txBody>
      </p:sp>
      <p:sp>
        <p:nvSpPr>
          <p:cNvPr id="3" name="Content Placeholder 2">
            <a:extLst>
              <a:ext uri="{FF2B5EF4-FFF2-40B4-BE49-F238E27FC236}">
                <a16:creationId xmlns:a16="http://schemas.microsoft.com/office/drawing/2014/main" id="{011E4A78-918D-F877-D196-F81D096190CB}"/>
              </a:ext>
            </a:extLst>
          </p:cNvPr>
          <p:cNvSpPr>
            <a:spLocks noGrp="1"/>
          </p:cNvSpPr>
          <p:nvPr>
            <p:ph idx="1"/>
          </p:nvPr>
        </p:nvSpPr>
        <p:spPr/>
        <p:txBody>
          <a:bodyPr/>
          <a:lstStyle/>
          <a:p>
            <a:pPr algn="ctr"/>
            <a:r>
              <a:rPr lang="en-US"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In this case study, we'll be analyzing what primarily informs the price of real estate in King County, Washington. This analysis is intended to educate buyers on housing costs and to provide education to improve the buying experience. </a:t>
            </a:r>
          </a:p>
          <a:p>
            <a:pPr marL="0" indent="0" algn="ctr">
              <a:buNone/>
            </a:pPr>
            <a:br>
              <a:rPr lang="en-US" sz="1800" dirty="0">
                <a:solidFill>
                  <a:srgbClr val="666666"/>
                </a:solidFill>
                <a:effectLst/>
                <a:latin typeface="Tableau Book"/>
              </a:rPr>
            </a:br>
            <a:endParaRPr lang="en-US" sz="1800" dirty="0">
              <a:solidFill>
                <a:srgbClr val="666666"/>
              </a:solidFill>
              <a:effectLst/>
              <a:latin typeface="Tableau Book"/>
            </a:endParaRPr>
          </a:p>
          <a:p>
            <a:endParaRPr lang="en-US" dirty="0"/>
          </a:p>
        </p:txBody>
      </p:sp>
    </p:spTree>
    <p:extLst>
      <p:ext uri="{BB962C8B-B14F-4D97-AF65-F5344CB8AC3E}">
        <p14:creationId xmlns:p14="http://schemas.microsoft.com/office/powerpoint/2010/main" val="2990126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F33A-3643-4BB0-A995-E3A4D66D0CA4}"/>
              </a:ext>
            </a:extLst>
          </p:cNvPr>
          <p:cNvSpPr>
            <a:spLocks noGrp="1"/>
          </p:cNvSpPr>
          <p:nvPr>
            <p:ph type="title"/>
          </p:nvPr>
        </p:nvSpPr>
        <p:spPr/>
        <p:txBody>
          <a:bodyPr/>
          <a:lstStyle/>
          <a:p>
            <a:r>
              <a:rPr lang="en-US" dirty="0"/>
              <a:t>King County: Project Overview</a:t>
            </a:r>
          </a:p>
        </p:txBody>
      </p:sp>
      <p:graphicFrame>
        <p:nvGraphicFramePr>
          <p:cNvPr id="8" name="Content Placeholder 2">
            <a:extLst>
              <a:ext uri="{FF2B5EF4-FFF2-40B4-BE49-F238E27FC236}">
                <a16:creationId xmlns:a16="http://schemas.microsoft.com/office/drawing/2014/main" id="{69DE20F8-41BF-5543-C92B-1B36B8CAF9A3}"/>
              </a:ext>
            </a:extLst>
          </p:cNvPr>
          <p:cNvGraphicFramePr>
            <a:graphicFrameLocks/>
          </p:cNvGraphicFramePr>
          <p:nvPr/>
        </p:nvGraphicFramePr>
        <p:xfrm>
          <a:off x="0" y="2153412"/>
          <a:ext cx="12192000" cy="324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24F20D08-C3ED-2A88-125B-0FAC5C49531F}"/>
              </a:ext>
            </a:extLst>
          </p:cNvPr>
          <p:cNvSpPr txBox="1"/>
          <p:nvPr/>
        </p:nvSpPr>
        <p:spPr>
          <a:xfrm>
            <a:off x="283665" y="4612255"/>
            <a:ext cx="3987119" cy="1754326"/>
          </a:xfrm>
          <a:prstGeom prst="rect">
            <a:avLst/>
          </a:prstGeom>
          <a:noFill/>
        </p:spPr>
        <p:txBody>
          <a:bodyPr wrap="square" rtlCol="0">
            <a:spAutoFit/>
          </a:bodyPr>
          <a:lstStyle/>
          <a:p>
            <a:pPr algn="ctr"/>
            <a:r>
              <a:rPr lang="en-US" dirty="0">
                <a:solidFill>
                  <a:schemeClr val="tx1"/>
                </a:solidFill>
                <a:effectLst/>
                <a:ea typeface="Helvetica Neue" panose="02000503000000020004" pitchFamily="2" charset="0"/>
                <a:cs typeface="Helvetica Neue" panose="02000503000000020004" pitchFamily="2" charset="0"/>
              </a:rPr>
              <a:t>In this case study, we'll be analyzing what primarily informs the price of real estate in King County, Washington. This analysis is intended to educate buyers on housing costs and to provide education to improve the buying experience. </a:t>
            </a:r>
          </a:p>
        </p:txBody>
      </p:sp>
      <p:sp>
        <p:nvSpPr>
          <p:cNvPr id="10" name="TextBox 9">
            <a:extLst>
              <a:ext uri="{FF2B5EF4-FFF2-40B4-BE49-F238E27FC236}">
                <a16:creationId xmlns:a16="http://schemas.microsoft.com/office/drawing/2014/main" id="{E8CF847C-ECB5-8C53-BD30-325AFF00A727}"/>
              </a:ext>
            </a:extLst>
          </p:cNvPr>
          <p:cNvSpPr txBox="1"/>
          <p:nvPr/>
        </p:nvSpPr>
        <p:spPr>
          <a:xfrm>
            <a:off x="8297060" y="4800510"/>
            <a:ext cx="3143250" cy="646331"/>
          </a:xfrm>
          <a:prstGeom prst="rect">
            <a:avLst/>
          </a:prstGeom>
          <a:noFill/>
        </p:spPr>
        <p:txBody>
          <a:bodyPr wrap="square" rtlCol="0">
            <a:spAutoFit/>
          </a:bodyPr>
          <a:lstStyle/>
          <a:p>
            <a:pPr algn="ctr"/>
            <a:r>
              <a:rPr lang="en-US" dirty="0">
                <a:hlinkClick r:id="rId7"/>
              </a:rPr>
              <a:t>House Sales in King County, USA</a:t>
            </a:r>
            <a:endParaRPr lang="en-US" dirty="0"/>
          </a:p>
        </p:txBody>
      </p:sp>
      <p:sp>
        <p:nvSpPr>
          <p:cNvPr id="11" name="TextBox 10">
            <a:extLst>
              <a:ext uri="{FF2B5EF4-FFF2-40B4-BE49-F238E27FC236}">
                <a16:creationId xmlns:a16="http://schemas.microsoft.com/office/drawing/2014/main" id="{2D4124D8-178F-7F4D-CE2E-E2B68E9880D7}"/>
              </a:ext>
            </a:extLst>
          </p:cNvPr>
          <p:cNvSpPr txBox="1"/>
          <p:nvPr/>
        </p:nvSpPr>
        <p:spPr>
          <a:xfrm>
            <a:off x="4646629" y="4750755"/>
            <a:ext cx="2898742" cy="2031325"/>
          </a:xfrm>
          <a:prstGeom prst="rect">
            <a:avLst/>
          </a:prstGeom>
          <a:noFill/>
        </p:spPr>
        <p:txBody>
          <a:bodyPr wrap="none" rtlCol="0">
            <a:spAutoFit/>
          </a:bodyPr>
          <a:lstStyle/>
          <a:p>
            <a:pPr algn="ctr"/>
            <a:r>
              <a:rPr lang="en-US" dirty="0"/>
              <a:t>- Python</a:t>
            </a:r>
          </a:p>
          <a:p>
            <a:pPr algn="ctr"/>
            <a:r>
              <a:rPr lang="en-US" dirty="0"/>
              <a:t>- Tableau</a:t>
            </a:r>
          </a:p>
          <a:p>
            <a:pPr algn="ctr"/>
            <a:r>
              <a:rPr lang="en-US" dirty="0"/>
              <a:t>- </a:t>
            </a:r>
            <a:r>
              <a:rPr lang="en-US" sz="1800" dirty="0"/>
              <a:t>Data Cleaning</a:t>
            </a:r>
          </a:p>
          <a:p>
            <a:pPr algn="ctr"/>
            <a:r>
              <a:rPr lang="en-US" sz="1800" dirty="0"/>
              <a:t>- Data Merging</a:t>
            </a:r>
          </a:p>
          <a:p>
            <a:pPr algn="ctr"/>
            <a:r>
              <a:rPr lang="en-US" sz="1800" dirty="0"/>
              <a:t>- Spatial Analysis</a:t>
            </a:r>
          </a:p>
          <a:p>
            <a:pPr algn="ctr"/>
            <a:r>
              <a:rPr lang="en-US" dirty="0"/>
              <a:t>- Subqueries</a:t>
            </a:r>
          </a:p>
          <a:p>
            <a:pPr algn="ctr"/>
            <a:r>
              <a:rPr lang="en-US" dirty="0"/>
              <a:t>- Common Table Expressions</a:t>
            </a:r>
          </a:p>
        </p:txBody>
      </p:sp>
    </p:spTree>
    <p:extLst>
      <p:ext uri="{BB962C8B-B14F-4D97-AF65-F5344CB8AC3E}">
        <p14:creationId xmlns:p14="http://schemas.microsoft.com/office/powerpoint/2010/main" val="197761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171D-8EF0-D4BB-2245-BBDDBEB87392}"/>
              </a:ext>
            </a:extLst>
          </p:cNvPr>
          <p:cNvSpPr>
            <a:spLocks noGrp="1"/>
          </p:cNvSpPr>
          <p:nvPr>
            <p:ph type="title"/>
          </p:nvPr>
        </p:nvSpPr>
        <p:spPr>
          <a:xfrm>
            <a:off x="640080" y="2530231"/>
            <a:ext cx="3401568" cy="1495794"/>
          </a:xfrm>
          <a:noFill/>
          <a:ln>
            <a:solidFill>
              <a:schemeClr val="tx1">
                <a:lumMod val="85000"/>
                <a:lumOff val="15000"/>
              </a:schemeClr>
            </a:solidFill>
          </a:ln>
        </p:spPr>
        <p:txBody>
          <a:bodyPr>
            <a:normAutofit/>
          </a:bodyPr>
          <a:lstStyle/>
          <a:p>
            <a:r>
              <a:rPr lang="en-US" dirty="0"/>
              <a:t>Projects</a:t>
            </a:r>
          </a:p>
        </p:txBody>
      </p:sp>
      <p:graphicFrame>
        <p:nvGraphicFramePr>
          <p:cNvPr id="5" name="Content Placeholder 2">
            <a:extLst>
              <a:ext uri="{FF2B5EF4-FFF2-40B4-BE49-F238E27FC236}">
                <a16:creationId xmlns:a16="http://schemas.microsoft.com/office/drawing/2014/main" id="{C6C519A5-A7FA-8790-7402-5E15016FC737}"/>
              </a:ext>
            </a:extLst>
          </p:cNvPr>
          <p:cNvGraphicFramePr>
            <a:graphicFrameLocks noGrp="1"/>
          </p:cNvGraphicFramePr>
          <p:nvPr>
            <p:ph idx="1"/>
            <p:extLst>
              <p:ext uri="{D42A27DB-BD31-4B8C-83A1-F6EECF244321}">
                <p14:modId xmlns:p14="http://schemas.microsoft.com/office/powerpoint/2010/main" val="155929721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93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CD52-58CA-A5CE-6776-66E7E994D8A9}"/>
              </a:ext>
            </a:extLst>
          </p:cNvPr>
          <p:cNvSpPr>
            <a:spLocks noGrp="1"/>
          </p:cNvSpPr>
          <p:nvPr>
            <p:ph type="title"/>
          </p:nvPr>
        </p:nvSpPr>
        <p:spPr>
          <a:xfrm>
            <a:off x="2231136" y="514118"/>
            <a:ext cx="7729728" cy="1188720"/>
          </a:xfrm>
        </p:spPr>
        <p:txBody>
          <a:bodyPr/>
          <a:lstStyle/>
          <a:p>
            <a:r>
              <a:rPr lang="en-US" dirty="0"/>
              <a:t>King County Key analysis</a:t>
            </a:r>
          </a:p>
        </p:txBody>
      </p:sp>
      <p:pic>
        <p:nvPicPr>
          <p:cNvPr id="11" name="Content Placeholder 10" descr="A map of the united states&#10;&#10;Description automatically generated">
            <a:extLst>
              <a:ext uri="{FF2B5EF4-FFF2-40B4-BE49-F238E27FC236}">
                <a16:creationId xmlns:a16="http://schemas.microsoft.com/office/drawing/2014/main" id="{A0C5C8B6-8183-827E-20E9-263BE2A54BF5}"/>
              </a:ext>
            </a:extLst>
          </p:cNvPr>
          <p:cNvPicPr>
            <a:picLocks noGrp="1" noChangeAspect="1"/>
          </p:cNvPicPr>
          <p:nvPr>
            <p:ph idx="1"/>
          </p:nvPr>
        </p:nvPicPr>
        <p:blipFill>
          <a:blip r:embed="rId2"/>
          <a:stretch>
            <a:fillRect/>
          </a:stretch>
        </p:blipFill>
        <p:spPr>
          <a:xfrm>
            <a:off x="7796342" y="2300470"/>
            <a:ext cx="4143514" cy="4176399"/>
          </a:xfrm>
        </p:spPr>
      </p:pic>
      <p:pic>
        <p:nvPicPr>
          <p:cNvPr id="13" name="Picture 12" descr="A colorful rectangular boxes with numbers&#10;&#10;Description automatically generated with medium confidence">
            <a:extLst>
              <a:ext uri="{FF2B5EF4-FFF2-40B4-BE49-F238E27FC236}">
                <a16:creationId xmlns:a16="http://schemas.microsoft.com/office/drawing/2014/main" id="{58991DD0-3053-C6B1-C871-6292CEF0FB59}"/>
              </a:ext>
            </a:extLst>
          </p:cNvPr>
          <p:cNvPicPr>
            <a:picLocks noChangeAspect="1"/>
          </p:cNvPicPr>
          <p:nvPr/>
        </p:nvPicPr>
        <p:blipFill>
          <a:blip r:embed="rId3"/>
          <a:stretch>
            <a:fillRect/>
          </a:stretch>
        </p:blipFill>
        <p:spPr>
          <a:xfrm>
            <a:off x="401981" y="2485935"/>
            <a:ext cx="6025323" cy="3805467"/>
          </a:xfrm>
          <a:prstGeom prst="rect">
            <a:avLst/>
          </a:prstGeom>
        </p:spPr>
      </p:pic>
    </p:spTree>
    <p:extLst>
      <p:ext uri="{BB962C8B-B14F-4D97-AF65-F5344CB8AC3E}">
        <p14:creationId xmlns:p14="http://schemas.microsoft.com/office/powerpoint/2010/main" val="3197787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shade val="100000"/>
                <a:satMod val="185000"/>
                <a:lumMod val="120000"/>
              </a:schemeClr>
            </a:gs>
            <a:gs pos="100000">
              <a:schemeClr val="bg2">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6660-D88C-2163-4B9F-E929D0CB36D3}"/>
              </a:ext>
            </a:extLst>
          </p:cNvPr>
          <p:cNvSpPr>
            <a:spLocks noGrp="1"/>
          </p:cNvSpPr>
          <p:nvPr>
            <p:ph type="title"/>
          </p:nvPr>
        </p:nvSpPr>
        <p:spPr>
          <a:xfrm>
            <a:off x="806196" y="634464"/>
            <a:ext cx="3211068" cy="1043363"/>
          </a:xfrm>
        </p:spPr>
        <p:txBody>
          <a:bodyPr vert="horz" wrap="square" lIns="182880" tIns="182880" rIns="182880" bIns="182880" rtlCol="0" anchor="ctr">
            <a:normAutofit/>
          </a:bodyPr>
          <a:lstStyle/>
          <a:p>
            <a:r>
              <a:rPr lang="en-US" sz="2200"/>
              <a:t>King County Key Analysis</a:t>
            </a:r>
          </a:p>
        </p:txBody>
      </p:sp>
      <p:sp>
        <p:nvSpPr>
          <p:cNvPr id="10" name="Rectangle 9">
            <a:extLst>
              <a:ext uri="{FF2B5EF4-FFF2-40B4-BE49-F238E27FC236}">
                <a16:creationId xmlns:a16="http://schemas.microsoft.com/office/drawing/2014/main" id="{7E5DBC4B-FEF2-43F0-9210-C5AEEEDC6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81E4C7A-6607-40BB-B446-6AC2E62CF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dots and a line&#10;&#10;Description automatically generated">
            <a:extLst>
              <a:ext uri="{FF2B5EF4-FFF2-40B4-BE49-F238E27FC236}">
                <a16:creationId xmlns:a16="http://schemas.microsoft.com/office/drawing/2014/main" id="{7EDC2DB0-BC09-6892-DFFC-70D9251C5838}"/>
              </a:ext>
            </a:extLst>
          </p:cNvPr>
          <p:cNvPicPr>
            <a:picLocks noGrp="1" noChangeAspect="1"/>
          </p:cNvPicPr>
          <p:nvPr>
            <p:ph idx="1"/>
          </p:nvPr>
        </p:nvPicPr>
        <p:blipFill>
          <a:blip r:embed="rId2"/>
          <a:stretch>
            <a:fillRect/>
          </a:stretch>
        </p:blipFill>
        <p:spPr>
          <a:xfrm>
            <a:off x="5356986" y="1122807"/>
            <a:ext cx="5492244" cy="4297680"/>
          </a:xfrm>
          <a:prstGeom prst="rect">
            <a:avLst/>
          </a:prstGeom>
        </p:spPr>
      </p:pic>
      <p:sp>
        <p:nvSpPr>
          <p:cNvPr id="6" name="TextBox 5">
            <a:extLst>
              <a:ext uri="{FF2B5EF4-FFF2-40B4-BE49-F238E27FC236}">
                <a16:creationId xmlns:a16="http://schemas.microsoft.com/office/drawing/2014/main" id="{DAB37E35-A9D9-C175-C130-56F743423478}"/>
              </a:ext>
            </a:extLst>
          </p:cNvPr>
          <p:cNvSpPr txBox="1"/>
          <p:nvPr/>
        </p:nvSpPr>
        <p:spPr>
          <a:xfrm>
            <a:off x="265043" y="2345635"/>
            <a:ext cx="4121427" cy="2308324"/>
          </a:xfrm>
          <a:prstGeom prst="rect">
            <a:avLst/>
          </a:prstGeom>
          <a:noFill/>
        </p:spPr>
        <p:txBody>
          <a:bodyPr wrap="square" rtlCol="0">
            <a:spAutoFit/>
          </a:bodyPr>
          <a:lstStyle/>
          <a:p>
            <a:pPr algn="ctr"/>
            <a:r>
              <a:rPr lang="en-US" sz="1800" dirty="0">
                <a:effectLst/>
                <a:ea typeface="Helvetica Neue" panose="02000503000000020004" pitchFamily="2" charset="0"/>
                <a:cs typeface="Helvetica Neue" panose="02000503000000020004" pitchFamily="2" charset="0"/>
              </a:rPr>
              <a:t>To test this hypothesis, we conducted a linear regression.</a:t>
            </a:r>
            <a:endParaRPr lang="en-US" dirty="0">
              <a:effectLst/>
              <a:ea typeface="Helvetica Neue" panose="02000503000000020004" pitchFamily="2" charset="0"/>
              <a:cs typeface="Helvetica Neue" panose="02000503000000020004" pitchFamily="2" charset="0"/>
            </a:endParaRPr>
          </a:p>
          <a:p>
            <a:pPr algn="ctr"/>
            <a:endParaRPr lang="en-US" sz="1800" dirty="0">
              <a:effectLst/>
              <a:ea typeface="Helvetica Neue" panose="02000503000000020004" pitchFamily="2" charset="0"/>
              <a:cs typeface="Helvetica Neue" panose="02000503000000020004" pitchFamily="2" charset="0"/>
            </a:endParaRPr>
          </a:p>
          <a:p>
            <a:pPr algn="ctr"/>
            <a:r>
              <a:rPr lang="en-US" sz="1800" dirty="0">
                <a:effectLst/>
                <a:ea typeface="Helvetica Neue" panose="02000503000000020004" pitchFamily="2" charset="0"/>
                <a:cs typeface="Helvetica Neue" panose="02000503000000020004" pitchFamily="2" charset="0"/>
              </a:rPr>
              <a:t>The results show a moderate relationship with a coefficient of .49. This demonstrates that there is a relationship between the two variables at play and is very close to being a strong relationship.</a:t>
            </a:r>
            <a:endParaRPr lang="en-US" dirty="0">
              <a:effectLst/>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88271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C3D6-AAD3-F483-F175-706BE21D23CE}"/>
              </a:ext>
            </a:extLst>
          </p:cNvPr>
          <p:cNvSpPr>
            <a:spLocks noGrp="1"/>
          </p:cNvSpPr>
          <p:nvPr>
            <p:ph type="title"/>
          </p:nvPr>
        </p:nvSpPr>
        <p:spPr/>
        <p:txBody>
          <a:bodyPr/>
          <a:lstStyle/>
          <a:p>
            <a:r>
              <a:rPr lang="en-US" dirty="0"/>
              <a:t>King County: Key Findings</a:t>
            </a:r>
          </a:p>
        </p:txBody>
      </p:sp>
      <p:sp>
        <p:nvSpPr>
          <p:cNvPr id="3" name="Content Placeholder 2">
            <a:extLst>
              <a:ext uri="{FF2B5EF4-FFF2-40B4-BE49-F238E27FC236}">
                <a16:creationId xmlns:a16="http://schemas.microsoft.com/office/drawing/2014/main" id="{81CF354F-0AB3-5D08-FDE3-F24CE725277B}"/>
              </a:ext>
            </a:extLst>
          </p:cNvPr>
          <p:cNvSpPr>
            <a:spLocks noGrp="1"/>
          </p:cNvSpPr>
          <p:nvPr>
            <p:ph idx="1"/>
          </p:nvPr>
        </p:nvSpPr>
        <p:spPr>
          <a:xfrm>
            <a:off x="2231136" y="2638044"/>
            <a:ext cx="7729728" cy="3961539"/>
          </a:xfrm>
        </p:spPr>
        <p:txBody>
          <a:bodyPr>
            <a:normAutofit/>
          </a:bodyPr>
          <a:lstStyle/>
          <a:p>
            <a:pPr algn="ctr"/>
            <a:r>
              <a:rPr lang="en-US" sz="1800" dirty="0">
                <a:solidFill>
                  <a:schemeClr val="tx1"/>
                </a:solidFill>
                <a:effectLst/>
                <a:ea typeface="Helvetica Neue" panose="02000503000000020004" pitchFamily="2" charset="0"/>
                <a:cs typeface="Helvetica Neue" panose="02000503000000020004" pitchFamily="2" charset="0"/>
              </a:rPr>
              <a:t>Zip Code 98039 has substantially larger home costs. This is largely due to geographical location in being so close to Seattle.</a:t>
            </a:r>
            <a:endParaRPr lang="en-US" dirty="0">
              <a:solidFill>
                <a:schemeClr val="tx1"/>
              </a:solidFill>
              <a:effectLst/>
              <a:ea typeface="Helvetica Neue" panose="02000503000000020004" pitchFamily="2" charset="0"/>
              <a:cs typeface="Helvetica Neue" panose="02000503000000020004" pitchFamily="2" charset="0"/>
            </a:endParaRPr>
          </a:p>
          <a:p>
            <a:pPr marL="0" indent="0" algn="ctr">
              <a:buNone/>
            </a:pPr>
            <a:endParaRPr lang="en-US" sz="1800" dirty="0">
              <a:solidFill>
                <a:schemeClr val="tx1"/>
              </a:solidFill>
              <a:effectLst/>
              <a:ea typeface="Helvetica Neue" panose="02000503000000020004" pitchFamily="2" charset="0"/>
              <a:cs typeface="Helvetica Neue" panose="02000503000000020004" pitchFamily="2" charset="0"/>
            </a:endParaRPr>
          </a:p>
          <a:p>
            <a:pPr algn="ctr"/>
            <a:r>
              <a:rPr lang="en-US" sz="1800" dirty="0">
                <a:solidFill>
                  <a:schemeClr val="tx1"/>
                </a:solidFill>
                <a:effectLst/>
                <a:ea typeface="Helvetica Neue" panose="02000503000000020004" pitchFamily="2" charset="0"/>
                <a:cs typeface="Helvetica Neue" panose="02000503000000020004" pitchFamily="2" charset="0"/>
              </a:rPr>
              <a:t>The homes with more living space are indeed going to be pricier. This was proven to be mostly true in our linear regression model with a 0.49 </a:t>
            </a:r>
            <a:r>
              <a:rPr lang="en-US" sz="1800" dirty="0" err="1">
                <a:solidFill>
                  <a:schemeClr val="tx1"/>
                </a:solidFill>
                <a:effectLst/>
                <a:ea typeface="Helvetica Neue" panose="02000503000000020004" pitchFamily="2" charset="0"/>
                <a:cs typeface="Helvetica Neue" panose="02000503000000020004" pitchFamily="2" charset="0"/>
              </a:rPr>
              <a:t>coefficent</a:t>
            </a:r>
            <a:r>
              <a:rPr lang="en-US" sz="1800" dirty="0">
                <a:solidFill>
                  <a:schemeClr val="tx1"/>
                </a:solidFill>
                <a:effectLst/>
                <a:ea typeface="Helvetica Neue" panose="02000503000000020004" pitchFamily="2" charset="0"/>
                <a:cs typeface="Helvetica Neue" panose="02000503000000020004" pitchFamily="2" charset="0"/>
              </a:rPr>
              <a:t> and further analyzed in the cluster analysis</a:t>
            </a:r>
            <a:endParaRPr lang="en-US" dirty="0">
              <a:solidFill>
                <a:schemeClr val="tx1"/>
              </a:solidFill>
              <a:effectLst/>
              <a:ea typeface="Helvetica Neue" panose="02000503000000020004" pitchFamily="2" charset="0"/>
              <a:cs typeface="Helvetica Neue" panose="02000503000000020004" pitchFamily="2" charset="0"/>
            </a:endParaRPr>
          </a:p>
          <a:p>
            <a:pPr marL="0" indent="0" algn="ctr">
              <a:buNone/>
            </a:pPr>
            <a:endParaRPr lang="en-US" sz="1800" dirty="0">
              <a:solidFill>
                <a:schemeClr val="tx1"/>
              </a:solidFill>
              <a:effectLst/>
              <a:ea typeface="Helvetica Neue" panose="02000503000000020004" pitchFamily="2" charset="0"/>
              <a:cs typeface="Helvetica Neue" panose="02000503000000020004" pitchFamily="2" charset="0"/>
            </a:endParaRPr>
          </a:p>
          <a:p>
            <a:pPr algn="ctr"/>
            <a:r>
              <a:rPr lang="en-US" sz="1800" dirty="0">
                <a:solidFill>
                  <a:schemeClr val="tx1"/>
                </a:solidFill>
                <a:effectLst/>
                <a:ea typeface="Helvetica Neue" panose="02000503000000020004" pitchFamily="2" charset="0"/>
                <a:cs typeface="Helvetica Neue" panose="02000503000000020004" pitchFamily="2" charset="0"/>
              </a:rPr>
              <a:t>Waterfront housing is at a premium. If you want to live on the water, you will have to pay a pretty penny. Prices for waterfront property will be costing substantially more on average in King County.</a:t>
            </a:r>
            <a:br>
              <a:rPr lang="en-US" sz="180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endParaRPr lang="en-US" sz="180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US" dirty="0"/>
          </a:p>
        </p:txBody>
      </p:sp>
    </p:spTree>
    <p:extLst>
      <p:ext uri="{BB962C8B-B14F-4D97-AF65-F5344CB8AC3E}">
        <p14:creationId xmlns:p14="http://schemas.microsoft.com/office/powerpoint/2010/main" val="283379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EFC6-87B7-7207-4282-D5941E8CB25D}"/>
              </a:ext>
            </a:extLst>
          </p:cNvPr>
          <p:cNvSpPr>
            <a:spLocks noGrp="1"/>
          </p:cNvSpPr>
          <p:nvPr>
            <p:ph type="title"/>
          </p:nvPr>
        </p:nvSpPr>
        <p:spPr>
          <a:xfrm>
            <a:off x="2215376" y="964692"/>
            <a:ext cx="7761248" cy="1188720"/>
          </a:xfrm>
          <a:noFill/>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81E40155-0376-B994-8DCB-C930D7852C51}"/>
              </a:ext>
            </a:extLst>
          </p:cNvPr>
          <p:cNvSpPr>
            <a:spLocks noGrp="1"/>
          </p:cNvSpPr>
          <p:nvPr>
            <p:ph idx="1"/>
          </p:nvPr>
        </p:nvSpPr>
        <p:spPr>
          <a:xfrm>
            <a:off x="3530600" y="2638044"/>
            <a:ext cx="5130800" cy="3101983"/>
          </a:xfrm>
        </p:spPr>
        <p:txBody>
          <a:bodyPr anchor="ctr">
            <a:normAutofit/>
          </a:bodyPr>
          <a:lstStyle/>
          <a:p>
            <a:pPr marL="0" indent="0" algn="ctr">
              <a:buNone/>
            </a:pPr>
            <a:r>
              <a:rPr lang="en-US" dirty="0"/>
              <a:t>Follow the links below for additional project resources</a:t>
            </a:r>
          </a:p>
          <a:p>
            <a:pPr marL="0" indent="0" algn="ctr">
              <a:buNone/>
            </a:pPr>
            <a:r>
              <a:rPr lang="en-US" dirty="0">
                <a:hlinkClick r:id="rId2"/>
              </a:rPr>
              <a:t>Github</a:t>
            </a:r>
            <a:endParaRPr lang="en-US" dirty="0"/>
          </a:p>
          <a:p>
            <a:pPr marL="0" indent="0" algn="ctr">
              <a:buNone/>
            </a:pPr>
            <a:r>
              <a:rPr lang="en-US" dirty="0">
                <a:hlinkClick r:id="rId3"/>
              </a:rPr>
              <a:t>Tableau</a:t>
            </a:r>
            <a:endParaRPr lang="en-US" dirty="0"/>
          </a:p>
        </p:txBody>
      </p:sp>
    </p:spTree>
    <p:extLst>
      <p:ext uri="{BB962C8B-B14F-4D97-AF65-F5344CB8AC3E}">
        <p14:creationId xmlns:p14="http://schemas.microsoft.com/office/powerpoint/2010/main" val="355444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D9D2-983A-22ED-7E70-AC65024F1797}"/>
              </a:ext>
            </a:extLst>
          </p:cNvPr>
          <p:cNvSpPr>
            <a:spLocks noGrp="1"/>
          </p:cNvSpPr>
          <p:nvPr>
            <p:ph type="title"/>
          </p:nvPr>
        </p:nvSpPr>
        <p:spPr/>
        <p:txBody>
          <a:bodyPr/>
          <a:lstStyle/>
          <a:p>
            <a:r>
              <a:rPr lang="en-US" dirty="0" err="1"/>
              <a:t>Gameco</a:t>
            </a:r>
            <a:r>
              <a:rPr lang="en-US" dirty="0"/>
              <a:t>: Overview</a:t>
            </a:r>
          </a:p>
        </p:txBody>
      </p:sp>
      <p:graphicFrame>
        <p:nvGraphicFramePr>
          <p:cNvPr id="6" name="Content Placeholder 2">
            <a:extLst>
              <a:ext uri="{FF2B5EF4-FFF2-40B4-BE49-F238E27FC236}">
                <a16:creationId xmlns:a16="http://schemas.microsoft.com/office/drawing/2014/main" id="{9329C967-48A3-6FEC-EEB1-0A4294E3F509}"/>
              </a:ext>
            </a:extLst>
          </p:cNvPr>
          <p:cNvGraphicFramePr>
            <a:graphicFrameLocks noGrp="1"/>
          </p:cNvGraphicFramePr>
          <p:nvPr>
            <p:ph idx="1"/>
            <p:extLst>
              <p:ext uri="{D42A27DB-BD31-4B8C-83A1-F6EECF244321}">
                <p14:modId xmlns:p14="http://schemas.microsoft.com/office/powerpoint/2010/main" val="2299703369"/>
              </p:ext>
            </p:extLst>
          </p:nvPr>
        </p:nvGraphicFramePr>
        <p:xfrm>
          <a:off x="0" y="2153412"/>
          <a:ext cx="12192000" cy="470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2A4BA11-932F-6BEE-7BFD-F5A4A295333A}"/>
              </a:ext>
            </a:extLst>
          </p:cNvPr>
          <p:cNvSpPr txBox="1"/>
          <p:nvPr/>
        </p:nvSpPr>
        <p:spPr>
          <a:xfrm>
            <a:off x="1537548" y="4203237"/>
            <a:ext cx="1387175" cy="461665"/>
          </a:xfrm>
          <a:prstGeom prst="rect">
            <a:avLst/>
          </a:prstGeom>
          <a:noFill/>
        </p:spPr>
        <p:txBody>
          <a:bodyPr wrap="none" rtlCol="0">
            <a:spAutoFit/>
          </a:bodyPr>
          <a:lstStyle/>
          <a:p>
            <a:r>
              <a:rPr lang="en-US" sz="2400" dirty="0"/>
              <a:t>Objective</a:t>
            </a:r>
          </a:p>
        </p:txBody>
      </p:sp>
      <p:sp>
        <p:nvSpPr>
          <p:cNvPr id="7" name="TextBox 6">
            <a:extLst>
              <a:ext uri="{FF2B5EF4-FFF2-40B4-BE49-F238E27FC236}">
                <a16:creationId xmlns:a16="http://schemas.microsoft.com/office/drawing/2014/main" id="{81A0DA34-BEB9-D800-5C87-A337E00794C8}"/>
              </a:ext>
            </a:extLst>
          </p:cNvPr>
          <p:cNvSpPr txBox="1"/>
          <p:nvPr/>
        </p:nvSpPr>
        <p:spPr>
          <a:xfrm>
            <a:off x="9570372" y="4205949"/>
            <a:ext cx="780983" cy="461665"/>
          </a:xfrm>
          <a:prstGeom prst="rect">
            <a:avLst/>
          </a:prstGeom>
          <a:noFill/>
        </p:spPr>
        <p:txBody>
          <a:bodyPr wrap="none" rtlCol="0">
            <a:spAutoFit/>
          </a:bodyPr>
          <a:lstStyle/>
          <a:p>
            <a:r>
              <a:rPr lang="en-US" sz="2400" dirty="0"/>
              <a:t>Data</a:t>
            </a:r>
          </a:p>
        </p:txBody>
      </p:sp>
      <p:sp>
        <p:nvSpPr>
          <p:cNvPr id="8" name="TextBox 7">
            <a:extLst>
              <a:ext uri="{FF2B5EF4-FFF2-40B4-BE49-F238E27FC236}">
                <a16:creationId xmlns:a16="http://schemas.microsoft.com/office/drawing/2014/main" id="{38752C43-8BE6-9CE7-08EB-60476039F06D}"/>
              </a:ext>
            </a:extLst>
          </p:cNvPr>
          <p:cNvSpPr txBox="1"/>
          <p:nvPr/>
        </p:nvSpPr>
        <p:spPr>
          <a:xfrm>
            <a:off x="5060139" y="4203237"/>
            <a:ext cx="2071721" cy="461665"/>
          </a:xfrm>
          <a:prstGeom prst="rect">
            <a:avLst/>
          </a:prstGeom>
          <a:noFill/>
        </p:spPr>
        <p:txBody>
          <a:bodyPr wrap="none" rtlCol="0">
            <a:spAutoFit/>
          </a:bodyPr>
          <a:lstStyle/>
          <a:p>
            <a:r>
              <a:rPr lang="en-US" sz="2400" dirty="0"/>
              <a:t>Tools and Skills</a:t>
            </a:r>
          </a:p>
        </p:txBody>
      </p:sp>
    </p:spTree>
    <p:extLst>
      <p:ext uri="{BB962C8B-B14F-4D97-AF65-F5344CB8AC3E}">
        <p14:creationId xmlns:p14="http://schemas.microsoft.com/office/powerpoint/2010/main" val="221522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0D01-9C98-5781-AD02-949412A36DC6}"/>
              </a:ext>
            </a:extLst>
          </p:cNvPr>
          <p:cNvSpPr>
            <a:spLocks noGrp="1"/>
          </p:cNvSpPr>
          <p:nvPr>
            <p:ph type="title"/>
          </p:nvPr>
        </p:nvSpPr>
        <p:spPr>
          <a:xfrm>
            <a:off x="5138928" y="964692"/>
            <a:ext cx="6092952" cy="1188720"/>
          </a:xfrm>
        </p:spPr>
        <p:txBody>
          <a:bodyPr vert="horz" lIns="182880" tIns="182880" rIns="182880" bIns="182880" rtlCol="0">
            <a:normAutofit/>
          </a:bodyPr>
          <a:lstStyle/>
          <a:p>
            <a:r>
              <a:rPr lang="en-US" err="1"/>
              <a:t>Gameco</a:t>
            </a:r>
            <a:r>
              <a:rPr lang="en-US"/>
              <a:t>: Key Analysis</a:t>
            </a:r>
          </a:p>
        </p:txBody>
      </p:sp>
      <p:sp>
        <p:nvSpPr>
          <p:cNvPr id="12" name="Content Placeholder 11">
            <a:extLst>
              <a:ext uri="{FF2B5EF4-FFF2-40B4-BE49-F238E27FC236}">
                <a16:creationId xmlns:a16="http://schemas.microsoft.com/office/drawing/2014/main" id="{17D50BE7-B150-B2E6-434B-6DF4DB9A4FD5}"/>
              </a:ext>
            </a:extLst>
          </p:cNvPr>
          <p:cNvSpPr>
            <a:spLocks noGrp="1"/>
          </p:cNvSpPr>
          <p:nvPr>
            <p:ph idx="1"/>
          </p:nvPr>
        </p:nvSpPr>
        <p:spPr>
          <a:xfrm>
            <a:off x="5138928" y="2832332"/>
            <a:ext cx="6142233" cy="3409259"/>
          </a:xfrm>
        </p:spPr>
        <p:txBody>
          <a:bodyPr vert="horz" lIns="91440" tIns="45720" rIns="91440" bIns="45720" rtlCol="0">
            <a:normAutofit/>
          </a:bodyPr>
          <a:lstStyle/>
          <a:p>
            <a:r>
              <a:rPr lang="en-US" dirty="0"/>
              <a:t>Historically, North America makes up a large portion of Global sales at nearly 50%, while Europe and Japan find themselves consuming less of the share.</a:t>
            </a:r>
          </a:p>
          <a:p>
            <a:endParaRPr lang="en-US" dirty="0"/>
          </a:p>
          <a:p>
            <a:r>
              <a:rPr lang="en-US" dirty="0"/>
              <a:t>In recent years, European sales have seen a notable surge which signals a growing market and demand. However, on the other end, North America has seen a substantial decline in sales. Japan has showed rather steady sales in the 10% - 20% range with rising market share.</a:t>
            </a:r>
          </a:p>
        </p:txBody>
      </p:sp>
      <p:pic>
        <p:nvPicPr>
          <p:cNvPr id="10" name="Picture 9" descr="A graph of sales percentages&#10;&#10;Description automatically generated">
            <a:extLst>
              <a:ext uri="{FF2B5EF4-FFF2-40B4-BE49-F238E27FC236}">
                <a16:creationId xmlns:a16="http://schemas.microsoft.com/office/drawing/2014/main" id="{BE04EE18-8032-4F18-4506-B9316FF81ACB}"/>
              </a:ext>
            </a:extLst>
          </p:cNvPr>
          <p:cNvPicPr>
            <a:picLocks noChangeAspect="1"/>
          </p:cNvPicPr>
          <p:nvPr/>
        </p:nvPicPr>
        <p:blipFill>
          <a:blip r:embed="rId2"/>
          <a:stretch>
            <a:fillRect/>
          </a:stretch>
        </p:blipFill>
        <p:spPr>
          <a:xfrm>
            <a:off x="305756" y="3784497"/>
            <a:ext cx="4467445" cy="2457094"/>
          </a:xfrm>
          <a:prstGeom prst="rect">
            <a:avLst/>
          </a:prstGeom>
          <a:ln w="31750" cap="sq">
            <a:solidFill>
              <a:srgbClr val="FFFFFF"/>
            </a:solidFill>
            <a:miter lim="800000"/>
          </a:ln>
        </p:spPr>
      </p:pic>
      <p:pic>
        <p:nvPicPr>
          <p:cNvPr id="8" name="Picture 7" descr="A graph of sales per region&#10;&#10;Description automatically generated">
            <a:extLst>
              <a:ext uri="{FF2B5EF4-FFF2-40B4-BE49-F238E27FC236}">
                <a16:creationId xmlns:a16="http://schemas.microsoft.com/office/drawing/2014/main" id="{AFE9902B-23DB-A866-069B-199F4804F257}"/>
              </a:ext>
            </a:extLst>
          </p:cNvPr>
          <p:cNvPicPr>
            <a:picLocks noChangeAspect="1"/>
          </p:cNvPicPr>
          <p:nvPr/>
        </p:nvPicPr>
        <p:blipFill>
          <a:blip r:embed="rId3"/>
          <a:stretch>
            <a:fillRect/>
          </a:stretch>
        </p:blipFill>
        <p:spPr>
          <a:xfrm>
            <a:off x="321337" y="624980"/>
            <a:ext cx="4451864" cy="2448524"/>
          </a:xfrm>
          <a:prstGeom prst="rect">
            <a:avLst/>
          </a:prstGeom>
          <a:ln w="31750" cap="sq">
            <a:solidFill>
              <a:srgbClr val="FFFFFF"/>
            </a:solidFill>
            <a:miter lim="800000"/>
          </a:ln>
        </p:spPr>
      </p:pic>
    </p:spTree>
    <p:extLst>
      <p:ext uri="{BB962C8B-B14F-4D97-AF65-F5344CB8AC3E}">
        <p14:creationId xmlns:p14="http://schemas.microsoft.com/office/powerpoint/2010/main" val="56059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62E5-F60D-D975-59EC-677CA82AD8D3}"/>
              </a:ext>
            </a:extLst>
          </p:cNvPr>
          <p:cNvSpPr>
            <a:spLocks noGrp="1"/>
          </p:cNvSpPr>
          <p:nvPr>
            <p:ph type="title"/>
          </p:nvPr>
        </p:nvSpPr>
        <p:spPr/>
        <p:txBody>
          <a:bodyPr/>
          <a:lstStyle/>
          <a:p>
            <a:r>
              <a:rPr lang="en-US" dirty="0" err="1"/>
              <a:t>Gameco</a:t>
            </a:r>
            <a:r>
              <a:rPr lang="en-US" dirty="0"/>
              <a:t>: Recommendations</a:t>
            </a:r>
          </a:p>
        </p:txBody>
      </p:sp>
      <p:sp>
        <p:nvSpPr>
          <p:cNvPr id="3" name="Content Placeholder 2">
            <a:extLst>
              <a:ext uri="{FF2B5EF4-FFF2-40B4-BE49-F238E27FC236}">
                <a16:creationId xmlns:a16="http://schemas.microsoft.com/office/drawing/2014/main" id="{F2158A2D-DE32-F052-DB32-0E2D20F072B3}"/>
              </a:ext>
            </a:extLst>
          </p:cNvPr>
          <p:cNvSpPr>
            <a:spLocks noGrp="1"/>
          </p:cNvSpPr>
          <p:nvPr>
            <p:ph idx="1"/>
          </p:nvPr>
        </p:nvSpPr>
        <p:spPr/>
        <p:txBody>
          <a:bodyPr>
            <a:normAutofit/>
          </a:bodyPr>
          <a:lstStyle/>
          <a:p>
            <a:pPr algn="ctr"/>
            <a:r>
              <a:rPr lang="en-US" dirty="0">
                <a:effectLst/>
                <a:latin typeface="Helvetica Neue" panose="02000503000000020004" pitchFamily="2" charset="0"/>
              </a:rPr>
              <a:t>I highly recommend that the marketing team maintains the current budget for Japan, as it has yielded consistent results and has been rising in recent years. </a:t>
            </a:r>
          </a:p>
          <a:p>
            <a:pPr algn="ctr"/>
            <a:r>
              <a:rPr lang="en-US" dirty="0">
                <a:effectLst/>
                <a:latin typeface="Helvetica Neue" panose="02000503000000020004" pitchFamily="2" charset="0"/>
              </a:rPr>
              <a:t>I strongly recommend increasing the marketing budget for North American and European sales. This strategic move will enable us to seize the burgeoning opportunities and untapped potential present in the European market, ultimately bolstering our sales figures and fortifying our market presence. Additionally, implementing this course of action in North America will assist in rejuvenating the region's market, which has experienced persistent downturns in recent years.</a:t>
            </a:r>
          </a:p>
          <a:p>
            <a:endParaRPr lang="en-US" dirty="0">
              <a:effectLst/>
              <a:latin typeface="Helvetica Neue" panose="02000503000000020004" pitchFamily="2" charset="0"/>
            </a:endParaRPr>
          </a:p>
          <a:p>
            <a:endParaRPr lang="en-US" dirty="0">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384095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FABC-3FB1-E467-1DC9-1262B713EAAD}"/>
              </a:ext>
            </a:extLst>
          </p:cNvPr>
          <p:cNvSpPr>
            <a:spLocks noGrp="1"/>
          </p:cNvSpPr>
          <p:nvPr>
            <p:ph type="title"/>
          </p:nvPr>
        </p:nvSpPr>
        <p:spPr>
          <a:xfrm>
            <a:off x="2227426" y="964692"/>
            <a:ext cx="7729728" cy="1188720"/>
          </a:xfrm>
        </p:spPr>
        <p:txBody>
          <a:bodyPr/>
          <a:lstStyle/>
          <a:p>
            <a:r>
              <a:rPr lang="en-US" dirty="0"/>
              <a:t>Influenza: Project Overview</a:t>
            </a:r>
          </a:p>
        </p:txBody>
      </p:sp>
      <p:graphicFrame>
        <p:nvGraphicFramePr>
          <p:cNvPr id="5" name="Content Placeholder 2">
            <a:extLst>
              <a:ext uri="{FF2B5EF4-FFF2-40B4-BE49-F238E27FC236}">
                <a16:creationId xmlns:a16="http://schemas.microsoft.com/office/drawing/2014/main" id="{A7385CC4-238B-5DA8-6550-E7A4D91F1B68}"/>
              </a:ext>
            </a:extLst>
          </p:cNvPr>
          <p:cNvGraphicFramePr>
            <a:graphicFrameLocks noGrp="1"/>
          </p:cNvGraphicFramePr>
          <p:nvPr>
            <p:ph idx="1"/>
            <p:extLst>
              <p:ext uri="{D42A27DB-BD31-4B8C-83A1-F6EECF244321}">
                <p14:modId xmlns:p14="http://schemas.microsoft.com/office/powerpoint/2010/main" val="3024219099"/>
              </p:ext>
            </p:extLst>
          </p:nvPr>
        </p:nvGraphicFramePr>
        <p:xfrm>
          <a:off x="0" y="2153412"/>
          <a:ext cx="12192000" cy="324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3F000EC-D9B1-041D-B731-8027D52FA484}"/>
              </a:ext>
            </a:extLst>
          </p:cNvPr>
          <p:cNvSpPr txBox="1"/>
          <p:nvPr/>
        </p:nvSpPr>
        <p:spPr>
          <a:xfrm>
            <a:off x="0" y="6488668"/>
            <a:ext cx="261610" cy="276999"/>
          </a:xfrm>
          <a:prstGeom prst="rect">
            <a:avLst/>
          </a:prstGeom>
          <a:noFill/>
        </p:spPr>
        <p:txBody>
          <a:bodyPr wrap="none" rtlCol="0">
            <a:spAutoFit/>
          </a:bodyPr>
          <a:lstStyle/>
          <a:p>
            <a:r>
              <a:rPr lang="en-US" sz="1200" dirty="0"/>
              <a:t>8</a:t>
            </a:r>
          </a:p>
        </p:txBody>
      </p:sp>
      <p:sp>
        <p:nvSpPr>
          <p:cNvPr id="6" name="TextBox 5">
            <a:extLst>
              <a:ext uri="{FF2B5EF4-FFF2-40B4-BE49-F238E27FC236}">
                <a16:creationId xmlns:a16="http://schemas.microsoft.com/office/drawing/2014/main" id="{054D2519-F19E-6E72-1E11-B49284418F68}"/>
              </a:ext>
            </a:extLst>
          </p:cNvPr>
          <p:cNvSpPr txBox="1"/>
          <p:nvPr/>
        </p:nvSpPr>
        <p:spPr>
          <a:xfrm>
            <a:off x="497318" y="4642009"/>
            <a:ext cx="3460216" cy="1846659"/>
          </a:xfrm>
          <a:prstGeom prst="rect">
            <a:avLst/>
          </a:prstGeom>
          <a:noFill/>
        </p:spPr>
        <p:txBody>
          <a:bodyPr wrap="square" rtlCol="0">
            <a:spAutoFit/>
          </a:bodyPr>
          <a:lstStyle/>
          <a:p>
            <a:pPr algn="ctr"/>
            <a:r>
              <a:rPr lang="en-US" sz="1600" dirty="0">
                <a:effectLst/>
              </a:rPr>
              <a:t>To help a medical staffing agency that provides temporary workers to clinics and hospitals on an as-needed basis. The analysis will help plan for influenza season, a time when additional staff are in high demand. </a:t>
            </a:r>
          </a:p>
          <a:p>
            <a:endParaRPr lang="en-US" dirty="0"/>
          </a:p>
        </p:txBody>
      </p:sp>
      <p:sp>
        <p:nvSpPr>
          <p:cNvPr id="9" name="TextBox 8">
            <a:extLst>
              <a:ext uri="{FF2B5EF4-FFF2-40B4-BE49-F238E27FC236}">
                <a16:creationId xmlns:a16="http://schemas.microsoft.com/office/drawing/2014/main" id="{B2DF4815-3024-083C-467F-8E472A6873E0}"/>
              </a:ext>
            </a:extLst>
          </p:cNvPr>
          <p:cNvSpPr txBox="1"/>
          <p:nvPr/>
        </p:nvSpPr>
        <p:spPr>
          <a:xfrm>
            <a:off x="8036978" y="4672786"/>
            <a:ext cx="3657704" cy="1815882"/>
          </a:xfrm>
          <a:prstGeom prst="rect">
            <a:avLst/>
          </a:prstGeom>
          <a:noFill/>
        </p:spPr>
        <p:txBody>
          <a:bodyPr wrap="square" rtlCol="0">
            <a:spAutoFit/>
          </a:bodyPr>
          <a:lstStyle/>
          <a:p>
            <a:pPr algn="ctr"/>
            <a:r>
              <a:rPr lang="en-US" sz="1600" dirty="0"/>
              <a:t>Data sets were provided by the CDC as well as the US Census Bureau.  The sets from the CDC contained information regarding influenza deaths by geography, time, age and gender as well as flu shot rates in children. The US Census Bureau provided population data </a:t>
            </a:r>
          </a:p>
        </p:txBody>
      </p:sp>
      <p:sp>
        <p:nvSpPr>
          <p:cNvPr id="10" name="TextBox 9">
            <a:extLst>
              <a:ext uri="{FF2B5EF4-FFF2-40B4-BE49-F238E27FC236}">
                <a16:creationId xmlns:a16="http://schemas.microsoft.com/office/drawing/2014/main" id="{4644122E-18FE-4D67-C63F-A64F2AF9425D}"/>
              </a:ext>
            </a:extLst>
          </p:cNvPr>
          <p:cNvSpPr txBox="1"/>
          <p:nvPr/>
        </p:nvSpPr>
        <p:spPr>
          <a:xfrm>
            <a:off x="4611258" y="4642009"/>
            <a:ext cx="2771996" cy="1815882"/>
          </a:xfrm>
          <a:prstGeom prst="rect">
            <a:avLst/>
          </a:prstGeom>
          <a:noFill/>
        </p:spPr>
        <p:txBody>
          <a:bodyPr wrap="square" rtlCol="0">
            <a:spAutoFit/>
          </a:bodyPr>
          <a:lstStyle/>
          <a:p>
            <a:pPr algn="ctr"/>
            <a:r>
              <a:rPr lang="en-US" sz="1600" dirty="0"/>
              <a:t>- Data Cleaning</a:t>
            </a:r>
          </a:p>
          <a:p>
            <a:pPr algn="ctr"/>
            <a:r>
              <a:rPr lang="en-US" sz="1600" dirty="0"/>
              <a:t>- Forecasting</a:t>
            </a:r>
          </a:p>
          <a:p>
            <a:pPr algn="ctr"/>
            <a:r>
              <a:rPr lang="en-US" sz="1600" dirty="0"/>
              <a:t>- Visualization</a:t>
            </a:r>
          </a:p>
          <a:p>
            <a:pPr algn="ctr"/>
            <a:r>
              <a:rPr lang="en-US" sz="1600" dirty="0"/>
              <a:t>- Data Integration</a:t>
            </a:r>
          </a:p>
          <a:p>
            <a:pPr algn="ctr"/>
            <a:r>
              <a:rPr lang="en-US" sz="1600" dirty="0"/>
              <a:t>- Data Transformation</a:t>
            </a:r>
          </a:p>
          <a:p>
            <a:pPr algn="ctr"/>
            <a:r>
              <a:rPr lang="en-US" sz="1600" dirty="0"/>
              <a:t>- Hypothesis Testing</a:t>
            </a:r>
          </a:p>
          <a:p>
            <a:pPr algn="ctr"/>
            <a:r>
              <a:rPr lang="en-US" sz="1600" dirty="0"/>
              <a:t>- Microsoft Excel</a:t>
            </a:r>
          </a:p>
        </p:txBody>
      </p:sp>
    </p:spTree>
    <p:extLst>
      <p:ext uri="{BB962C8B-B14F-4D97-AF65-F5344CB8AC3E}">
        <p14:creationId xmlns:p14="http://schemas.microsoft.com/office/powerpoint/2010/main" val="173019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shade val="100000"/>
                <a:satMod val="185000"/>
                <a:lumMod val="120000"/>
              </a:schemeClr>
            </a:gs>
            <a:gs pos="100000">
              <a:schemeClr val="bg2">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F8D0-9F52-1EC1-BC66-AED4FB1D83D0}"/>
              </a:ext>
            </a:extLst>
          </p:cNvPr>
          <p:cNvSpPr>
            <a:spLocks noGrp="1"/>
          </p:cNvSpPr>
          <p:nvPr>
            <p:ph type="title"/>
          </p:nvPr>
        </p:nvSpPr>
        <p:spPr>
          <a:xfrm>
            <a:off x="5138928" y="964692"/>
            <a:ext cx="6092952" cy="1188720"/>
          </a:xfrm>
        </p:spPr>
        <p:txBody>
          <a:bodyPr vert="horz" lIns="182880" tIns="182880" rIns="182880" bIns="182880" rtlCol="0" anchor="ctr">
            <a:normAutofit/>
          </a:bodyPr>
          <a:lstStyle/>
          <a:p>
            <a:r>
              <a:rPr lang="en-US" dirty="0"/>
              <a:t>Influenza: Key Analysis</a:t>
            </a:r>
          </a:p>
        </p:txBody>
      </p:sp>
      <p:sp>
        <p:nvSpPr>
          <p:cNvPr id="10" name="Content Placeholder 9">
            <a:extLst>
              <a:ext uri="{FF2B5EF4-FFF2-40B4-BE49-F238E27FC236}">
                <a16:creationId xmlns:a16="http://schemas.microsoft.com/office/drawing/2014/main" id="{69F285D2-663F-0848-5744-F944331FCB16}"/>
              </a:ext>
            </a:extLst>
          </p:cNvPr>
          <p:cNvSpPr>
            <a:spLocks noGrp="1"/>
          </p:cNvSpPr>
          <p:nvPr>
            <p:ph idx="1"/>
          </p:nvPr>
        </p:nvSpPr>
        <p:spPr>
          <a:xfrm>
            <a:off x="664395" y="907210"/>
            <a:ext cx="3612329" cy="4977194"/>
          </a:xfrm>
        </p:spPr>
        <p:txBody>
          <a:bodyPr/>
          <a:lstStyle/>
          <a:p>
            <a:r>
              <a:rPr lang="en-US" sz="1800" dirty="0">
                <a:solidFill>
                  <a:schemeClr val="tx1"/>
                </a:solidFill>
                <a:effectLst/>
                <a:latin typeface="Tableau Bold"/>
              </a:rPr>
              <a:t>We can gather that a lot of states with larger populations of residents over 65, tend to have higher Influenza death tolls.</a:t>
            </a:r>
            <a:endParaRPr lang="en-US" dirty="0">
              <a:solidFill>
                <a:schemeClr val="tx1"/>
              </a:solidFill>
              <a:effectLst/>
            </a:endParaRPr>
          </a:p>
          <a:p>
            <a:endParaRPr lang="en-US" dirty="0"/>
          </a:p>
        </p:txBody>
      </p:sp>
      <p:pic>
        <p:nvPicPr>
          <p:cNvPr id="8" name="Picture 7" descr="A green and yellow squares with different states&#10;&#10;Description automatically generated">
            <a:extLst>
              <a:ext uri="{FF2B5EF4-FFF2-40B4-BE49-F238E27FC236}">
                <a16:creationId xmlns:a16="http://schemas.microsoft.com/office/drawing/2014/main" id="{B190BBCC-35DB-1606-3CFE-481395622A21}"/>
              </a:ext>
            </a:extLst>
          </p:cNvPr>
          <p:cNvPicPr>
            <a:picLocks noChangeAspect="1"/>
          </p:cNvPicPr>
          <p:nvPr/>
        </p:nvPicPr>
        <p:blipFill rotWithShape="1">
          <a:blip r:embed="rId2"/>
          <a:srcRect r="-1" b="980"/>
          <a:stretch/>
        </p:blipFill>
        <p:spPr>
          <a:xfrm>
            <a:off x="6319262" y="2612065"/>
            <a:ext cx="5566619" cy="3444987"/>
          </a:xfrm>
          <a:prstGeom prst="rect">
            <a:avLst/>
          </a:prstGeom>
          <a:ln w="31750" cap="sq">
            <a:solidFill>
              <a:srgbClr val="FFFFFF"/>
            </a:solidFill>
            <a:miter lim="800000"/>
          </a:ln>
        </p:spPr>
      </p:pic>
      <p:sp>
        <p:nvSpPr>
          <p:cNvPr id="4" name="TextBox 3">
            <a:extLst>
              <a:ext uri="{FF2B5EF4-FFF2-40B4-BE49-F238E27FC236}">
                <a16:creationId xmlns:a16="http://schemas.microsoft.com/office/drawing/2014/main" id="{20AEBD78-97DA-5BE8-2FD5-C1636C1436EC}"/>
              </a:ext>
            </a:extLst>
          </p:cNvPr>
          <p:cNvSpPr txBox="1"/>
          <p:nvPr/>
        </p:nvSpPr>
        <p:spPr>
          <a:xfrm>
            <a:off x="5089646" y="2475145"/>
            <a:ext cx="6142233" cy="3409259"/>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p:txBody>
      </p:sp>
      <p:pic>
        <p:nvPicPr>
          <p:cNvPr id="12" name="Picture 11" descr="A graph of green lines and numbers&#10;&#10;Description automatically generated">
            <a:extLst>
              <a:ext uri="{FF2B5EF4-FFF2-40B4-BE49-F238E27FC236}">
                <a16:creationId xmlns:a16="http://schemas.microsoft.com/office/drawing/2014/main" id="{37CFE513-6D1D-1129-CE1D-6D087B9D519B}"/>
              </a:ext>
            </a:extLst>
          </p:cNvPr>
          <p:cNvPicPr>
            <a:picLocks noChangeAspect="1"/>
          </p:cNvPicPr>
          <p:nvPr/>
        </p:nvPicPr>
        <p:blipFill>
          <a:blip r:embed="rId3"/>
          <a:stretch>
            <a:fillRect/>
          </a:stretch>
        </p:blipFill>
        <p:spPr>
          <a:xfrm>
            <a:off x="372121" y="2694088"/>
            <a:ext cx="5483423" cy="3256702"/>
          </a:xfrm>
          <a:prstGeom prst="rect">
            <a:avLst/>
          </a:prstGeom>
        </p:spPr>
      </p:pic>
    </p:spTree>
    <p:extLst>
      <p:ext uri="{BB962C8B-B14F-4D97-AF65-F5344CB8AC3E}">
        <p14:creationId xmlns:p14="http://schemas.microsoft.com/office/powerpoint/2010/main" val="308709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1632-7019-2B16-2C69-20039035C927}"/>
              </a:ext>
            </a:extLst>
          </p:cNvPr>
          <p:cNvSpPr>
            <a:spLocks noGrp="1"/>
          </p:cNvSpPr>
          <p:nvPr>
            <p:ph type="title"/>
          </p:nvPr>
        </p:nvSpPr>
        <p:spPr/>
        <p:txBody>
          <a:bodyPr/>
          <a:lstStyle/>
          <a:p>
            <a:r>
              <a:rPr lang="en-US" dirty="0"/>
              <a:t>Influenza: Recommendations</a:t>
            </a:r>
          </a:p>
        </p:txBody>
      </p:sp>
      <p:sp>
        <p:nvSpPr>
          <p:cNvPr id="3" name="Content Placeholder 2">
            <a:extLst>
              <a:ext uri="{FF2B5EF4-FFF2-40B4-BE49-F238E27FC236}">
                <a16:creationId xmlns:a16="http://schemas.microsoft.com/office/drawing/2014/main" id="{8752192E-48E3-B607-29BF-51A673573A27}"/>
              </a:ext>
            </a:extLst>
          </p:cNvPr>
          <p:cNvSpPr>
            <a:spLocks noGrp="1"/>
          </p:cNvSpPr>
          <p:nvPr>
            <p:ph idx="1"/>
          </p:nvPr>
        </p:nvSpPr>
        <p:spPr/>
        <p:txBody>
          <a:bodyPr/>
          <a:lstStyle/>
          <a:p>
            <a:pPr algn="ctr"/>
            <a:r>
              <a:rPr lang="en-US" dirty="0"/>
              <a:t>Begin sending higher numbers of staff to the states with higher populations of 65+. Specifically targeting the largest populations in California, Florida, New York and Illinois</a:t>
            </a:r>
          </a:p>
          <a:p>
            <a:endParaRPr lang="en-US" dirty="0"/>
          </a:p>
        </p:txBody>
      </p:sp>
      <p:sp>
        <p:nvSpPr>
          <p:cNvPr id="4" name="TextBox 3">
            <a:extLst>
              <a:ext uri="{FF2B5EF4-FFF2-40B4-BE49-F238E27FC236}">
                <a16:creationId xmlns:a16="http://schemas.microsoft.com/office/drawing/2014/main" id="{47A823DA-EB23-6962-E4D2-FECD9282DDCD}"/>
              </a:ext>
            </a:extLst>
          </p:cNvPr>
          <p:cNvSpPr txBox="1"/>
          <p:nvPr/>
        </p:nvSpPr>
        <p:spPr>
          <a:xfrm>
            <a:off x="0" y="6493352"/>
            <a:ext cx="184731" cy="461665"/>
          </a:xfrm>
          <a:prstGeom prst="rect">
            <a:avLst/>
          </a:prstGeom>
          <a:noFill/>
        </p:spPr>
        <p:txBody>
          <a:bodyPr wrap="none" rtlCol="0">
            <a:spAutoFit/>
          </a:bodyPr>
          <a:lstStyle/>
          <a:p>
            <a:endParaRPr lang="en-US" sz="1200" dirty="0"/>
          </a:p>
          <a:p>
            <a:endParaRPr lang="en-US" sz="1200" dirty="0"/>
          </a:p>
        </p:txBody>
      </p:sp>
    </p:spTree>
    <p:extLst>
      <p:ext uri="{BB962C8B-B14F-4D97-AF65-F5344CB8AC3E}">
        <p14:creationId xmlns:p14="http://schemas.microsoft.com/office/powerpoint/2010/main" val="415769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F33A-3643-4BB0-A995-E3A4D66D0CA4}"/>
              </a:ext>
            </a:extLst>
          </p:cNvPr>
          <p:cNvSpPr>
            <a:spLocks noGrp="1"/>
          </p:cNvSpPr>
          <p:nvPr>
            <p:ph type="title"/>
          </p:nvPr>
        </p:nvSpPr>
        <p:spPr/>
        <p:txBody>
          <a:bodyPr/>
          <a:lstStyle/>
          <a:p>
            <a:r>
              <a:rPr lang="en-US" dirty="0"/>
              <a:t>Rockbuster: Project Overview</a:t>
            </a:r>
          </a:p>
        </p:txBody>
      </p:sp>
      <p:graphicFrame>
        <p:nvGraphicFramePr>
          <p:cNvPr id="8" name="Content Placeholder 2">
            <a:extLst>
              <a:ext uri="{FF2B5EF4-FFF2-40B4-BE49-F238E27FC236}">
                <a16:creationId xmlns:a16="http://schemas.microsoft.com/office/drawing/2014/main" id="{69DE20F8-41BF-5543-C92B-1B36B8CAF9A3}"/>
              </a:ext>
            </a:extLst>
          </p:cNvPr>
          <p:cNvGraphicFramePr>
            <a:graphicFrameLocks/>
          </p:cNvGraphicFramePr>
          <p:nvPr>
            <p:extLst>
              <p:ext uri="{D42A27DB-BD31-4B8C-83A1-F6EECF244321}">
                <p14:modId xmlns:p14="http://schemas.microsoft.com/office/powerpoint/2010/main" val="1615900417"/>
              </p:ext>
            </p:extLst>
          </p:nvPr>
        </p:nvGraphicFramePr>
        <p:xfrm>
          <a:off x="0" y="2153412"/>
          <a:ext cx="12192000" cy="324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24F20D08-C3ED-2A88-125B-0FAC5C49531F}"/>
              </a:ext>
            </a:extLst>
          </p:cNvPr>
          <p:cNvSpPr txBox="1"/>
          <p:nvPr/>
        </p:nvSpPr>
        <p:spPr>
          <a:xfrm>
            <a:off x="283665" y="4612255"/>
            <a:ext cx="3987119" cy="2031325"/>
          </a:xfrm>
          <a:prstGeom prst="rect">
            <a:avLst/>
          </a:prstGeom>
          <a:noFill/>
        </p:spPr>
        <p:txBody>
          <a:bodyPr wrap="square" rtlCol="0">
            <a:spAutoFit/>
          </a:bodyPr>
          <a:lstStyle/>
          <a:p>
            <a:pPr lvl="0" algn="ctr"/>
            <a:r>
              <a:rPr lang="en-US" dirty="0"/>
              <a:t>Facing stiff competition from streaming services such as Netflix and Amazon Prime, the </a:t>
            </a:r>
            <a:r>
              <a:rPr lang="en-US" dirty="0" err="1"/>
              <a:t>RockBuster</a:t>
            </a:r>
            <a:r>
              <a:rPr lang="en-US" dirty="0"/>
              <a:t> Stealth management team is planning to use its existing movie licenses to launch an online video rental service in order to stay competitive. </a:t>
            </a:r>
          </a:p>
        </p:txBody>
      </p:sp>
      <p:sp>
        <p:nvSpPr>
          <p:cNvPr id="10" name="TextBox 9">
            <a:extLst>
              <a:ext uri="{FF2B5EF4-FFF2-40B4-BE49-F238E27FC236}">
                <a16:creationId xmlns:a16="http://schemas.microsoft.com/office/drawing/2014/main" id="{E8CF847C-ECB5-8C53-BD30-325AFF00A727}"/>
              </a:ext>
            </a:extLst>
          </p:cNvPr>
          <p:cNvSpPr txBox="1"/>
          <p:nvPr/>
        </p:nvSpPr>
        <p:spPr>
          <a:xfrm>
            <a:off x="8297060" y="4800510"/>
            <a:ext cx="3143250" cy="923330"/>
          </a:xfrm>
          <a:prstGeom prst="rect">
            <a:avLst/>
          </a:prstGeom>
          <a:noFill/>
        </p:spPr>
        <p:txBody>
          <a:bodyPr wrap="square" rtlCol="0">
            <a:spAutoFit/>
          </a:bodyPr>
          <a:lstStyle/>
          <a:p>
            <a:pPr algn="ctr"/>
            <a:r>
              <a:rPr lang="en-US" dirty="0" err="1"/>
              <a:t>RockBuster’s</a:t>
            </a:r>
            <a:r>
              <a:rPr lang="en-US" dirty="0"/>
              <a:t> databases containing customer, employee and inventory information</a:t>
            </a:r>
          </a:p>
        </p:txBody>
      </p:sp>
      <p:sp>
        <p:nvSpPr>
          <p:cNvPr id="11" name="TextBox 10">
            <a:extLst>
              <a:ext uri="{FF2B5EF4-FFF2-40B4-BE49-F238E27FC236}">
                <a16:creationId xmlns:a16="http://schemas.microsoft.com/office/drawing/2014/main" id="{2D4124D8-178F-7F4D-CE2E-E2B68E9880D7}"/>
              </a:ext>
            </a:extLst>
          </p:cNvPr>
          <p:cNvSpPr txBox="1"/>
          <p:nvPr/>
        </p:nvSpPr>
        <p:spPr>
          <a:xfrm>
            <a:off x="4646629" y="4750755"/>
            <a:ext cx="2898742" cy="1754326"/>
          </a:xfrm>
          <a:prstGeom prst="rect">
            <a:avLst/>
          </a:prstGeom>
          <a:noFill/>
        </p:spPr>
        <p:txBody>
          <a:bodyPr wrap="none" rtlCol="0">
            <a:spAutoFit/>
          </a:bodyPr>
          <a:lstStyle/>
          <a:p>
            <a:pPr algn="ctr"/>
            <a:r>
              <a:rPr lang="en-US" dirty="0"/>
              <a:t>- PostgreSQL</a:t>
            </a:r>
          </a:p>
          <a:p>
            <a:pPr algn="ctr"/>
            <a:r>
              <a:rPr lang="en-US" dirty="0"/>
              <a:t>- Tableau</a:t>
            </a:r>
          </a:p>
          <a:p>
            <a:pPr algn="ctr"/>
            <a:r>
              <a:rPr lang="en-US" dirty="0"/>
              <a:t>- Relational Databases</a:t>
            </a:r>
          </a:p>
          <a:p>
            <a:pPr algn="ctr"/>
            <a:r>
              <a:rPr lang="en-US" dirty="0"/>
              <a:t>- Joining Tables</a:t>
            </a:r>
          </a:p>
          <a:p>
            <a:pPr algn="ctr"/>
            <a:r>
              <a:rPr lang="en-US" dirty="0"/>
              <a:t>- Subqueries</a:t>
            </a:r>
          </a:p>
          <a:p>
            <a:pPr algn="ctr"/>
            <a:r>
              <a:rPr lang="en-US" dirty="0"/>
              <a:t>- Common Table Expressions</a:t>
            </a:r>
          </a:p>
        </p:txBody>
      </p:sp>
    </p:spTree>
    <p:extLst>
      <p:ext uri="{BB962C8B-B14F-4D97-AF65-F5344CB8AC3E}">
        <p14:creationId xmlns:p14="http://schemas.microsoft.com/office/powerpoint/2010/main" val="143726747"/>
      </p:ext>
    </p:extLst>
  </p:cSld>
  <p:clrMapOvr>
    <a:masterClrMapping/>
  </p:clrMapOvr>
</p:sld>
</file>

<file path=ppt/theme/theme1.xml><?xml version="1.0" encoding="utf-8"?>
<a:theme xmlns:a="http://schemas.openxmlformats.org/drawingml/2006/main" name="Parcel">
  <a:themeElements>
    <a:clrScheme name="Custom 1">
      <a:dk1>
        <a:srgbClr val="000000"/>
      </a:dk1>
      <a:lt1>
        <a:srgbClr val="FFFFFF"/>
      </a:lt1>
      <a:dk2>
        <a:srgbClr val="635D4D"/>
      </a:dk2>
      <a:lt2>
        <a:srgbClr val="D8D6BA"/>
      </a:lt2>
      <a:accent1>
        <a:srgbClr val="9CBEBD"/>
      </a:accent1>
      <a:accent2>
        <a:srgbClr val="5F573F"/>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
  <TotalTime>7138</TotalTime>
  <Words>1224</Words>
  <Application>Microsoft Macintosh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Gill Sans MT</vt:lpstr>
      <vt:lpstr>Helvetica Neue</vt:lpstr>
      <vt:lpstr>Tableau Bold</vt:lpstr>
      <vt:lpstr>Tableau Book</vt:lpstr>
      <vt:lpstr>Parcel</vt:lpstr>
      <vt:lpstr>Kurt Son</vt:lpstr>
      <vt:lpstr>Projects</vt:lpstr>
      <vt:lpstr>Gameco: Overview</vt:lpstr>
      <vt:lpstr>Gameco: Key Analysis</vt:lpstr>
      <vt:lpstr>Gameco: Recommendations</vt:lpstr>
      <vt:lpstr>Influenza: Project Overview</vt:lpstr>
      <vt:lpstr>Influenza: Key Analysis</vt:lpstr>
      <vt:lpstr>Influenza: Recommendations</vt:lpstr>
      <vt:lpstr>Rockbuster: Project Overview</vt:lpstr>
      <vt:lpstr>Rockbuster: Key analysis</vt:lpstr>
      <vt:lpstr>Rockbuster: Recommendations</vt:lpstr>
      <vt:lpstr>Instacart: Project Overview</vt:lpstr>
      <vt:lpstr>Instacart: Key Analysis</vt:lpstr>
      <vt:lpstr>Instacart: Key Analysis</vt:lpstr>
      <vt:lpstr>Instacart Recommendations</vt:lpstr>
      <vt:lpstr>Pig E. Bank: Project Overview</vt:lpstr>
      <vt:lpstr>Pig E. Bank Decision Tree</vt:lpstr>
      <vt:lpstr>King County</vt:lpstr>
      <vt:lpstr>King County: Project Overview</vt:lpstr>
      <vt:lpstr>King County Key analysis</vt:lpstr>
      <vt:lpstr>King County Key Analysis</vt:lpstr>
      <vt:lpstr>King County: Key Findings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Kurt Son</dc:title>
  <dc:creator>Kurt Son</dc:creator>
  <cp:lastModifiedBy>Kurt Son</cp:lastModifiedBy>
  <cp:revision>11</cp:revision>
  <dcterms:created xsi:type="dcterms:W3CDTF">2023-10-13T23:50:56Z</dcterms:created>
  <dcterms:modified xsi:type="dcterms:W3CDTF">2023-11-15T20:26:01Z</dcterms:modified>
</cp:coreProperties>
</file>