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aleway"/>
      <p:regular r:id="rId47"/>
      <p:bold r:id="rId48"/>
      <p:italic r:id="rId49"/>
      <p:boldItalic r:id="rId50"/>
    </p:embeddedFont>
    <p:embeddedFont>
      <p:font typeface="Lat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bold.fntdata"/><Relationship Id="rId47" Type="http://schemas.openxmlformats.org/officeDocument/2006/relationships/font" Target="fonts/Raleway-regular.fntdata"/><Relationship Id="rId49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regular.fntdata"/><Relationship Id="rId50" Type="http://schemas.openxmlformats.org/officeDocument/2006/relationships/font" Target="fonts/Raleway-boldItalic.fntdata"/><Relationship Id="rId53" Type="http://schemas.openxmlformats.org/officeDocument/2006/relationships/font" Target="fonts/Lato-italic.fntdata"/><Relationship Id="rId52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2eb1ce09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2eb1ce09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2eb1ce09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2eb1ce09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2eb1ce09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2eb1ce09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2eb1ce09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2eb1ce09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2eb1ce09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2eb1ce09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2eb1ce09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2eb1ce09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2eb1ce09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2eb1ce09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2eb1ce09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2eb1ce09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2eb1ce09b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2eb1ce09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2eb1ce09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2eb1ce09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2eb1ce09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2eb1ce09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2eb1ce09b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2eb1ce09b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2eb1ce09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2eb1ce09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5f0aae7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5f0aae7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5f168db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5f168db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2eb1ce09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2eb1ce09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5f0aae7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5f0aae7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2eb1ce09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2eb1ce09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2eb1ce09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2eb1ce09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5f168db2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5f168db2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5f168db2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5f168db2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2eb1ce09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2eb1ce09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5f168db2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5f168db2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5f168db2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5f168db2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5f168db2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5f168db2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5f168db2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05f168db2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5f168db2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5f168db2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5f168db2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05f168db2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5f168db2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5f168db2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5f168db2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05f168db2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5f168db2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05f168db2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5f168db2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05f168db2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2eb1ce09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2eb1ce09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5f168db2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05f168db2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5f168db2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05f168db2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2eb1ce09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2eb1ce09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2eb1ce09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2eb1ce09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2eb1ce09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2eb1ce09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2eb1ce09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2eb1ce09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2eb1ce09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2eb1ce09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21.png"/><Relationship Id="rId7" Type="http://schemas.openxmlformats.org/officeDocument/2006/relationships/image" Target="../media/image25.png"/><Relationship Id="rId8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Relationship Id="rId6" Type="http://schemas.openxmlformats.org/officeDocument/2006/relationships/image" Target="../media/image31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Relationship Id="rId4" Type="http://schemas.openxmlformats.org/officeDocument/2006/relationships/image" Target="../media/image4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Relationship Id="rId4" Type="http://schemas.openxmlformats.org/officeDocument/2006/relationships/image" Target="../media/image4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Relationship Id="rId4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9.png"/><Relationship Id="rId4" Type="http://schemas.openxmlformats.org/officeDocument/2006/relationships/image" Target="../media/image3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8.png"/><Relationship Id="rId4" Type="http://schemas.openxmlformats.org/officeDocument/2006/relationships/image" Target="../media/image5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Customer personality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2021144276 비즈니스인포매틱스 장은준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2.1 데이터 유형 확인 및 NULL 값 확인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25" y="1853850"/>
            <a:ext cx="2038650" cy="316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0150" y="2140975"/>
            <a:ext cx="5924174" cy="23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2.2 칼럼 확인 - Marital_Status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078875"/>
            <a:ext cx="5001900" cy="26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4125" y="1502475"/>
            <a:ext cx="5461549" cy="364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2.2 칼럼 확인 - 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50" y="1871725"/>
            <a:ext cx="4676050" cy="24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7350" y="1871725"/>
            <a:ext cx="4790900" cy="25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2.2 칼럼 확인 - AgeGroup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675" y="18378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2.2 칼럼 확인 - AgeGroup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25" y="1939125"/>
            <a:ext cx="4552275" cy="23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9150" y="1853850"/>
            <a:ext cx="5047250" cy="25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2.2 칼럼 확인 - Education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75" y="1963625"/>
            <a:ext cx="4942776" cy="26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3725" y="1359900"/>
            <a:ext cx="5737275" cy="38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2.2 칼럼 확인 - NumChildren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25" y="1922900"/>
            <a:ext cx="4816675" cy="25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9125" y="1264113"/>
            <a:ext cx="6064550" cy="40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2.2 칼럼 확인 - Mnt, how to purchase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6550" y="1563575"/>
            <a:ext cx="5203924" cy="346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4550" y="1527500"/>
            <a:ext cx="5388174" cy="34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2.2 칼럼 확인 - Cmp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575" y="1837825"/>
            <a:ext cx="54864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2.2 칼럼 확인 (칼럼간 관계)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75" y="1789750"/>
            <a:ext cx="3128000" cy="15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1350" y="1789750"/>
            <a:ext cx="3128400" cy="15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3600" y="1733550"/>
            <a:ext cx="3128400" cy="15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000" y="3333750"/>
            <a:ext cx="3128400" cy="15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24200" y="3333750"/>
            <a:ext cx="3128400" cy="15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3600" y="3333750"/>
            <a:ext cx="3128400" cy="15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개요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EDA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Preprocessing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군집화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그룹화 결과 Insight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정리 및 결론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2.2 칼럼 확인 (칼럼간 관계)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600" y="1853850"/>
            <a:ext cx="3128400" cy="15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1900" y="3269950"/>
            <a:ext cx="3128400" cy="15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9300" y="1860075"/>
            <a:ext cx="3128400" cy="15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525" y="3263850"/>
            <a:ext cx="3128400" cy="15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525" y="1853850"/>
            <a:ext cx="3128400" cy="15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72075" y="3298400"/>
            <a:ext cx="3128400" cy="15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2.3 변수간 상관관계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175" y="503975"/>
            <a:ext cx="6267048" cy="481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Preprocessing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3.1 데이터 label encoder , standard scaler적용</a:t>
            </a:r>
            <a:endParaRPr/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450" y="2083263"/>
            <a:ext cx="49911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9938" y="3179475"/>
            <a:ext cx="4876135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3.2 PCA TRANSFORM</a:t>
            </a:r>
            <a:endParaRPr/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825" y="1455175"/>
            <a:ext cx="4947150" cy="32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900" y="2203300"/>
            <a:ext cx="54912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Clustering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4.1 </a:t>
            </a:r>
            <a:r>
              <a:rPr lang="ko"/>
              <a:t>Silhouette Score 로 군집 개수 찾기</a:t>
            </a:r>
            <a:endParaRPr/>
          </a:p>
        </p:txBody>
      </p:sp>
      <p:sp>
        <p:nvSpPr>
          <p:cNvPr id="267" name="Google Shape;267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850" y="1973525"/>
            <a:ext cx="54864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4.2 </a:t>
            </a:r>
            <a:r>
              <a:rPr lang="ko"/>
              <a:t>Elbow Method 로 군집 개수 찾기</a:t>
            </a:r>
            <a:endParaRPr/>
          </a:p>
        </p:txBody>
      </p:sp>
      <p:sp>
        <p:nvSpPr>
          <p:cNvPr id="274" name="Google Shape;274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525" y="1853850"/>
            <a:ext cx="4956945" cy="34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4.3  PCA VISUALIZATION</a:t>
            </a:r>
            <a:endParaRPr/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575" y="1853850"/>
            <a:ext cx="4883350" cy="284862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0"/>
          <p:cNvSpPr txBox="1"/>
          <p:nvPr/>
        </p:nvSpPr>
        <p:spPr>
          <a:xfrm>
            <a:off x="1052650" y="2342000"/>
            <a:ext cx="20574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Cluster 1 의 개수 505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Cluster 2 의 개수 641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Cluster 2 의 개수 613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Cluster 2 의 개수 446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101600" marR="1016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</a:t>
            </a:r>
            <a:r>
              <a:rPr lang="ko"/>
              <a:t>그룹화 결과 insight 시각화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ko"/>
              <a:t>개요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5.1 그룹화 결과</a:t>
            </a:r>
            <a:endParaRPr/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50" y="2129150"/>
            <a:ext cx="4066900" cy="20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1950" y="1548225"/>
            <a:ext cx="4587775" cy="30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5.2 Cluster - Income</a:t>
            </a:r>
            <a:endParaRPr/>
          </a:p>
        </p:txBody>
      </p:sp>
      <p:sp>
        <p:nvSpPr>
          <p:cNvPr id="302" name="Google Shape;302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25" y="1987275"/>
            <a:ext cx="4100700" cy="28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5275" y="1537988"/>
            <a:ext cx="3342875" cy="33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5.3 Cluster - NumChildren(HasChildren)</a:t>
            </a:r>
            <a:endParaRPr/>
          </a:p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00" y="1977175"/>
            <a:ext cx="4162100" cy="24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8150" y="1958200"/>
            <a:ext cx="4161600" cy="24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5.4 Cluster-NumStorePurchases or NumWebVisit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5"/>
          <p:cNvSpPr txBox="1"/>
          <p:nvPr>
            <p:ph idx="1" type="body"/>
          </p:nvPr>
        </p:nvSpPr>
        <p:spPr>
          <a:xfrm>
            <a:off x="729450" y="2031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00" y="1921400"/>
            <a:ext cx="4315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0775" y="1921400"/>
            <a:ext cx="43164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5.5 Cluster - Cmp</a:t>
            </a:r>
            <a:endParaRPr/>
          </a:p>
        </p:txBody>
      </p:sp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250" y="746000"/>
            <a:ext cx="5092574" cy="424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5.6 Cluster - Complain</a:t>
            </a:r>
            <a:endParaRPr/>
          </a:p>
        </p:txBody>
      </p:sp>
      <p:sp>
        <p:nvSpPr>
          <p:cNvPr id="333" name="Google Shape;333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600" y="1914025"/>
            <a:ext cx="54864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5.7 Cluster - Mnt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00" y="2002667"/>
            <a:ext cx="4292600" cy="2861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600" y="1963875"/>
            <a:ext cx="4291201" cy="28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5.7 Cluster - Mnt</a:t>
            </a:r>
            <a:endParaRPr/>
          </a:p>
        </p:txBody>
      </p:sp>
      <p:sp>
        <p:nvSpPr>
          <p:cNvPr id="348" name="Google Shape;348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50" y="2027575"/>
            <a:ext cx="4291201" cy="28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525" y="2048575"/>
            <a:ext cx="4291201" cy="28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5.8 Cluster - Total_spend</a:t>
            </a:r>
            <a:endParaRPr/>
          </a:p>
        </p:txBody>
      </p:sp>
      <p:sp>
        <p:nvSpPr>
          <p:cNvPr id="356" name="Google Shape;356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500" y="2027025"/>
            <a:ext cx="54864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 정리 및 결론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1.1 개요 - 비즈니스 시나리오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5130000" y="2571750"/>
            <a:ext cx="3570600" cy="9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소비자 군집화 결과에 따라 각 군집에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/>
              <a:t> 맞는 마켓팅 실행 혹은 서비스 개선.</a:t>
            </a:r>
            <a:endParaRPr sz="160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50" y="2064788"/>
            <a:ext cx="4116325" cy="27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 정리</a:t>
            </a:r>
            <a:endParaRPr/>
          </a:p>
        </p:txBody>
      </p:sp>
      <p:sp>
        <p:nvSpPr>
          <p:cNvPr id="368" name="Google Shape;368;p52"/>
          <p:cNvSpPr txBox="1"/>
          <p:nvPr>
            <p:ph idx="1" type="body"/>
          </p:nvPr>
        </p:nvSpPr>
        <p:spPr>
          <a:xfrm>
            <a:off x="2422975" y="776900"/>
            <a:ext cx="3042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그룹1 : </a:t>
            </a:r>
            <a:endParaRPr b="1"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Income : 평균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totalspend : 평균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HasChildren : 아이가 없는 것보다 아이가 있는 경우가 많음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store-web : web사이트에서 구입보다 store 방문구매가 더 많음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cmp : 최근 캠페인 뿐만 아니라 캠페인 3을 많이 참여함, 또한 전반적으로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 그룹보다 더 많이 캠페인을 참여함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complain : 평균적인 complain 기록 중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Mnt : 와인 &gt; 고기 &gt; 금 &gt; 생선 &gt; 과일 &gt; 설탕류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500"/>
          </a:p>
        </p:txBody>
      </p:sp>
      <p:sp>
        <p:nvSpPr>
          <p:cNvPr id="369" name="Google Shape;369;p52"/>
          <p:cNvSpPr txBox="1"/>
          <p:nvPr>
            <p:ph idx="1" type="body"/>
          </p:nvPr>
        </p:nvSpPr>
        <p:spPr>
          <a:xfrm>
            <a:off x="5465575" y="700700"/>
            <a:ext cx="3042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그룹2:</a:t>
            </a:r>
            <a:endParaRPr b="1"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Income : 제일 낮은 수입을 기록하는 그룹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totalspend : 제일 낮은 소비를 보이고 있음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HasChildren : 아이가 없는 경우보다 있는 경우가 많음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store-web : web사이트에서 구입한 경우가 store 방문보다 더 많음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cmp : 최근 캠페인도 많이 참여하지 않았으며 전반적으로 참여 하지 않음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그러나 캠페인 3번은 그나마 참여한 경우로 보임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complain :  전반적으로 complain 도 평균적임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Mnt : 고기 &gt; 와인 &gt; 금 &gt; 생선 &gt; 설탕 &gt; 과일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500"/>
          </a:p>
        </p:txBody>
      </p:sp>
      <p:sp>
        <p:nvSpPr>
          <p:cNvPr id="370" name="Google Shape;370;p52"/>
          <p:cNvSpPr txBox="1"/>
          <p:nvPr>
            <p:ph idx="1" type="body"/>
          </p:nvPr>
        </p:nvSpPr>
        <p:spPr>
          <a:xfrm>
            <a:off x="2447925" y="3001150"/>
            <a:ext cx="3042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그룹3 : </a:t>
            </a:r>
            <a:endParaRPr b="1"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Income : 제일 높은 수입을 기록하는 그룹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totalspend : 제일 많은 소비를 보이고 있음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HasChildren : 유일하게 아이가 있는 경우보다 아이가 없는 경우가 더 많음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 - web : 웹사이트에서 구매한 경우보다 store 에서 구매한 경우가 훨씬 많음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cmp : 캠페인 참여가 전반적으로 높음, 제일 높은 캠페인 참여도 보임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complain :  제일 적은 complain 을 보이고 있음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와인&gt; 고기 &gt; 그 이외에는 거의 비슷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500"/>
          </a:p>
        </p:txBody>
      </p:sp>
      <p:sp>
        <p:nvSpPr>
          <p:cNvPr id="371" name="Google Shape;371;p52"/>
          <p:cNvSpPr txBox="1"/>
          <p:nvPr>
            <p:ph idx="1" type="body"/>
          </p:nvPr>
        </p:nvSpPr>
        <p:spPr>
          <a:xfrm>
            <a:off x="5495800" y="2808250"/>
            <a:ext cx="3042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그룹4 :</a:t>
            </a:r>
            <a:endParaRPr b="1"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income : 3번째의 수입을 보이고 있음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total_spend : 3번째의 소비를 보이고 있음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haschildren : 마찬가지로 아이가 있는 경우가 많음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또한 아이가 없는 경우가 가장 적고, 아이가 있는 경우의 수가 가장 많음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web-store : web사이트 방문이 store 방문보다 더 많음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cmp : 캠페인 참여도도 3번째임, 그룹2와 마찬가지로 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캠페인 3번을 그나마 가장 많이 참여함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complain : 컴플레인이 가장 많은 그룹임, mnt : 와인 &gt; 고기 &gt; 금</a:t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 결론</a:t>
            </a:r>
            <a:endParaRPr/>
          </a:p>
        </p:txBody>
      </p:sp>
      <p:sp>
        <p:nvSpPr>
          <p:cNvPr id="377" name="Google Shape;377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EDA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2.1 데이터 유형 확인 및 NULL 값 확인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7650" y="2022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b="1" lang="ko" sz="862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People</a:t>
            </a:r>
            <a:endParaRPr b="1" sz="862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lang="ko" sz="862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ID: Customer's unique identifier</a:t>
            </a:r>
            <a:endParaRPr sz="862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lang="ko" sz="862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Year_Birth: Customer's birth year</a:t>
            </a:r>
            <a:endParaRPr sz="862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lang="ko" sz="862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Education: Customer's education level</a:t>
            </a:r>
            <a:endParaRPr sz="862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lang="ko" sz="862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Marital_Status: Customer's marital status</a:t>
            </a:r>
            <a:endParaRPr sz="862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lang="ko" sz="862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Income: Customer's yearly household income</a:t>
            </a:r>
            <a:endParaRPr sz="862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lang="ko" sz="862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Kidhome: Number of children in customer's household</a:t>
            </a:r>
            <a:endParaRPr sz="862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lang="ko" sz="862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Teenhome: Number of teenagers in customer's household</a:t>
            </a:r>
            <a:endParaRPr sz="862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lang="ko" sz="862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Dt_Customer: Date of customer's enrollment with the company</a:t>
            </a:r>
            <a:endParaRPr sz="862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lang="ko" sz="862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Recency: Number of days since customer's last purchase</a:t>
            </a:r>
            <a:endParaRPr sz="862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lang="ko" sz="862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Complain: 1 if customer complained in the last 2 years, 0 otherwise</a:t>
            </a:r>
            <a:endParaRPr sz="862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92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2.1 데이터 유형 확인 및 NULL 값 확인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7650" y="2022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ko" sz="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Products</a:t>
            </a:r>
            <a:endParaRPr b="1" sz="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ko" sz="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MntWines: Amount spent on wine in last 2 years</a:t>
            </a:r>
            <a:endParaRPr sz="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ko" sz="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MntFruits: Amount spent on fruits in last 2 years</a:t>
            </a:r>
            <a:endParaRPr sz="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ko" sz="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MntMeatProducts: Amount spent on meat in last 2 years</a:t>
            </a:r>
            <a:endParaRPr sz="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ko" sz="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MntFishProducts: Amount spent on fish in last 2 years</a:t>
            </a:r>
            <a:endParaRPr sz="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ko" sz="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MntSweetProducts: Amount spent on sweets in last 2 years</a:t>
            </a:r>
            <a:endParaRPr sz="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ko" sz="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MntGoldProds: Amount spent on gold in last 2 years</a:t>
            </a:r>
            <a:endParaRPr sz="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2.1 데이터 유형 확인 및 NULL 값 확인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7650" y="2022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ko" sz="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Promotion</a:t>
            </a:r>
            <a:endParaRPr b="1" sz="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ko" sz="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NumDealsPurchases: Number of purchases made with a discount</a:t>
            </a:r>
            <a:endParaRPr sz="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ko" sz="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AcceptedCmp1: 1 if customer accepted the offer in the 1st campaign, 0 otherwise</a:t>
            </a:r>
            <a:endParaRPr sz="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ko" sz="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AcceptedCmp2: 1 if customer accepted the offer in the 2nd campaign, 0 otherwise</a:t>
            </a:r>
            <a:endParaRPr sz="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ko" sz="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AcceptedCmp3: 1 if customer accepted the offer in the 3rd campaign, 0 otherwise</a:t>
            </a:r>
            <a:endParaRPr sz="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ko" sz="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AcceptedCmp4: 1 if customer accepted the offer in the 4th campaign, 0 otherwise</a:t>
            </a:r>
            <a:endParaRPr sz="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ko" sz="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AcceptedCmp5: 1 if customer accepted the offer in the 5th campaign, 0 otherwise</a:t>
            </a:r>
            <a:endParaRPr sz="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ko" sz="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Response: 1 if customer accepted the offer in the last campaign, 0 otherwise</a:t>
            </a:r>
            <a:endParaRPr sz="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2.1 데이터 유형 확인 및 NULL 값 확인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7650" y="2022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ko" sz="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Place</a:t>
            </a:r>
            <a:endParaRPr b="1" sz="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ko" sz="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NumWebPurchases: Number of purchases made through the company’s web site</a:t>
            </a:r>
            <a:endParaRPr sz="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ko" sz="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NumCatalogPurchases: Number of purchases made using a catalogue</a:t>
            </a:r>
            <a:endParaRPr sz="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ko" sz="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NumStorePurchases: Number of purchases made directly in stores</a:t>
            </a:r>
            <a:endParaRPr sz="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ko" sz="8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NumWebVisitsMonth: Number of visits to company’s web site in the last month</a:t>
            </a:r>
            <a:endParaRPr sz="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