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6" r:id="rId8"/>
    <p:sldId id="260" r:id="rId9"/>
    <p:sldId id="262" r:id="rId10"/>
    <p:sldId id="263" r:id="rId11"/>
    <p:sldId id="270" r:id="rId12"/>
    <p:sldId id="269" r:id="rId13"/>
    <p:sldId id="268" r:id="rId14"/>
    <p:sldId id="271" r:id="rId15"/>
    <p:sldId id="272" r:id="rId16"/>
    <p:sldId id="267" r:id="rId17"/>
    <p:sldId id="273" r:id="rId18"/>
    <p:sldId id="274" r:id="rId19"/>
    <p:sldId id="275" r:id="rId20"/>
    <p:sldId id="276" r:id="rId21"/>
    <p:sldId id="278" r:id="rId22"/>
    <p:sldId id="277" r:id="rId23"/>
    <p:sldId id="282" r:id="rId24"/>
    <p:sldId id="279" r:id="rId25"/>
    <p:sldId id="280" r:id="rId26"/>
    <p:sldId id="281" r:id="rId27"/>
    <p:sldId id="283" r:id="rId28"/>
    <p:sldId id="285" r:id="rId29"/>
    <p:sldId id="286" r:id="rId30"/>
    <p:sldId id="284" r:id="rId31"/>
    <p:sldId id="287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13"/>
    <p:restoredTop sz="94720"/>
  </p:normalViewPr>
  <p:slideViewPr>
    <p:cSldViewPr snapToGrid="0" snapToObjects="1">
      <p:cViewPr varScale="1">
        <p:scale>
          <a:sx n="205" d="100"/>
          <a:sy n="205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9678E-5BE5-2E49-BE7C-70EE98E8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8D487F-8639-B949-ABD8-90F8B0A3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CC8D4-87FD-3B40-98CB-2FAF305E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36E6-9374-BA47-9C4C-B1EBB755B724}" type="datetimeFigureOut">
              <a:rPr kumimoji="1" lang="ko-Kore-KR" altLang="en-US" smtClean="0"/>
              <a:t>2022. 2. 27.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2F005-3D89-3943-9212-88794402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EAD5A-A2E5-3045-BE2F-65350CC1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DFB7-0AD4-4D45-A67D-8B7497D9E8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620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27E1A-56C4-4F46-AABE-E43E2011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FE0155-EB27-884E-80D8-413ECC1B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3D974-CAC8-7943-B53A-9D64B4EA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36E6-9374-BA47-9C4C-B1EBB755B724}" type="datetimeFigureOut">
              <a:rPr kumimoji="1" lang="ko-Kore-KR" altLang="en-US" smtClean="0"/>
              <a:t>2022. 2. 27.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E07E7F-D736-F945-BA7A-9C25DD73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48430-2D27-4B47-B67F-1106F93A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DFB7-0AD4-4D45-A67D-8B7497D9E8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084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2A56C8-964B-BB47-8995-38927AEE2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51484-987D-AE46-8FC3-46B7651D9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EFCE-FD1B-304E-A36F-4FA97D1C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36E6-9374-BA47-9C4C-B1EBB755B724}" type="datetimeFigureOut">
              <a:rPr kumimoji="1" lang="ko-Kore-KR" altLang="en-US" smtClean="0"/>
              <a:t>2022. 2. 27.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62282-EB5F-D54E-8F7E-68FB018B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F2DA2-E804-4643-8A38-7BD27478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DFB7-0AD4-4D45-A67D-8B7497D9E8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769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50E0-9BF0-544E-B4FE-D57DE402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E1103-1ED1-3C40-A43B-4EA02B82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58AC2-5288-7A41-953C-D8E1A75B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36E6-9374-BA47-9C4C-B1EBB755B724}" type="datetimeFigureOut">
              <a:rPr kumimoji="1" lang="ko-Kore-KR" altLang="en-US" smtClean="0"/>
              <a:t>2022. 2. 27.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AB8F6-5A95-9447-88BE-864E324B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721F1-FAF8-7C49-A02D-DED9B838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DFB7-0AD4-4D45-A67D-8B7497D9E8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77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D1B4D-7536-7F45-8CF4-5018DA5B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F2FBB-EF97-364D-ADA1-17EA1241E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A1E9A-0801-BD45-95E8-7F8E9BA4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36E6-9374-BA47-9C4C-B1EBB755B724}" type="datetimeFigureOut">
              <a:rPr kumimoji="1" lang="ko-Kore-KR" altLang="en-US" smtClean="0"/>
              <a:t>2022. 2. 27.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31953-E256-2E41-8073-3B5921F1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D18D1-9772-0648-9FB6-A55168C5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DFB7-0AD4-4D45-A67D-8B7497D9E8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867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9256B-6791-D64D-A52C-54AC9C52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7E972-C9CF-D04B-B28B-3A8253C5A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92A57-B802-3746-9840-C0CA9C92E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FB04AB-7917-714E-81A2-38543D9A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36E6-9374-BA47-9C4C-B1EBB755B724}" type="datetimeFigureOut">
              <a:rPr kumimoji="1" lang="ko-Kore-KR" altLang="en-US" smtClean="0"/>
              <a:t>2022. 2. 27.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DBB77-9AF1-5E42-9062-81F3E405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C3D47-F670-8D4C-A5F4-9C24B7BD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DFB7-0AD4-4D45-A67D-8B7497D9E8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585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66B4D-B30E-494C-A989-C70A8FD3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AFCBA-9FFD-4E49-A74F-F6BABC1A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5ECD3-472E-E844-9867-277DF5FF2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5D096C-34E7-E744-8BE1-436D2ABFF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12745A-B7D4-0942-A445-B4E9AF8DB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30F7B-925C-134E-A0A9-EAAB2064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36E6-9374-BA47-9C4C-B1EBB755B724}" type="datetimeFigureOut">
              <a:rPr kumimoji="1" lang="ko-Kore-KR" altLang="en-US" smtClean="0"/>
              <a:t>2022. 2. 27.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610D6C-8C55-A544-A61C-90768041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74DA47-78EB-D847-AA8E-CBBD6385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DFB7-0AD4-4D45-A67D-8B7497D9E8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427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F1723-CC57-7A42-A6F2-CEBD181E2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EEDE45-6413-254A-ADA8-5A0CB4A0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36E6-9374-BA47-9C4C-B1EBB755B724}" type="datetimeFigureOut">
              <a:rPr kumimoji="1" lang="ko-Kore-KR" altLang="en-US" smtClean="0"/>
              <a:t>2022. 2. 27.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E0E96C-4F94-7A49-9347-A1F7813B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C1AB5B-7840-5D47-8382-1C0262B7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DFB7-0AD4-4D45-A67D-8B7497D9E8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949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86CF93-658E-C44F-8BF4-1A1B839E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36E6-9374-BA47-9C4C-B1EBB755B724}" type="datetimeFigureOut">
              <a:rPr kumimoji="1" lang="ko-Kore-KR" altLang="en-US" smtClean="0"/>
              <a:t>2022. 2. 27.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1DB47A-A124-AE4B-9F96-BFDC8FEE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7FC4D-9C7D-7A49-A93E-AD035330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DFB7-0AD4-4D45-A67D-8B7497D9E8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833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DB40F-4B6D-064F-A196-647CA1A4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7F7D27-5F61-374A-B4A6-98EAA60AA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83406-0AB1-A74F-84F0-89832E960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F9DA3-FA4B-B440-BD4A-149F117A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36E6-9374-BA47-9C4C-B1EBB755B724}" type="datetimeFigureOut">
              <a:rPr kumimoji="1" lang="ko-Kore-KR" altLang="en-US" smtClean="0"/>
              <a:t>2022. 2. 27.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2231B4-1A11-6C48-AA2C-2AB2DFEA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175AC3-9349-6F43-A98C-35D847AC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DFB7-0AD4-4D45-A67D-8B7497D9E8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969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053A5-57AC-E54C-BBD9-A2ED9F4F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FE294C-B589-F141-888E-A88F0581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18DFC-D65C-C449-A8CE-FFF8E5089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4821D5-B200-3641-AF86-22B2173C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836E6-9374-BA47-9C4C-B1EBB755B724}" type="datetimeFigureOut">
              <a:rPr kumimoji="1" lang="ko-Kore-KR" altLang="en-US" smtClean="0"/>
              <a:t>2022. 2. 27.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3627B4-00E1-E342-A75A-558AD899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4C7C82-7D4F-634E-9E4A-5D5AF7F8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DFB7-0AD4-4D45-A67D-8B7497D9E8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565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BD498A-67C2-234B-9A53-0EB1A4A6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947311-520F-A746-84BD-08D11C86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4B53D-F0DC-6244-8035-455A0FBD9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836E6-9374-BA47-9C4C-B1EBB755B724}" type="datetimeFigureOut">
              <a:rPr kumimoji="1" lang="ko-Kore-KR" altLang="en-US" smtClean="0"/>
              <a:t>2022. 2. 27.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B13E8-A23E-504B-B8DE-BD59A13AC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3C694-B061-E24A-8F1D-97917566B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DFB7-0AD4-4D45-A67D-8B7497D9E87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43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5993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99769-8B5F-7146-B044-AA58DE0E3A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B</a:t>
            </a:r>
            <a:r>
              <a:rPr kumimoji="1" lang="en-US" altLang="ko-Kore-KR" dirty="0">
                <a:solidFill>
                  <a:srgbClr val="FFFF00"/>
                </a:solidFill>
              </a:rPr>
              <a:t>E</a:t>
            </a:r>
            <a:r>
              <a:rPr kumimoji="1" lang="en-US" altLang="ko-Kore-KR" dirty="0">
                <a:solidFill>
                  <a:srgbClr val="FFC000"/>
                </a:solidFill>
              </a:rPr>
              <a:t>R</a:t>
            </a:r>
            <a:r>
              <a:rPr kumimoji="1" lang="en-US" altLang="ko-Kore-KR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118D9-6F5F-AB4D-B389-5197E5731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B</a:t>
            </a:r>
            <a:r>
              <a:rPr kumimoji="1" lang="en-US" altLang="ko-Kore-KR" dirty="0"/>
              <a:t>idirectional </a:t>
            </a:r>
            <a:r>
              <a:rPr kumimoji="1" lang="en-US" altLang="ko-Kore-KR" dirty="0">
                <a:solidFill>
                  <a:srgbClr val="FFFF00"/>
                </a:solidFill>
              </a:rPr>
              <a:t>E</a:t>
            </a:r>
            <a:r>
              <a:rPr kumimoji="1" lang="en-US" altLang="ko-Kore-KR" dirty="0"/>
              <a:t>ncoder </a:t>
            </a:r>
            <a:r>
              <a:rPr kumimoji="1" lang="en-US" altLang="ko-Kore-KR" dirty="0">
                <a:solidFill>
                  <a:srgbClr val="FFC000"/>
                </a:solidFill>
              </a:rPr>
              <a:t>R</a:t>
            </a:r>
            <a:r>
              <a:rPr kumimoji="1" lang="en-US" altLang="ko-Kore-KR" dirty="0"/>
              <a:t>epresentations </a:t>
            </a:r>
            <a:r>
              <a:rPr kumimoji="1" lang="en-US" altLang="ko-Kore-KR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kumimoji="1" lang="en-US" altLang="ko-Kore-KR" dirty="0"/>
              <a:t>ransformer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algn="r"/>
            <a:r>
              <a:rPr kumimoji="1" lang="ko-Kore-KR" altLang="en-US" dirty="0"/>
              <a:t>장은준</a:t>
            </a:r>
          </a:p>
        </p:txBody>
      </p:sp>
    </p:spTree>
    <p:extLst>
      <p:ext uri="{BB962C8B-B14F-4D97-AF65-F5344CB8AC3E}">
        <p14:creationId xmlns:p14="http://schemas.microsoft.com/office/powerpoint/2010/main" val="1359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5F6A8-C653-6048-97DC-0024BCF8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90943-D820-D543-9364-68FC4F0C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ore-KR" sz="2000" b="1" dirty="0"/>
              <a:t>Model Architecture</a:t>
            </a:r>
          </a:p>
          <a:p>
            <a:pPr lvl="1"/>
            <a:r>
              <a:rPr lang="en" altLang="ko-Kore-KR" sz="2000" dirty="0"/>
              <a:t>BERT</a:t>
            </a:r>
            <a:r>
              <a:rPr lang="ko-KR" altLang="en-US" sz="2000" dirty="0"/>
              <a:t>는 양방향적인 </a:t>
            </a:r>
            <a:r>
              <a:rPr lang="en-US" altLang="ko-KR" sz="2000" dirty="0"/>
              <a:t>Transformer</a:t>
            </a:r>
            <a:r>
              <a:rPr lang="ko-KR" altLang="en-US" sz="2000" dirty="0"/>
              <a:t> 인코더의 </a:t>
            </a:r>
            <a:r>
              <a:rPr lang="en-US" altLang="ko-KR" sz="2000" dirty="0"/>
              <a:t>Multi</a:t>
            </a:r>
            <a:r>
              <a:rPr lang="ko-KR" altLang="en-US" sz="2000" dirty="0"/>
              <a:t> </a:t>
            </a:r>
            <a:r>
              <a:rPr lang="en" altLang="ko-Kore-KR" sz="2000" dirty="0"/>
              <a:t>layer 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Transformer</a:t>
            </a:r>
            <a:r>
              <a:rPr lang="ko-KR" altLang="en-US" sz="2000" dirty="0"/>
              <a:t>는 </a:t>
            </a:r>
            <a:r>
              <a:rPr lang="en-US" altLang="ko-KR" sz="2000" dirty="0"/>
              <a:t>“</a:t>
            </a:r>
            <a:r>
              <a:rPr lang="en" altLang="ko-Kore-KR" sz="2000" dirty="0"/>
              <a:t>Attention is al</a:t>
            </a:r>
            <a:r>
              <a:rPr lang="en-US" altLang="ko-Kore-KR" sz="2000" dirty="0"/>
              <a:t>l</a:t>
            </a:r>
            <a:r>
              <a:rPr lang="en" altLang="ko-Kore-KR" sz="2000" dirty="0"/>
              <a:t> you need” </a:t>
            </a:r>
            <a:r>
              <a:rPr lang="ko-KR" altLang="en-US" sz="2000" dirty="0"/>
              <a:t>의 저자인 </a:t>
            </a:r>
            <a:r>
              <a:rPr lang="en" altLang="ko-Kore-KR" sz="2000" dirty="0"/>
              <a:t>Vaswani et al. (2017) </a:t>
            </a:r>
            <a:r>
              <a:rPr lang="ko-KR" altLang="en-US" sz="2000" dirty="0"/>
              <a:t>의 </a:t>
            </a:r>
            <a:r>
              <a:rPr lang="en-US" altLang="ko-KR" sz="2000" dirty="0"/>
              <a:t>original</a:t>
            </a:r>
            <a:r>
              <a:rPr lang="ko-KR" altLang="en-US" sz="2000" dirty="0"/>
              <a:t> </a:t>
            </a:r>
            <a:r>
              <a:rPr lang="en-US" altLang="ko-KR" sz="2000" dirty="0"/>
              <a:t>Transformer</a:t>
            </a:r>
            <a:r>
              <a:rPr lang="ko-KR" altLang="en-US" sz="2000" dirty="0"/>
              <a:t> 모델을 의미한다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따라서 </a:t>
            </a:r>
            <a:r>
              <a:rPr lang="en" altLang="ko-Kore-KR" sz="2000" dirty="0" err="1"/>
              <a:t>bert</a:t>
            </a:r>
            <a:r>
              <a:rPr lang="en" altLang="ko-Kore-KR" sz="2000" dirty="0"/>
              <a:t> </a:t>
            </a:r>
            <a:r>
              <a:rPr lang="ko-KR" altLang="en-US" sz="2000" dirty="0"/>
              <a:t>모델의 종류는 인코더 개수와 은닉 상태의 크기에 따라서 결정된다</a:t>
            </a:r>
            <a:r>
              <a:rPr lang="en-US" altLang="ko-KR" sz="2000" dirty="0"/>
              <a:t>.</a:t>
            </a:r>
          </a:p>
          <a:p>
            <a:pPr lvl="2"/>
            <a:r>
              <a:rPr lang="en" altLang="ko-Kore-KR" dirty="0"/>
              <a:t>L</a:t>
            </a:r>
            <a:r>
              <a:rPr lang="ko-KR" altLang="en-US" dirty="0"/>
              <a:t>은 </a:t>
            </a:r>
            <a:r>
              <a:rPr lang="en" altLang="ko-Kore-KR" dirty="0"/>
              <a:t>layer </a:t>
            </a:r>
            <a:r>
              <a:rPr lang="ko-KR" altLang="en-US" dirty="0"/>
              <a:t>의 개수</a:t>
            </a:r>
          </a:p>
          <a:p>
            <a:pPr lvl="2"/>
            <a:r>
              <a:rPr lang="en" altLang="ko-Kore-KR" dirty="0"/>
              <a:t>H</a:t>
            </a:r>
            <a:r>
              <a:rPr lang="ko-KR" altLang="en-US" dirty="0"/>
              <a:t>는 </a:t>
            </a:r>
            <a:r>
              <a:rPr lang="en" altLang="ko-Kore-KR" dirty="0"/>
              <a:t>hidden state </a:t>
            </a:r>
            <a:r>
              <a:rPr lang="ko-KR" altLang="en-US" dirty="0"/>
              <a:t>의 크기</a:t>
            </a:r>
          </a:p>
          <a:p>
            <a:pPr lvl="2"/>
            <a:r>
              <a:rPr lang="en" altLang="ko-Kore-KR" dirty="0"/>
              <a:t>A</a:t>
            </a:r>
            <a:r>
              <a:rPr lang="ko-KR" altLang="en-US" dirty="0"/>
              <a:t>는 </a:t>
            </a:r>
            <a:r>
              <a:rPr lang="en" altLang="ko-Kore-KR" dirty="0"/>
              <a:t>self-attention </a:t>
            </a:r>
            <a:r>
              <a:rPr lang="ko-KR" altLang="en-US" dirty="0"/>
              <a:t>의 </a:t>
            </a:r>
            <a:r>
              <a:rPr lang="en" altLang="ko-Kore-KR" dirty="0"/>
              <a:t>head</a:t>
            </a:r>
            <a:r>
              <a:rPr lang="ko-KR" altLang="en-US" dirty="0"/>
              <a:t>의 개수를 의미한다</a:t>
            </a:r>
            <a:r>
              <a:rPr lang="en-US" altLang="ko-KR" dirty="0"/>
              <a:t>. (</a:t>
            </a:r>
            <a:r>
              <a:rPr lang="ko-KR" altLang="en-US" dirty="0"/>
              <a:t>멀티 헤드 </a:t>
            </a:r>
            <a:r>
              <a:rPr lang="ko-KR" altLang="en-US" dirty="0" err="1"/>
              <a:t>어텐션을</a:t>
            </a:r>
            <a:r>
              <a:rPr lang="ko-KR" altLang="en-US" dirty="0"/>
              <a:t> 기억해보라</a:t>
            </a:r>
            <a:r>
              <a:rPr lang="en-US" altLang="ko-KR" dirty="0"/>
              <a:t>)</a:t>
            </a:r>
          </a:p>
          <a:p>
            <a:pPr lvl="1"/>
            <a:r>
              <a:rPr lang="en" altLang="ko-Kore-KR" sz="2000" dirty="0"/>
              <a:t>L,H,A </a:t>
            </a:r>
            <a:r>
              <a:rPr lang="ko-KR" altLang="en-US" sz="2000" dirty="0"/>
              <a:t>에 따른 </a:t>
            </a:r>
            <a:r>
              <a:rPr lang="en" altLang="ko-Kore-KR" sz="2000" dirty="0" err="1"/>
              <a:t>bert</a:t>
            </a:r>
            <a:r>
              <a:rPr lang="en" altLang="ko-Kore-KR" sz="2000" dirty="0"/>
              <a:t> </a:t>
            </a:r>
            <a:r>
              <a:rPr lang="ko-KR" altLang="en-US" sz="2000" dirty="0"/>
              <a:t>의 대표 모델 두 개를 살펴보겠다</a:t>
            </a:r>
            <a:r>
              <a:rPr lang="en-US" altLang="ko-KR" sz="2000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3256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5F6A8-C653-6048-97DC-0024BCF8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90943-D820-D543-9364-68FC4F0C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ore-KR" sz="2000" b="1" dirty="0"/>
              <a:t>Model Architecture</a:t>
            </a:r>
          </a:p>
          <a:p>
            <a:r>
              <a:rPr lang="en" altLang="ko-Kore-KR" sz="2000" dirty="0"/>
              <a:t>BERT base :</a:t>
            </a:r>
          </a:p>
          <a:p>
            <a:pPr lvl="1"/>
            <a:r>
              <a:rPr lang="en" altLang="ko-Kore-KR" sz="2000" dirty="0"/>
              <a:t>L : 12</a:t>
            </a:r>
          </a:p>
          <a:p>
            <a:pPr lvl="1"/>
            <a:r>
              <a:rPr lang="en" altLang="ko-Kore-KR" sz="2000" dirty="0"/>
              <a:t>H : 768</a:t>
            </a:r>
          </a:p>
          <a:p>
            <a:pPr lvl="1"/>
            <a:r>
              <a:rPr lang="en" altLang="ko-Kore-KR" sz="2000" dirty="0"/>
              <a:t>A : 12</a:t>
            </a:r>
          </a:p>
          <a:p>
            <a:r>
              <a:rPr lang="en" altLang="ko-Kore-KR" sz="2000" dirty="0"/>
              <a:t>BERT large:</a:t>
            </a:r>
          </a:p>
          <a:p>
            <a:pPr lvl="1"/>
            <a:r>
              <a:rPr lang="en" altLang="ko-Kore-KR" sz="2000" dirty="0"/>
              <a:t>L : 24</a:t>
            </a:r>
          </a:p>
          <a:p>
            <a:pPr lvl="1"/>
            <a:r>
              <a:rPr lang="en" altLang="ko-Kore-KR" sz="2000" dirty="0"/>
              <a:t>H : 1024</a:t>
            </a:r>
          </a:p>
          <a:p>
            <a:pPr lvl="1"/>
            <a:r>
              <a:rPr lang="en" altLang="ko-Kore-KR" sz="2000" dirty="0"/>
              <a:t>A : 16</a:t>
            </a:r>
          </a:p>
          <a:p>
            <a:pPr marL="0" indent="0">
              <a:buNone/>
            </a:pPr>
            <a:endParaRPr kumimoji="1" lang="en-US" altLang="ko-Kore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02552-0CD6-E447-94EC-80D75B46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43" y="1990871"/>
            <a:ext cx="6726478" cy="26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6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67035-42C4-1640-92A4-6985C8E9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572B83-6C82-F54F-B6B4-8178283B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" altLang="ko-Kore-KR" sz="2000" b="1" dirty="0"/>
              <a:t>Input/output Representation</a:t>
            </a:r>
          </a:p>
          <a:p>
            <a:pPr lvl="1"/>
            <a:r>
              <a:rPr kumimoji="1" lang="en-US" altLang="ko-Kore-KR" sz="2000" dirty="0"/>
              <a:t>Single sentence, sentence pair</a:t>
            </a:r>
          </a:p>
          <a:p>
            <a:pPr lvl="1"/>
            <a:r>
              <a:rPr kumimoji="1" lang="ko-Kore-KR" altLang="en-US" sz="2000" dirty="0"/>
              <a:t>모두</a:t>
            </a:r>
            <a:r>
              <a:rPr kumimoji="1" lang="ko-KR" altLang="en-US" sz="2000" dirty="0"/>
              <a:t> 하나의 </a:t>
            </a:r>
            <a:r>
              <a:rPr kumimoji="1" lang="en-US" altLang="ko-KR" sz="2000" dirty="0"/>
              <a:t>token sentence</a:t>
            </a:r>
            <a:r>
              <a:rPr kumimoji="1" lang="ko-KR" altLang="en-US" sz="2000" dirty="0"/>
              <a:t>로 </a:t>
            </a:r>
            <a:r>
              <a:rPr kumimoji="1" lang="en-US" altLang="ko-KR" sz="2000" dirty="0"/>
              <a:t>representation </a:t>
            </a:r>
            <a:r>
              <a:rPr kumimoji="1" lang="ko-KR" altLang="en-US" sz="2000" dirty="0"/>
              <a:t>가능</a:t>
            </a:r>
            <a:r>
              <a:rPr kumimoji="1" lang="en-US" altLang="ko-KR" sz="2000" dirty="0"/>
              <a:t>(QA…)</a:t>
            </a:r>
          </a:p>
          <a:p>
            <a:pPr lvl="1"/>
            <a:r>
              <a:rPr kumimoji="1" lang="en-US" altLang="ko-Kore-KR" sz="2000" dirty="0"/>
              <a:t>Bert </a:t>
            </a:r>
            <a:r>
              <a:rPr kumimoji="1" lang="ko-Kore-KR" altLang="en-US" sz="2000" dirty="0"/>
              <a:t>모델의</a:t>
            </a:r>
            <a:r>
              <a:rPr kumimoji="1" lang="ko-KR" altLang="en-US" sz="2000" dirty="0"/>
              <a:t> 입력 값으로 </a:t>
            </a:r>
            <a:r>
              <a:rPr kumimoji="1" lang="en-US" altLang="ko-KR" sz="2000" dirty="0"/>
              <a:t>single, pair </a:t>
            </a:r>
            <a:r>
              <a:rPr kumimoji="1" lang="ko-KR" altLang="en-US" sz="2000" dirty="0"/>
              <a:t>둘 다 </a:t>
            </a:r>
            <a:r>
              <a:rPr kumimoji="1" lang="en-US" altLang="ko-KR" sz="2000" dirty="0"/>
              <a:t>input token sequence </a:t>
            </a:r>
            <a:r>
              <a:rPr kumimoji="1" lang="ko-KR" altLang="en-US" sz="2000" dirty="0"/>
              <a:t>가 될 수 있다</a:t>
            </a:r>
            <a:r>
              <a:rPr kumimoji="1" lang="en-US" altLang="ko-KR" sz="2000" dirty="0"/>
              <a:t>.</a:t>
            </a:r>
          </a:p>
          <a:p>
            <a:pPr lvl="1"/>
            <a:r>
              <a:rPr kumimoji="1" lang="en-US" altLang="ko-Kore-KR" sz="2000" dirty="0"/>
              <a:t>Bert</a:t>
            </a:r>
            <a:r>
              <a:rPr kumimoji="1" lang="ko-KR" altLang="en-US" sz="2000" dirty="0"/>
              <a:t> 는 </a:t>
            </a:r>
            <a:r>
              <a:rPr kumimoji="1" lang="en-US" altLang="ko-KR" sz="2000" dirty="0"/>
              <a:t>input token sequence </a:t>
            </a:r>
            <a:r>
              <a:rPr kumimoji="1" lang="ko-KR" altLang="en-US" sz="2000" dirty="0"/>
              <a:t>에 대해서 </a:t>
            </a:r>
            <a:r>
              <a:rPr kumimoji="1" lang="en-US" altLang="ko-KR" sz="2000" dirty="0"/>
              <a:t>preprocess </a:t>
            </a:r>
            <a:r>
              <a:rPr kumimoji="1" lang="ko-KR" altLang="en-US" sz="2000" dirty="0"/>
              <a:t>작업을 진행한다</a:t>
            </a:r>
            <a:r>
              <a:rPr kumimoji="1" lang="en-US" altLang="ko-KR" sz="2000" dirty="0"/>
              <a:t>.</a:t>
            </a:r>
          </a:p>
          <a:p>
            <a:pPr lvl="1"/>
            <a:r>
              <a:rPr kumimoji="1" lang="ko-KR" altLang="en-US" sz="2000" dirty="0"/>
              <a:t>전처리 작업 중 </a:t>
            </a:r>
            <a:r>
              <a:rPr kumimoji="1" lang="en-US" altLang="ko-KR" sz="2000" dirty="0"/>
              <a:t>tokenize </a:t>
            </a:r>
            <a:r>
              <a:rPr kumimoji="1" lang="ko-KR" altLang="en-US" sz="2000" dirty="0"/>
              <a:t>방식은 </a:t>
            </a:r>
            <a:r>
              <a:rPr kumimoji="1" lang="en-US" altLang="ko-KR" sz="2000" dirty="0" err="1"/>
              <a:t>WordPiece</a:t>
            </a:r>
            <a:r>
              <a:rPr kumimoji="1" lang="en-US" altLang="ko-KR" sz="2000" dirty="0"/>
              <a:t> Tokenizing </a:t>
            </a:r>
            <a:r>
              <a:rPr kumimoji="1" lang="ko-KR" altLang="en-US" sz="2000" dirty="0"/>
              <a:t>방법을 사용한다</a:t>
            </a:r>
            <a:r>
              <a:rPr kumimoji="1" lang="en-US" altLang="ko-KR" sz="2000" dirty="0"/>
              <a:t>.</a:t>
            </a:r>
          </a:p>
          <a:p>
            <a:pPr marL="457200" lvl="1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503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37178-D0A5-154B-9946-F6E72830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1EBFD-C0D4-3145-9831-DACF7548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o-KR" altLang="en-US" sz="2000" b="1" dirty="0"/>
              <a:t>하위 단어 </a:t>
            </a:r>
            <a:r>
              <a:rPr lang="ko-KR" altLang="en-US" sz="2000" b="1" dirty="0" err="1"/>
              <a:t>토큰화</a:t>
            </a:r>
            <a:r>
              <a:rPr lang="ko-KR" altLang="en-US" sz="2000" b="1" dirty="0"/>
              <a:t> 알고리즘</a:t>
            </a:r>
          </a:p>
          <a:p>
            <a:pPr lvl="1"/>
            <a:r>
              <a:rPr lang="ko-KR" altLang="en-US" sz="1600" dirty="0"/>
              <a:t>일반적으로 단어를 </a:t>
            </a:r>
            <a:r>
              <a:rPr lang="ko-KR" altLang="en-US" sz="1600" dirty="0" err="1"/>
              <a:t>토큰화할</a:t>
            </a:r>
            <a:r>
              <a:rPr lang="ko-KR" altLang="en-US" sz="1600" dirty="0"/>
              <a:t> 때 단어 </a:t>
            </a:r>
            <a:r>
              <a:rPr lang="en" altLang="ko-Kore-KR" sz="1600" dirty="0"/>
              <a:t>Vocabulary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</a:t>
            </a:r>
            <a:r>
              <a:rPr lang="en-US" altLang="ko-KR" sz="1600" dirty="0"/>
              <a:t>.</a:t>
            </a:r>
          </a:p>
          <a:p>
            <a:pPr lvl="1"/>
            <a:r>
              <a:rPr lang="en" altLang="ko-Kore-KR" sz="1600" dirty="0"/>
              <a:t>Vocabulary </a:t>
            </a:r>
            <a:r>
              <a:rPr lang="ko-KR" altLang="en-US" sz="1600" dirty="0"/>
              <a:t>내에 데이터의 모든 고유 단어들을 포함시킨다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Ex)</a:t>
            </a:r>
            <a:r>
              <a:rPr lang="en" altLang="ko-Kore-KR" sz="1600" dirty="0"/>
              <a:t> [game, the, I, played, walked, enjoy]</a:t>
            </a:r>
          </a:p>
          <a:p>
            <a:pPr lvl="1"/>
            <a:r>
              <a:rPr lang="ko-KR" altLang="en-US" sz="1600" dirty="0"/>
              <a:t>전개 과정</a:t>
            </a:r>
            <a:endParaRPr lang="en-US" altLang="ko-KR" sz="1600" dirty="0"/>
          </a:p>
          <a:p>
            <a:pPr marL="1371600" lvl="2" indent="-457200">
              <a:buFont typeface="+mj-lt"/>
              <a:buAutoNum type="arabicParenR"/>
            </a:pPr>
            <a:r>
              <a:rPr lang="en" altLang="ko-Kore-KR" sz="1600" dirty="0"/>
              <a:t>"I played the game" </a:t>
            </a:r>
            <a:r>
              <a:rPr lang="ko-KR" altLang="en-US" sz="1600" dirty="0"/>
              <a:t>이 있다고 가정하자</a:t>
            </a:r>
            <a:r>
              <a:rPr lang="en-US" altLang="ko-KR" sz="1600" dirty="0"/>
              <a:t>. </a:t>
            </a:r>
            <a:r>
              <a:rPr lang="ko-KR" altLang="en-US" sz="1600" dirty="0"/>
              <a:t>이를 공백을 기준으로 나누고 리스트에 담으면 </a:t>
            </a:r>
            <a:r>
              <a:rPr lang="en" altLang="ko-Kore-KR" sz="1600" dirty="0"/>
              <a:t>[I, played, the, game]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" altLang="ko-Kore-KR" sz="1600" dirty="0"/>
              <a:t>Vocabulary </a:t>
            </a:r>
            <a:r>
              <a:rPr lang="ko-KR" altLang="en-US" sz="1600" dirty="0"/>
              <a:t>사전을 보면 각 토큰에 해당하는 단어들이 존재한다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토큰으로 그대로 </a:t>
            </a:r>
            <a:r>
              <a:rPr lang="ko-KR" altLang="en-US" sz="1600" dirty="0" err="1"/>
              <a:t>인정한채</a:t>
            </a:r>
            <a:r>
              <a:rPr lang="ko-KR" altLang="en-US" sz="1600" dirty="0"/>
              <a:t> 놔둔다</a:t>
            </a:r>
            <a:r>
              <a:rPr lang="en-US" altLang="ko-KR" sz="1600" dirty="0"/>
              <a:t>.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" altLang="ko-Kore-KR" sz="1600" dirty="0"/>
              <a:t>I enjoyed the game </a:t>
            </a:r>
            <a:r>
              <a:rPr lang="ko-KR" altLang="en-US" sz="1600" dirty="0"/>
              <a:t>에 대해서 생각해보자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토큰화를</a:t>
            </a:r>
            <a:r>
              <a:rPr lang="ko-KR" altLang="en-US" sz="1600" dirty="0"/>
              <a:t> 하면 </a:t>
            </a:r>
            <a:r>
              <a:rPr lang="en" altLang="ko-Kore-KR" sz="1600" dirty="0"/>
              <a:t>[I, enjoyed, the, game]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얻는다</a:t>
            </a:r>
            <a:r>
              <a:rPr lang="en-US" altLang="ko-KR" sz="1600" dirty="0"/>
              <a:t>.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" altLang="ko-Kore-KR" sz="1600" dirty="0"/>
              <a:t>Vocabulary </a:t>
            </a:r>
            <a:r>
              <a:rPr lang="ko-KR" altLang="en-US" sz="1600" dirty="0"/>
              <a:t>내에는 </a:t>
            </a:r>
            <a:r>
              <a:rPr lang="en" altLang="ko-Kore-KR" sz="1600" dirty="0"/>
              <a:t>enjoyed </a:t>
            </a:r>
            <a:r>
              <a:rPr lang="ko-KR" altLang="en-US" sz="1600" dirty="0"/>
              <a:t>가 존재하지 않는다</a:t>
            </a:r>
            <a:r>
              <a:rPr lang="en-US" altLang="ko-KR" sz="1600" dirty="0"/>
              <a:t>. </a:t>
            </a:r>
            <a:r>
              <a:rPr lang="ko-KR" altLang="en-US" sz="1600" dirty="0"/>
              <a:t>따라서 </a:t>
            </a:r>
            <a:r>
              <a:rPr lang="en" altLang="ko-Kore-KR" sz="1600" dirty="0"/>
              <a:t>unknown 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처리하면서</a:t>
            </a:r>
            <a:r>
              <a:rPr lang="en-US" altLang="ko-KR" sz="1600" dirty="0"/>
              <a:t> </a:t>
            </a:r>
            <a:r>
              <a:rPr lang="ko-KR" altLang="en-US" sz="1600" dirty="0"/>
              <a:t>태그 </a:t>
            </a:r>
            <a:r>
              <a:rPr lang="en-US" altLang="ko-KR" sz="1600" dirty="0"/>
              <a:t>&lt;</a:t>
            </a:r>
            <a:r>
              <a:rPr lang="en" altLang="ko-Kore-KR" sz="1600" dirty="0"/>
              <a:t>UNK&gt;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" altLang="ko-Kore-KR" sz="1600" dirty="0"/>
              <a:t>tokens = [I, &lt;UNK&gt;, the, game]</a:t>
            </a:r>
            <a:endParaRPr lang="en-US" altLang="ko-KR" sz="1600" dirty="0"/>
          </a:p>
          <a:p>
            <a:pPr marL="457200" indent="-457200">
              <a:buFont typeface="+mj-lt"/>
              <a:buAutoNum type="arabicParenR"/>
            </a:pPr>
            <a:endParaRPr lang="en" altLang="ko-Kore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9092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37178-D0A5-154B-9946-F6E72830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1EBFD-C0D4-3145-9831-DACF7548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o-KR" altLang="en-US" sz="2000" b="1" dirty="0"/>
              <a:t>하위 단어 </a:t>
            </a:r>
            <a:r>
              <a:rPr lang="ko-KR" altLang="en-US" sz="2000" b="1" dirty="0" err="1"/>
              <a:t>토큰화</a:t>
            </a:r>
            <a:r>
              <a:rPr lang="ko-KR" altLang="en-US" sz="2000" b="1" dirty="0"/>
              <a:t> 알고리즘</a:t>
            </a:r>
            <a:endParaRPr lang="en" altLang="ko-Kore-KR" sz="2000" dirty="0"/>
          </a:p>
          <a:p>
            <a:r>
              <a:rPr lang="ko-KR" altLang="en-US" sz="2000" dirty="0"/>
              <a:t>전개과정</a:t>
            </a:r>
            <a:endParaRPr lang="en-US" altLang="ko-KR" sz="2000" dirty="0"/>
          </a:p>
          <a:p>
            <a:pPr marL="914400" lvl="1" indent="-457200">
              <a:buFont typeface="+mj-lt"/>
              <a:buAutoNum type="arabicParenR" startAt="5"/>
            </a:pPr>
            <a:r>
              <a:rPr lang="en" altLang="ko-Kore-KR" sz="2000" dirty="0" err="1"/>
              <a:t>unk</a:t>
            </a:r>
            <a:r>
              <a:rPr lang="en" altLang="ko-Kore-KR" sz="2000" dirty="0"/>
              <a:t>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줄이기 위해서 어휘</a:t>
            </a:r>
            <a:r>
              <a:rPr lang="en-US" altLang="ko-KR" sz="2000" dirty="0"/>
              <a:t> </a:t>
            </a:r>
            <a:r>
              <a:rPr lang="ko-KR" altLang="en-US" sz="2000" dirty="0"/>
              <a:t>사전을 </a:t>
            </a:r>
            <a:r>
              <a:rPr lang="ko-KR" altLang="en-US" sz="2000" dirty="0" err="1"/>
              <a:t>늘릴수도</a:t>
            </a:r>
            <a:r>
              <a:rPr lang="ko-KR" altLang="en-US" sz="2000" dirty="0"/>
              <a:t> 있지만 이는 메모리 문제가 발생</a:t>
            </a:r>
            <a:r>
              <a:rPr lang="en-US" altLang="ko-KR" sz="2000" dirty="0"/>
              <a:t>. </a:t>
            </a:r>
            <a:r>
              <a:rPr lang="ko-KR" altLang="en-US" sz="2000" dirty="0"/>
              <a:t>알 수 없는 단어에 대해서 해결하기 위해서 하위 단어 </a:t>
            </a:r>
            <a:r>
              <a:rPr lang="ko-KR" altLang="en-US" sz="2000" dirty="0" err="1"/>
              <a:t>토큰화</a:t>
            </a:r>
            <a:r>
              <a:rPr lang="ko-KR" altLang="en-US" sz="2000" dirty="0"/>
              <a:t> 알고리즘을 사용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lt"/>
              <a:buAutoNum type="arabicParenR" startAt="5"/>
            </a:pPr>
            <a:r>
              <a:rPr lang="en" altLang="ko-Kore-KR" sz="2000" dirty="0"/>
              <a:t>Vocabulary </a:t>
            </a:r>
            <a:r>
              <a:rPr lang="ko-KR" altLang="en-US" sz="2000" dirty="0"/>
              <a:t>의 각 단어들에 대해서 하위 단어로 분할</a:t>
            </a:r>
            <a:r>
              <a:rPr lang="en-US" altLang="ko-KR" sz="2000" dirty="0"/>
              <a:t>, </a:t>
            </a:r>
            <a:r>
              <a:rPr lang="en" altLang="ko-Kore-KR" sz="2000" dirty="0"/>
              <a:t>[game, the, I, play, walk, ed, enjoy]</a:t>
            </a:r>
          </a:p>
          <a:p>
            <a:pPr marL="914400" lvl="1" indent="-457200">
              <a:buFont typeface="+mj-lt"/>
              <a:buAutoNum type="arabicParenR" startAt="5"/>
            </a:pPr>
            <a:r>
              <a:rPr lang="ko-KR" altLang="en-US" sz="2000" dirty="0"/>
              <a:t>다음으로 </a:t>
            </a:r>
            <a:r>
              <a:rPr lang="en-US" altLang="ko-KR" sz="2000" dirty="0"/>
              <a:t>I</a:t>
            </a:r>
            <a:r>
              <a:rPr lang="en" altLang="ko-Kore-KR" sz="2000" dirty="0"/>
              <a:t> enjoyed the game 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토큰화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" altLang="ko-Kore-KR" sz="2000" dirty="0"/>
              <a:t>[I, enjoy, ##ed, the, game]</a:t>
            </a:r>
          </a:p>
          <a:p>
            <a:pPr marL="914400" lvl="1" indent="-457200">
              <a:buFont typeface="+mj-lt"/>
              <a:buAutoNum type="arabicParenR" startAt="5"/>
            </a:pPr>
            <a:r>
              <a:rPr lang="ko-KR" altLang="en-US" sz="2000" dirty="0"/>
              <a:t>만일 </a:t>
            </a:r>
            <a:r>
              <a:rPr lang="ko-KR" altLang="en-US" sz="2000" dirty="0" err="1"/>
              <a:t>토큰화된</a:t>
            </a:r>
            <a:r>
              <a:rPr lang="ko-KR" altLang="en-US" sz="2000" dirty="0"/>
              <a:t> 리스트의 단어들이 </a:t>
            </a:r>
            <a:r>
              <a:rPr lang="en-US" altLang="ko-KR" sz="2000" dirty="0"/>
              <a:t>vocabulary </a:t>
            </a:r>
            <a:r>
              <a:rPr lang="ko-KR" altLang="en-US" sz="2000" dirty="0"/>
              <a:t>에 속하면 토큰으로 인정하면 되는데 만일 없다면 그 단어를 하위 단어로 분할한다</a:t>
            </a:r>
            <a:r>
              <a:rPr lang="en-US" altLang="ko-KR" sz="2000" dirty="0"/>
              <a:t>.</a:t>
            </a:r>
            <a:r>
              <a:rPr lang="ko-KR" altLang="en-US" sz="2000" dirty="0"/>
              <a:t> 분할된 토큰은 </a:t>
            </a:r>
            <a:r>
              <a:rPr lang="en-US" altLang="ko-KR" sz="2000" dirty="0"/>
              <a:t>##</a:t>
            </a:r>
            <a:r>
              <a:rPr lang="ko-KR" altLang="en-US" sz="2000" dirty="0"/>
              <a:t> 기호를 앞에 붙인다</a:t>
            </a:r>
            <a:r>
              <a:rPr lang="en-US" altLang="ko-KR" sz="2000" dirty="0"/>
              <a:t>.</a:t>
            </a:r>
            <a:endParaRPr lang="en" altLang="ko-Kore-KR" sz="2000" dirty="0"/>
          </a:p>
          <a:p>
            <a:pPr marL="914400" lvl="1" indent="-457200">
              <a:buFont typeface="+mj-lt"/>
              <a:buAutoNum type="arabicParenR" startAt="5"/>
            </a:pPr>
            <a:r>
              <a:rPr lang="en-US" altLang="ko-KR" sz="2000" dirty="0"/>
              <a:t>Enjoy </a:t>
            </a:r>
            <a:r>
              <a:rPr lang="ko-KR" altLang="en-US" sz="2000" dirty="0"/>
              <a:t>가 </a:t>
            </a:r>
            <a:r>
              <a:rPr lang="en-US" altLang="ko-KR" sz="2000" dirty="0"/>
              <a:t>##</a:t>
            </a:r>
            <a:r>
              <a:rPr lang="ko-KR" altLang="en-US" sz="2000" dirty="0"/>
              <a:t>이 붙지 않은 이유는 단어의 시작 부분이기 때문에 붙지 않는다</a:t>
            </a:r>
            <a:r>
              <a:rPr lang="en-US" altLang="ko-KR" sz="2000" dirty="0"/>
              <a:t>.</a:t>
            </a:r>
          </a:p>
          <a:p>
            <a:pPr marL="914400" lvl="1" indent="-457200">
              <a:buFont typeface="+mj-lt"/>
              <a:buAutoNum type="arabicParenR" startAt="5"/>
            </a:pPr>
            <a:r>
              <a:rPr lang="ko-KR" altLang="en-US" sz="2000" dirty="0"/>
              <a:t>이로써 </a:t>
            </a:r>
            <a:r>
              <a:rPr lang="ko-KR" altLang="en-US" sz="2000" dirty="0" err="1"/>
              <a:t>토크나이징</a:t>
            </a:r>
            <a:r>
              <a:rPr lang="ko-KR" altLang="en-US" sz="2000" dirty="0"/>
              <a:t> 할 때 </a:t>
            </a:r>
            <a:r>
              <a:rPr lang="en-US" altLang="ko-KR" sz="2000" dirty="0" err="1"/>
              <a:t>unk</a:t>
            </a:r>
            <a:r>
              <a:rPr lang="en-US" altLang="ko-KR" sz="2000" dirty="0"/>
              <a:t> </a:t>
            </a:r>
            <a:r>
              <a:rPr lang="ko-KR" altLang="en-US" sz="2000" dirty="0"/>
              <a:t>태그를 사용하지 않고 모두 </a:t>
            </a:r>
            <a:r>
              <a:rPr lang="ko-KR" altLang="en-US" sz="2000" dirty="0" err="1"/>
              <a:t>토큰화</a:t>
            </a:r>
            <a:r>
              <a:rPr lang="ko-KR" altLang="en-US" sz="2000" dirty="0"/>
              <a:t> 시켰다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그런데 어떤 </a:t>
            </a:r>
            <a:r>
              <a:rPr lang="en-US" altLang="ko-KR" sz="2000" dirty="0"/>
              <a:t>vocabulary </a:t>
            </a:r>
            <a:r>
              <a:rPr lang="ko-KR" altLang="en-US" sz="2000" dirty="0"/>
              <a:t>단어는 하위 단어로 분할하고 어떤 단어는 분할시키지 </a:t>
            </a:r>
            <a:r>
              <a:rPr lang="ko-KR" altLang="en-US" sz="2000" dirty="0" err="1"/>
              <a:t>않는걸까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270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37178-D0A5-154B-9946-F6E72830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1EBFD-C0D4-3145-9831-DACF75483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o-KR" altLang="en-US" sz="2000" b="1" dirty="0"/>
              <a:t>하위 단어 </a:t>
            </a:r>
            <a:r>
              <a:rPr lang="ko-KR" altLang="en-US" sz="2000" b="1" dirty="0" err="1"/>
              <a:t>토큰화</a:t>
            </a:r>
            <a:r>
              <a:rPr lang="ko-KR" altLang="en-US" sz="2000" b="1" dirty="0"/>
              <a:t> 알고리즘</a:t>
            </a:r>
            <a:endParaRPr lang="en-US" altLang="ko-KR" sz="2000" b="1" dirty="0"/>
          </a:p>
          <a:p>
            <a:pPr lvl="1"/>
            <a:r>
              <a:rPr lang="ko-KR" altLang="en-US" sz="2000" dirty="0"/>
              <a:t>바이트 쌍 </a:t>
            </a:r>
            <a:r>
              <a:rPr lang="ko-KR" altLang="en-US" sz="2000" dirty="0" err="1"/>
              <a:t>인코딩</a:t>
            </a:r>
            <a:endParaRPr lang="ko-KR" altLang="en-US" sz="2000" dirty="0"/>
          </a:p>
          <a:p>
            <a:pPr lvl="1"/>
            <a:r>
              <a:rPr lang="ko-KR" altLang="en-US" sz="2000" dirty="0"/>
              <a:t>바이트 수준 바이트 쌍 </a:t>
            </a:r>
            <a:r>
              <a:rPr lang="ko-KR" altLang="en-US" sz="2000" dirty="0" err="1"/>
              <a:t>인코딩</a:t>
            </a:r>
            <a:endParaRPr lang="ko-KR" altLang="en-US" sz="2000" dirty="0"/>
          </a:p>
          <a:p>
            <a:pPr lvl="1"/>
            <a:r>
              <a:rPr lang="ko-KR" altLang="en-US" sz="2000" dirty="0" err="1"/>
              <a:t>워드피스</a:t>
            </a:r>
            <a:endParaRPr lang="ko-KR" altLang="en-US" sz="2000" dirty="0"/>
          </a:p>
          <a:p>
            <a:endParaRPr lang="en-US" altLang="ko-KR" sz="2000" dirty="0"/>
          </a:p>
          <a:p>
            <a:endParaRPr lang="en-US" altLang="ko-Kore-KR" sz="2000" b="1" dirty="0"/>
          </a:p>
          <a:p>
            <a:pPr marL="0" indent="0">
              <a:buNone/>
            </a:pPr>
            <a:endParaRPr lang="en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382576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623FD-80C9-654B-8F3E-DC7663DA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AA9D5-81EB-6B4B-9EEA-FCD3FF5F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o-KR" altLang="en-US" sz="2000" b="1" dirty="0"/>
              <a:t>바이트 쌍 </a:t>
            </a:r>
            <a:r>
              <a:rPr lang="ko-KR" altLang="en-US" sz="2000" b="1" dirty="0" err="1"/>
              <a:t>인코딩</a:t>
            </a:r>
            <a:r>
              <a:rPr lang="en-US" altLang="ko-KR" sz="2000" b="1" dirty="0"/>
              <a:t>(BPE)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600" dirty="0"/>
              <a:t>빈도수와 함께 주어진 데이터셋에서 단어 추출</a:t>
            </a:r>
            <a:r>
              <a:rPr lang="en-US" altLang="ko-KR" sz="1600" dirty="0"/>
              <a:t> : (</a:t>
            </a:r>
            <a:r>
              <a:rPr lang="en" altLang="ko-Kore-KR" sz="1600" dirty="0"/>
              <a:t>cost, 2), (best, 2),(menu,1),(men,1),(camel,1)</a:t>
            </a:r>
            <a:endParaRPr lang="ko-KR" altLang="en-US" sz="1600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600" dirty="0"/>
              <a:t>어휘 사전 크기 정의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600" dirty="0"/>
              <a:t>단어를 문자 시퀀스로 분할 </a:t>
            </a:r>
            <a:r>
              <a:rPr lang="en-US" altLang="ko-KR" sz="1600" dirty="0"/>
              <a:t>: (</a:t>
            </a:r>
            <a:r>
              <a:rPr lang="en" altLang="ko-Kore-KR" sz="1600" dirty="0"/>
              <a:t>C O S T)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600" dirty="0"/>
              <a:t>문자 시퀀스의 모든 고유 문자를 어휘 사전에 추가</a:t>
            </a:r>
            <a:r>
              <a:rPr lang="en-US" altLang="ko-KR" sz="1600" dirty="0"/>
              <a:t> :  [</a:t>
            </a:r>
            <a:r>
              <a:rPr lang="en" altLang="ko-Kore-KR" sz="1600" dirty="0" err="1"/>
              <a:t>a,b,c,e,l,m,n,o,s,t,u</a:t>
            </a:r>
            <a:r>
              <a:rPr lang="en" altLang="ko-Kore-KR" sz="1600" dirty="0"/>
              <a:t>] </a:t>
            </a:r>
            <a:endParaRPr lang="ko-KR" altLang="en-US" sz="1600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600" dirty="0"/>
              <a:t>빈도가 높은 기호 쌍을 선택하고 병합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600" dirty="0"/>
              <a:t>어휘 사전 크기에 도달할 때까지 앞 다섯 단계 반복</a:t>
            </a:r>
            <a:r>
              <a:rPr lang="en-US" altLang="ko-KR" sz="1600" dirty="0"/>
              <a:t> : .(</a:t>
            </a:r>
            <a:r>
              <a:rPr lang="en-US" altLang="ko-KR" sz="1600" dirty="0" err="1"/>
              <a:t>st</a:t>
            </a:r>
            <a:r>
              <a:rPr lang="en-US" altLang="ko-KR" sz="1600" dirty="0"/>
              <a:t> -&gt; me -&gt; men)</a:t>
            </a:r>
            <a:endParaRPr lang="ko-KR" altLang="en-US" sz="1600" dirty="0"/>
          </a:p>
          <a:p>
            <a:endParaRPr lang="ko-KR" altLang="en-US" sz="2000" b="1" dirty="0"/>
          </a:p>
          <a:p>
            <a:pPr marL="0" indent="0">
              <a:buNone/>
            </a:pPr>
            <a:br>
              <a:rPr lang="ko-KR" altLang="en-US" sz="2000" dirty="0"/>
            </a:br>
            <a:endParaRPr kumimoji="1" lang="ko-Kore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28CF24-F123-8F49-B530-7F933C2F5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105" y="2805404"/>
            <a:ext cx="3271546" cy="28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9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B3B0E-2DD2-AC46-B5DA-9C572F2B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0E090-B2D6-A342-9696-BA8DD66C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o-KR" altLang="en-US" sz="2000" b="1" dirty="0"/>
              <a:t>바이트 수준 바이트 쌍 </a:t>
            </a:r>
            <a:r>
              <a:rPr lang="ko-KR" altLang="en-US" sz="2000" b="1" dirty="0" err="1"/>
              <a:t>인코딩</a:t>
            </a:r>
            <a:r>
              <a:rPr lang="en-US" altLang="ko-KR" sz="2000" b="1" dirty="0"/>
              <a:t>(BBPE)</a:t>
            </a:r>
            <a:endParaRPr lang="ko-KR" altLang="en-US" sz="2000" b="1" dirty="0"/>
          </a:p>
          <a:p>
            <a:pPr lvl="1"/>
            <a:r>
              <a:rPr lang="ko-KR" altLang="en-US" sz="1600" dirty="0"/>
              <a:t>바이트 수준 바이트 쌍 </a:t>
            </a:r>
            <a:r>
              <a:rPr lang="ko-KR" altLang="en-US" sz="1600" dirty="0" err="1"/>
              <a:t>인코딩</a:t>
            </a:r>
            <a:r>
              <a:rPr lang="en-US" altLang="ko-KR" sz="1600" dirty="0"/>
              <a:t>(</a:t>
            </a:r>
            <a:r>
              <a:rPr lang="en" altLang="ko-Kore-KR" sz="1600" dirty="0"/>
              <a:t>byte-level byte pair encoding)(BBPE) </a:t>
            </a:r>
            <a:r>
              <a:rPr lang="ko-KR" altLang="en-US" sz="1600" dirty="0"/>
              <a:t>은 </a:t>
            </a:r>
            <a:r>
              <a:rPr lang="en" altLang="ko-Kore-KR" sz="1600" dirty="0"/>
              <a:t>BPE</a:t>
            </a:r>
            <a:r>
              <a:rPr lang="ko-KR" altLang="en-US" sz="1600" dirty="0"/>
              <a:t>와 매우 유사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 문자 수준 시퀀스를 사용하는 대신에 바이트 수준 시퀀스를 사용한다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예를 들어서 입력</a:t>
            </a:r>
            <a:r>
              <a:rPr lang="en-US" altLang="ko-KR" sz="1600" dirty="0"/>
              <a:t> </a:t>
            </a:r>
            <a:r>
              <a:rPr lang="ko-KR" altLang="en-US" sz="1600" dirty="0"/>
              <a:t>값으로 </a:t>
            </a:r>
            <a:r>
              <a:rPr lang="en" altLang="ko-Kore-KR" sz="1600" dirty="0"/>
              <a:t>best </a:t>
            </a:r>
            <a:r>
              <a:rPr lang="ko-KR" altLang="en-US" sz="1600" dirty="0"/>
              <a:t>가 있다고 가정</a:t>
            </a:r>
            <a:r>
              <a:rPr lang="en-US" altLang="ko-KR" sz="1600" dirty="0"/>
              <a:t>.</a:t>
            </a:r>
          </a:p>
          <a:p>
            <a:pPr lvl="1"/>
            <a:r>
              <a:rPr lang="en" altLang="ko-Kore-KR" sz="1600" dirty="0"/>
              <a:t>BPE</a:t>
            </a:r>
            <a:r>
              <a:rPr lang="ko-KR" altLang="en-US" sz="1600" dirty="0"/>
              <a:t>는 </a:t>
            </a:r>
            <a:r>
              <a:rPr lang="en-US" altLang="ko-KR" sz="1600" dirty="0"/>
              <a:t>best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문자</a:t>
            </a:r>
            <a:r>
              <a:rPr lang="en-US" altLang="ko-KR" sz="1600" dirty="0"/>
              <a:t> </a:t>
            </a:r>
            <a:r>
              <a:rPr lang="ko-KR" altLang="en-US" sz="1600" dirty="0"/>
              <a:t>시퀀스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[</a:t>
            </a:r>
            <a:r>
              <a:rPr lang="en" altLang="ko-Kore-KR" sz="1600" dirty="0"/>
              <a:t>b e s t] </a:t>
            </a:r>
            <a:r>
              <a:rPr lang="ko-KR" altLang="en-US" sz="1600" dirty="0"/>
              <a:t>로 바꾼다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BBPE</a:t>
            </a:r>
            <a:r>
              <a:rPr lang="ko-KR" altLang="en-US" sz="1600" dirty="0"/>
              <a:t>는 </a:t>
            </a:r>
            <a:r>
              <a:rPr lang="en-US" altLang="ko-KR" sz="1600" dirty="0"/>
              <a:t>[62 65 73 74 ] </a:t>
            </a:r>
            <a:r>
              <a:rPr lang="ko-KR" altLang="en-US" sz="1600" dirty="0"/>
              <a:t>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유니코드 문자는 </a:t>
            </a:r>
            <a:r>
              <a:rPr lang="en-US" altLang="ko-KR" sz="1600" dirty="0"/>
              <a:t>byte </a:t>
            </a:r>
            <a:r>
              <a:rPr lang="ko-KR" altLang="en-US" sz="1600" dirty="0"/>
              <a:t>로 변환</a:t>
            </a:r>
            <a:r>
              <a:rPr lang="en-US" altLang="ko-KR" sz="1600" dirty="0"/>
              <a:t>,</a:t>
            </a:r>
            <a:r>
              <a:rPr lang="ko-KR" altLang="en-US" sz="1600" dirty="0"/>
              <a:t> 문자</a:t>
            </a:r>
            <a:r>
              <a:rPr lang="en-US" altLang="ko-KR" sz="1600" dirty="0"/>
              <a:t> </a:t>
            </a:r>
            <a:r>
              <a:rPr lang="ko-KR" altLang="en-US" sz="1600" dirty="0"/>
              <a:t>크기는 </a:t>
            </a:r>
            <a:r>
              <a:rPr lang="en-US" altLang="ko-KR" sz="1600" dirty="0"/>
              <a:t>1</a:t>
            </a:r>
            <a:r>
              <a:rPr lang="ko-KR" altLang="en-US" sz="1600" dirty="0"/>
              <a:t> </a:t>
            </a:r>
            <a:r>
              <a:rPr lang="en-US" altLang="ko-KR" sz="1600" dirty="0"/>
              <a:t>~</a:t>
            </a:r>
            <a:r>
              <a:rPr lang="ko-KR" altLang="en-US" sz="1600" dirty="0"/>
              <a:t> </a:t>
            </a:r>
            <a:r>
              <a:rPr lang="en-US" altLang="ko-KR" sz="1600" dirty="0"/>
              <a:t>4</a:t>
            </a:r>
            <a:r>
              <a:rPr lang="ko-KR" altLang="en-US" sz="1600" dirty="0"/>
              <a:t> </a:t>
            </a:r>
            <a:r>
              <a:rPr lang="en-US" altLang="ko-KR" sz="1600" dirty="0"/>
              <a:t>byte)</a:t>
            </a:r>
          </a:p>
          <a:p>
            <a:pPr lvl="1"/>
            <a:r>
              <a:rPr lang="en-US" altLang="ko-KR" sz="1600" dirty="0"/>
              <a:t>Byte </a:t>
            </a:r>
            <a:r>
              <a:rPr lang="ko-KR" altLang="en-US" sz="1600" dirty="0"/>
              <a:t>수준에서 </a:t>
            </a:r>
            <a:r>
              <a:rPr lang="en-US" altLang="ko-KR" sz="1600" dirty="0" err="1"/>
              <a:t>bpe</a:t>
            </a:r>
            <a:r>
              <a:rPr lang="en-US" altLang="ko-KR" sz="1600" dirty="0"/>
              <a:t> </a:t>
            </a:r>
            <a:r>
              <a:rPr lang="ko-KR" altLang="en-US" sz="1600" dirty="0"/>
              <a:t>방식을 적용해 빈번한 쌍을 구분해 </a:t>
            </a:r>
            <a:r>
              <a:rPr lang="en-US" altLang="ko-KR" sz="1600" dirty="0"/>
              <a:t>vocabulary </a:t>
            </a:r>
            <a:r>
              <a:rPr lang="ko-KR" altLang="en-US" sz="1600" dirty="0"/>
              <a:t>구축</a:t>
            </a:r>
            <a:endParaRPr lang="en-US" altLang="ko-KR" sz="1600" dirty="0"/>
          </a:p>
          <a:p>
            <a:pPr lvl="1"/>
            <a:r>
              <a:rPr lang="en-US" altLang="ko-KR" sz="1600" dirty="0"/>
              <a:t>BBPE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사용하는 이유는 다국어 설정에 매우 유용하기 때문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229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9870B-E268-7740-A746-2433CD34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EE76C-320A-6345-8CE9-9C8CC8AA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ko-KR" altLang="en-US" sz="2000" b="1" dirty="0" err="1"/>
              <a:t>워드피스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WordPiece</a:t>
            </a:r>
            <a:r>
              <a:rPr lang="en-US" altLang="ko-KR" sz="2000" b="1" dirty="0"/>
              <a:t>)</a:t>
            </a:r>
            <a:endParaRPr lang="ko-KR" altLang="en-US" sz="2000" b="1" dirty="0"/>
          </a:p>
          <a:p>
            <a:pPr lvl="1"/>
            <a:r>
              <a:rPr lang="ko-KR" altLang="en-US" sz="1600" dirty="0"/>
              <a:t>빈도에 따라서 심볼 쌍을 병합하지 않는다</a:t>
            </a:r>
            <a:r>
              <a:rPr lang="en-US" altLang="ko-KR" sz="1600" dirty="0"/>
              <a:t>.(</a:t>
            </a:r>
            <a:r>
              <a:rPr lang="en" altLang="ko-Kore-KR" sz="1600" dirty="0" err="1"/>
              <a:t>bpe,bbpe</a:t>
            </a:r>
            <a:r>
              <a:rPr lang="ko-KR" altLang="en-US" sz="1600" dirty="0"/>
              <a:t>는 빈도가 높은 순으로 심볼 쌍을 연결했다</a:t>
            </a:r>
            <a:r>
              <a:rPr lang="en-US" altLang="ko-KR" sz="1600" dirty="0"/>
              <a:t>.)</a:t>
            </a:r>
          </a:p>
          <a:p>
            <a:pPr lvl="1"/>
            <a:r>
              <a:rPr lang="ko-KR" altLang="en-US" sz="1600" dirty="0" err="1"/>
              <a:t>가능도에</a:t>
            </a:r>
            <a:r>
              <a:rPr lang="ko-KR" altLang="en-US" sz="1600" dirty="0"/>
              <a:t> 따라서 기호를 병합</a:t>
            </a:r>
            <a:endParaRPr lang="en-US" altLang="ko-KR" sz="1600" dirty="0"/>
          </a:p>
          <a:p>
            <a:pPr lvl="1"/>
            <a:r>
              <a:rPr lang="ko-KR" altLang="en-US" sz="1600" dirty="0"/>
              <a:t>모든 </a:t>
            </a:r>
            <a:r>
              <a:rPr lang="ko-KR" altLang="en-US" sz="1600" dirty="0" err="1"/>
              <a:t>기호쌍에</a:t>
            </a:r>
            <a:r>
              <a:rPr lang="ko-KR" altLang="en-US" sz="1600" dirty="0"/>
              <a:t> 대해서 </a:t>
            </a:r>
            <a:r>
              <a:rPr lang="ko-KR" altLang="en-US" sz="1600" dirty="0" err="1"/>
              <a:t>가능도를</a:t>
            </a:r>
            <a:r>
              <a:rPr lang="ko-KR" altLang="en-US" sz="1600" dirty="0"/>
              <a:t> 확인한 후 </a:t>
            </a:r>
            <a:r>
              <a:rPr lang="ko-KR" altLang="en-US" sz="1600" dirty="0" err="1"/>
              <a:t>가능도가</a:t>
            </a:r>
            <a:r>
              <a:rPr lang="ko-KR" altLang="en-US" sz="1600" dirty="0"/>
              <a:t> 가장 높은 기호 쌍을 병합한다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" altLang="ko-Kore-KR" sz="1600" dirty="0"/>
              <a:t>p(</a:t>
            </a:r>
            <a:r>
              <a:rPr lang="en" altLang="ko-Kore-KR" sz="1600" dirty="0" err="1"/>
              <a:t>st</a:t>
            </a:r>
            <a:r>
              <a:rPr lang="en" altLang="ko-Kore-KR" sz="1600" dirty="0"/>
              <a:t>) / p(s)p(t)</a:t>
            </a:r>
            <a:r>
              <a:rPr lang="en-US" altLang="ko-KR" sz="1600" dirty="0"/>
              <a:t>),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가능도가</a:t>
            </a:r>
            <a:r>
              <a:rPr lang="ko-KR" altLang="en-US" sz="1600" dirty="0"/>
              <a:t> 최대 높은 것부터</a:t>
            </a:r>
            <a:r>
              <a:rPr lang="en-US" altLang="ko-KR" sz="1600" dirty="0"/>
              <a:t>)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60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9870B-E268-7740-A746-2433CD345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EE76C-320A-6345-8CE9-9C8CC8AA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" altLang="ko-Kore-KR" sz="2000" b="1" dirty="0"/>
              <a:t>Input/output Representation</a:t>
            </a:r>
          </a:p>
          <a:p>
            <a:pPr>
              <a:buFont typeface="Wingdings" pitchFamily="2" charset="2"/>
              <a:buChar char="v"/>
            </a:pPr>
            <a:r>
              <a:rPr lang="en" altLang="ko-Kore-KR" sz="2000" b="1" dirty="0"/>
              <a:t>Preprocess</a:t>
            </a:r>
          </a:p>
          <a:p>
            <a:pPr marL="457200" indent="-457200">
              <a:buFont typeface="+mj-lt"/>
              <a:buAutoNum type="arabicParenR"/>
            </a:pPr>
            <a:r>
              <a:rPr lang="en" altLang="ko-Kore-KR" sz="2000" dirty="0"/>
              <a:t>tokenizing</a:t>
            </a:r>
          </a:p>
          <a:p>
            <a:r>
              <a:rPr kumimoji="1" lang="en-US" altLang="ko-KR" sz="2000" dirty="0"/>
              <a:t>tokenize </a:t>
            </a:r>
            <a:r>
              <a:rPr kumimoji="1" lang="ko-KR" altLang="en-US" sz="2000" dirty="0"/>
              <a:t>방식은 </a:t>
            </a:r>
            <a:r>
              <a:rPr kumimoji="1" lang="en-US" altLang="ko-KR" sz="2000" dirty="0" err="1"/>
              <a:t>WordPiece</a:t>
            </a:r>
            <a:r>
              <a:rPr kumimoji="1" lang="en-US" altLang="ko-KR" sz="2000" dirty="0"/>
              <a:t> Tokenizing </a:t>
            </a:r>
            <a:r>
              <a:rPr kumimoji="1" lang="ko-KR" altLang="en-US" sz="2000" dirty="0"/>
              <a:t>방법</a:t>
            </a:r>
            <a:r>
              <a:rPr kumimoji="1" lang="en-US" altLang="ko-KR" sz="2000" dirty="0"/>
              <a:t>.</a:t>
            </a:r>
          </a:p>
          <a:p>
            <a:r>
              <a:rPr kumimoji="1" lang="en-US" altLang="ko-KR" sz="2000" dirty="0" err="1"/>
              <a:t>WordPiece</a:t>
            </a:r>
            <a:r>
              <a:rPr kumimoji="1" lang="en-US" altLang="ko-KR" sz="2000" dirty="0"/>
              <a:t> Tokenizing </a:t>
            </a:r>
            <a:r>
              <a:rPr kumimoji="1" lang="ko-KR" altLang="en-US" sz="2000" dirty="0"/>
              <a:t>이란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하위 단어 </a:t>
            </a:r>
            <a:r>
              <a:rPr kumimoji="1" lang="ko-KR" altLang="en-US" sz="2000" dirty="0" err="1"/>
              <a:t>토큰화</a:t>
            </a:r>
            <a:r>
              <a:rPr kumimoji="1" lang="ko-KR" altLang="en-US" sz="2000" dirty="0"/>
              <a:t> 알고리즘 중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WordPiece</a:t>
            </a:r>
            <a:r>
              <a:rPr kumimoji="1" lang="en-US" altLang="ko-KR" sz="2000" dirty="0"/>
              <a:t> </a:t>
            </a:r>
            <a:r>
              <a:rPr kumimoji="1" lang="ko-KR" altLang="en-US" sz="2000" dirty="0" err="1"/>
              <a:t>토큰화</a:t>
            </a:r>
            <a:r>
              <a:rPr kumimoji="1" lang="ko-KR" altLang="en-US" sz="2000" dirty="0"/>
              <a:t> 알고리즘의 </a:t>
            </a:r>
            <a:r>
              <a:rPr kumimoji="1" lang="en-US" altLang="ko-KR" sz="2000" dirty="0"/>
              <a:t>Vocabulary 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사용한 </a:t>
            </a:r>
            <a:r>
              <a:rPr kumimoji="1" lang="en-US" altLang="ko-KR" sz="2000" dirty="0"/>
              <a:t>tokenizing </a:t>
            </a:r>
            <a:r>
              <a:rPr kumimoji="1" lang="ko-KR" altLang="en-US" sz="2000" dirty="0"/>
              <a:t>방법을 의미</a:t>
            </a:r>
            <a:r>
              <a:rPr kumimoji="1" lang="en-US" altLang="ko-KR" sz="2000" dirty="0"/>
              <a:t>.</a:t>
            </a:r>
          </a:p>
          <a:p>
            <a:r>
              <a:rPr lang="en" altLang="ko-Kore-KR" sz="2000" dirty="0"/>
              <a:t>Let us start pretraining the model</a:t>
            </a:r>
            <a:r>
              <a:rPr lang="ko-KR" altLang="en-US" sz="2000" dirty="0"/>
              <a:t> </a:t>
            </a:r>
            <a:r>
              <a:rPr lang="en-US" altLang="ko-KR" sz="2000" dirty="0"/>
              <a:t>=&gt;</a:t>
            </a:r>
            <a:r>
              <a:rPr lang="ko-KR" altLang="en-US" sz="2000" dirty="0"/>
              <a:t> </a:t>
            </a:r>
            <a:r>
              <a:rPr lang="en" altLang="ko-Kore-KR" sz="2000" dirty="0"/>
              <a:t>[let, us, start, pre, ##train, ##</a:t>
            </a:r>
            <a:r>
              <a:rPr lang="en" altLang="ko-Kore-KR" sz="2000" dirty="0" err="1"/>
              <a:t>ing</a:t>
            </a:r>
            <a:r>
              <a:rPr lang="en" altLang="ko-Kore-KR" sz="2000" dirty="0"/>
              <a:t>, the, model]</a:t>
            </a:r>
            <a:endParaRPr lang="en" altLang="ko-Kore-KR" sz="2000" b="1" dirty="0"/>
          </a:p>
          <a:p>
            <a:pPr marL="457200" indent="-457200">
              <a:buFont typeface="+mj-lt"/>
              <a:buAutoNum type="arabicParenR" startAt="2"/>
            </a:pPr>
            <a:r>
              <a:rPr lang="en" altLang="ko-Kore-KR" sz="2000" dirty="0"/>
              <a:t>special tokens</a:t>
            </a:r>
          </a:p>
          <a:p>
            <a:r>
              <a:rPr lang="en" altLang="ko-Kore-KR" sz="2000" dirty="0"/>
              <a:t>CLS, SEP </a:t>
            </a:r>
            <a:r>
              <a:rPr lang="ko-KR" altLang="en-US" sz="2000" dirty="0"/>
              <a:t>추가</a:t>
            </a:r>
            <a:endParaRPr lang="en" altLang="ko-Kore-KR" sz="2000" dirty="0"/>
          </a:p>
          <a:p>
            <a:pPr marL="457200" indent="-457200">
              <a:buFont typeface="+mj-lt"/>
              <a:buAutoNum type="arabicParenR" startAt="3"/>
            </a:pPr>
            <a:r>
              <a:rPr lang="en" altLang="ko-Kore-KR" sz="2000" dirty="0"/>
              <a:t>position token + segment token, token =&gt; </a:t>
            </a:r>
            <a:r>
              <a:rPr lang="en-US" altLang="ko-Kore-KR" sz="2000" dirty="0"/>
              <a:t>sum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endParaRPr kumimoji="1" lang="ko-Kore-KR" altLang="en-US" sz="2000" dirty="0"/>
          </a:p>
          <a:p>
            <a:endParaRPr kumimoji="1" lang="ko-Kore-KR" altLang="en-US" sz="2000" dirty="0"/>
          </a:p>
        </p:txBody>
      </p:sp>
      <p:pic>
        <p:nvPicPr>
          <p:cNvPr id="4" name="그림 3" descr="텍스트, 키보드이(가) 표시된 사진&#10;&#10;자동 생성된 설명">
            <a:extLst>
              <a:ext uri="{FF2B5EF4-FFF2-40B4-BE49-F238E27FC236}">
                <a16:creationId xmlns:a16="http://schemas.microsoft.com/office/drawing/2014/main" id="{D0C65AA4-AC23-0A43-8ABF-99C2D2DC5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66" y="4590753"/>
            <a:ext cx="4504224" cy="145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3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C0343-184A-8E47-9342-1151D460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Abstract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EF7485-2D23-E84C-8F0C-C427D9F1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sz="2000" dirty="0"/>
              <a:t>BERT : </a:t>
            </a:r>
            <a:r>
              <a:rPr lang="en" altLang="ko-Kore-KR" sz="2000" b="1" dirty="0"/>
              <a:t>B</a:t>
            </a:r>
            <a:r>
              <a:rPr lang="en" altLang="ko-Kore-KR" sz="2000" dirty="0"/>
              <a:t>idirectional </a:t>
            </a:r>
            <a:r>
              <a:rPr lang="en" altLang="ko-Kore-KR" sz="2000" b="1" dirty="0"/>
              <a:t>E</a:t>
            </a:r>
            <a:r>
              <a:rPr lang="en" altLang="ko-Kore-KR" sz="2000" dirty="0"/>
              <a:t>ncoder </a:t>
            </a:r>
            <a:r>
              <a:rPr lang="en" altLang="ko-Kore-KR" sz="2000" b="1" dirty="0"/>
              <a:t>R</a:t>
            </a:r>
            <a:r>
              <a:rPr lang="en" altLang="ko-Kore-KR" sz="2000" dirty="0"/>
              <a:t>epresentation </a:t>
            </a:r>
            <a:r>
              <a:rPr lang="en" altLang="ko-Kore-KR" sz="2000" b="1" dirty="0"/>
              <a:t>T</a:t>
            </a:r>
            <a:r>
              <a:rPr lang="en" altLang="ko-Kore-KR" sz="2000" dirty="0"/>
              <a:t>ransformer</a:t>
            </a:r>
          </a:p>
          <a:p>
            <a:r>
              <a:rPr lang="ko-KR" altLang="en-US" sz="2000" dirty="0"/>
              <a:t>문장의 양방향 </a:t>
            </a:r>
            <a:r>
              <a:rPr lang="en" altLang="ko-Kore-KR" sz="2000" dirty="0"/>
              <a:t>context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고려한 사전</a:t>
            </a:r>
            <a:r>
              <a:rPr lang="en-US" altLang="ko-KR" sz="2000" dirty="0"/>
              <a:t> </a:t>
            </a:r>
            <a:r>
              <a:rPr lang="ko-KR" altLang="en-US" sz="2000" dirty="0"/>
              <a:t>학습 모델로</a:t>
            </a:r>
            <a:r>
              <a:rPr lang="en-US" altLang="ko-KR" sz="2000" dirty="0"/>
              <a:t>, </a:t>
            </a:r>
            <a:r>
              <a:rPr lang="en" altLang="ko-Kore-KR" sz="2000" dirty="0"/>
              <a:t>Transformer </a:t>
            </a:r>
            <a:r>
              <a:rPr lang="ko-KR" altLang="en-US" sz="2000" dirty="0"/>
              <a:t>의 </a:t>
            </a:r>
            <a:r>
              <a:rPr lang="en" altLang="ko-Kore-KR" sz="2000" dirty="0"/>
              <a:t>encoder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활용한 모델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사전 학습 모델은 파인 튜닝</a:t>
            </a:r>
            <a:r>
              <a:rPr lang="en-US" altLang="ko-KR" sz="2000" dirty="0"/>
              <a:t> </a:t>
            </a:r>
            <a:r>
              <a:rPr lang="ko-KR" altLang="en-US" sz="2000" dirty="0"/>
              <a:t>될 수 있고 다양한 다운</a:t>
            </a:r>
            <a:r>
              <a:rPr lang="en-US" altLang="ko-KR" sz="2000" dirty="0"/>
              <a:t> </a:t>
            </a:r>
            <a:r>
              <a:rPr lang="ko-KR" altLang="en-US" sz="2000" dirty="0"/>
              <a:t>스트림 태스크에서 높은 성능으로 활용될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사용되는 다운</a:t>
            </a:r>
            <a:r>
              <a:rPr lang="en-US" altLang="ko-KR" sz="2000" dirty="0"/>
              <a:t> </a:t>
            </a:r>
            <a:r>
              <a:rPr lang="ko-KR" altLang="en-US" sz="2000" dirty="0"/>
              <a:t>스트림 태스크</a:t>
            </a:r>
            <a:r>
              <a:rPr lang="en-US" altLang="ko-KR" sz="2000" dirty="0"/>
              <a:t>(</a:t>
            </a:r>
            <a:r>
              <a:rPr lang="en" altLang="ko-Kore-KR" sz="2000" dirty="0"/>
              <a:t>Downstream task)</a:t>
            </a:r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질의 응답 문제</a:t>
            </a:r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자연어 추론 문제</a:t>
            </a:r>
            <a:r>
              <a:rPr lang="en-US" altLang="ko-KR" sz="2000" dirty="0"/>
              <a:t>(</a:t>
            </a:r>
            <a:r>
              <a:rPr lang="en" altLang="ko-Kore-KR" sz="2000" dirty="0"/>
              <a:t>NLI)</a:t>
            </a:r>
          </a:p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 err="1"/>
              <a:t>태깅</a:t>
            </a:r>
            <a:r>
              <a:rPr lang="ko-KR" altLang="en-US" sz="2000" dirty="0"/>
              <a:t> 문제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  <a:p>
            <a:pPr marL="0" indent="0">
              <a:buNone/>
            </a:pP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49772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9B02A-F9BE-9C4B-8729-10456479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602EC-6FF1-8944-ABAE-65AD1C4C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156"/>
            <a:ext cx="10515600" cy="435133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" altLang="ko-Kore-KR" sz="2000" b="1" dirty="0"/>
              <a:t>Pre-training BERT</a:t>
            </a:r>
          </a:p>
          <a:p>
            <a:r>
              <a:rPr lang="en" altLang="ko-Kore-KR" sz="2000" dirty="0"/>
              <a:t>Masked Language Model(MLM)</a:t>
            </a:r>
          </a:p>
          <a:p>
            <a:pPr lvl="1"/>
            <a:r>
              <a:rPr lang="en-US" altLang="ko-Kore-KR" sz="2000" dirty="0"/>
              <a:t>D</a:t>
            </a:r>
            <a:r>
              <a:rPr lang="en" altLang="ko-Kore-KR" sz="2000" dirty="0" err="1"/>
              <a:t>eep</a:t>
            </a:r>
            <a:r>
              <a:rPr lang="en" altLang="ko-Kore-KR" sz="2000" dirty="0"/>
              <a:t> bidirectional train </a:t>
            </a:r>
            <a:r>
              <a:rPr lang="ko-KR" altLang="en-US" sz="2000" dirty="0"/>
              <a:t>방식이 </a:t>
            </a:r>
            <a:r>
              <a:rPr lang="en" altLang="ko-KR" sz="2000" dirty="0"/>
              <a:t>MLM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 err="1"/>
              <a:t>랜덤하게</a:t>
            </a:r>
            <a:r>
              <a:rPr lang="ko-KR" altLang="en-US" sz="2000" dirty="0"/>
              <a:t> 일정 비율로 시퀀스 내의 토큰들을 </a:t>
            </a:r>
            <a:r>
              <a:rPr lang="en" altLang="ko-Kore-KR" sz="2000" dirty="0"/>
              <a:t>masking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Masking</a:t>
            </a:r>
            <a:r>
              <a:rPr lang="ko-KR" altLang="en-US" sz="2000" dirty="0"/>
              <a:t>된 토큰이 본래 어떤 단어였는지 예측한다</a:t>
            </a:r>
            <a:r>
              <a:rPr lang="en-US" altLang="ko-KR" sz="2000" dirty="0"/>
              <a:t>.</a:t>
            </a:r>
          </a:p>
          <a:p>
            <a:pPr lvl="1"/>
            <a:r>
              <a:rPr lang="en" altLang="ko-Kore-KR" sz="2000" dirty="0"/>
              <a:t>MLM </a:t>
            </a:r>
            <a:r>
              <a:rPr lang="ko-KR" altLang="en-US" sz="2000" dirty="0"/>
              <a:t>작업은 필수적으로 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</a:t>
            </a:r>
            <a:r>
              <a:rPr lang="en" altLang="ko-Kore-KR" sz="2000" dirty="0"/>
              <a:t>pre-train </a:t>
            </a:r>
            <a:r>
              <a:rPr lang="ko-KR" altLang="en-US" sz="2000" dirty="0"/>
              <a:t>과 </a:t>
            </a:r>
            <a:r>
              <a:rPr lang="en" altLang="ko-Kore-KR" sz="2000" dirty="0"/>
              <a:t>fine-tunning </a:t>
            </a:r>
            <a:r>
              <a:rPr lang="ko-KR" altLang="en-US" sz="2000" dirty="0"/>
              <a:t>사이에 </a:t>
            </a:r>
            <a:r>
              <a:rPr lang="en" altLang="ko-Kore-KR" sz="2000" dirty="0"/>
              <a:t>mismatch </a:t>
            </a:r>
            <a:r>
              <a:rPr lang="ko-KR" altLang="en-US" sz="2000" dirty="0"/>
              <a:t>가 발생하게 된다</a:t>
            </a:r>
            <a:r>
              <a:rPr lang="en-US" altLang="ko-KR" sz="2000" dirty="0"/>
              <a:t>.</a:t>
            </a:r>
            <a:r>
              <a:rPr lang="ko-Kore-KR" altLang="en-US" sz="2000" dirty="0"/>
              <a:t>🥲 </a:t>
            </a:r>
            <a:endParaRPr lang="en-US" altLang="ko-Kore-KR" sz="2000" dirty="0"/>
          </a:p>
          <a:p>
            <a:pPr lvl="1"/>
            <a:r>
              <a:rPr lang="ko-KR" altLang="en-US" sz="2000" dirty="0"/>
              <a:t>즉 </a:t>
            </a:r>
            <a:r>
              <a:rPr lang="en" altLang="ko-Kore-KR" sz="2000" dirty="0"/>
              <a:t>mask </a:t>
            </a:r>
            <a:r>
              <a:rPr lang="ko-KR" altLang="en-US" sz="2000" dirty="0"/>
              <a:t>토큰을 예측하면서 사전 학습된 </a:t>
            </a:r>
            <a:r>
              <a:rPr lang="en" altLang="ko-Kore-KR" sz="2000" dirty="0" err="1"/>
              <a:t>bert</a:t>
            </a:r>
            <a:r>
              <a:rPr lang="en" altLang="ko-Kore-KR" sz="2000" dirty="0"/>
              <a:t> </a:t>
            </a:r>
            <a:r>
              <a:rPr lang="ko-KR" altLang="en-US" sz="2000" dirty="0"/>
              <a:t>모델은 다른 다운 스트림 태스크에 적용할 때</a:t>
            </a:r>
            <a:r>
              <a:rPr lang="en-US" altLang="ko-KR" sz="2000" dirty="0"/>
              <a:t>, </a:t>
            </a:r>
            <a:r>
              <a:rPr lang="ko-KR" altLang="en-US" sz="2000" dirty="0"/>
              <a:t>다운 스트림 태스크의 토큰들은 </a:t>
            </a:r>
            <a:r>
              <a:rPr lang="en" altLang="ko-Kore-KR" sz="2000" dirty="0"/>
              <a:t>mask </a:t>
            </a:r>
            <a:r>
              <a:rPr lang="ko-KR" altLang="en-US" sz="2000" dirty="0"/>
              <a:t>가 존재하지 않기 때문에 서로 </a:t>
            </a:r>
            <a:r>
              <a:rPr lang="en" altLang="ko-Kore-KR" sz="2000" dirty="0"/>
              <a:t>mismatch </a:t>
            </a:r>
            <a:r>
              <a:rPr lang="ko-KR" altLang="en-US" sz="2000" dirty="0"/>
              <a:t>가 발생하게 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(80 - 10 -10) </a:t>
            </a:r>
            <a:r>
              <a:rPr lang="en" altLang="ko-Kore-KR" sz="2000" dirty="0"/>
              <a:t>rule </a:t>
            </a:r>
            <a:r>
              <a:rPr lang="ko-KR" altLang="en-US" sz="2000" dirty="0"/>
              <a:t>을 적용한다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80%</a:t>
            </a:r>
            <a:r>
              <a:rPr lang="ko-KR" altLang="en-US" sz="2000" dirty="0"/>
              <a:t>는 본래의 목적대로 </a:t>
            </a:r>
            <a:r>
              <a:rPr lang="en" altLang="ko-Kore-KR" sz="2000" dirty="0"/>
              <a:t>masking 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10%</a:t>
            </a:r>
            <a:r>
              <a:rPr lang="ko-KR" altLang="en-US" sz="2000" dirty="0"/>
              <a:t>는 다른 단어로 대체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10%</a:t>
            </a:r>
            <a:r>
              <a:rPr lang="ko-KR" altLang="en-US" sz="2000" dirty="0"/>
              <a:t>는 본래의 토큰으로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만일 </a:t>
            </a:r>
            <a:r>
              <a:rPr lang="en" altLang="ko-Kore-KR" sz="2000" dirty="0" err="1"/>
              <a:t>i</a:t>
            </a:r>
            <a:r>
              <a:rPr lang="en" altLang="ko-Kore-KR" sz="2000" dirty="0"/>
              <a:t> </a:t>
            </a:r>
            <a:r>
              <a:rPr lang="en" altLang="ko-Kore-KR" sz="2000" dirty="0" err="1"/>
              <a:t>th</a:t>
            </a:r>
            <a:r>
              <a:rPr lang="en" altLang="ko-Kore-KR" sz="2000" dirty="0"/>
              <a:t> </a:t>
            </a:r>
            <a:r>
              <a:rPr lang="ko-KR" altLang="en-US" sz="2000" dirty="0"/>
              <a:t>번째 토큰이 </a:t>
            </a:r>
            <a:r>
              <a:rPr lang="en" altLang="ko-Kore-KR" sz="2000" dirty="0"/>
              <a:t>masking </a:t>
            </a:r>
            <a:r>
              <a:rPr lang="ko-KR" altLang="en-US" sz="2000" dirty="0"/>
              <a:t>대상으로 선정됐다면 위의 </a:t>
            </a:r>
            <a:r>
              <a:rPr lang="en-US" altLang="ko-KR" sz="2000" dirty="0"/>
              <a:t>80- 10- 10 </a:t>
            </a:r>
            <a:r>
              <a:rPr lang="en" altLang="ko-Kore-KR" sz="2000" dirty="0"/>
              <a:t>rule </a:t>
            </a:r>
            <a:r>
              <a:rPr lang="ko-KR" altLang="en-US" sz="2000" dirty="0"/>
              <a:t>을 거치게 되고 본래의 </a:t>
            </a:r>
            <a:r>
              <a:rPr lang="en" altLang="ko-Kore-KR" sz="2000" dirty="0"/>
              <a:t>token </a:t>
            </a:r>
            <a:r>
              <a:rPr lang="ko-KR" altLang="en-US" sz="2000" dirty="0"/>
              <a:t>값과 </a:t>
            </a:r>
            <a:r>
              <a:rPr lang="en" altLang="ko-Kore-KR" sz="2000" dirty="0" err="1"/>
              <a:t>t_i</a:t>
            </a:r>
            <a:r>
              <a:rPr lang="en" altLang="ko-Kore-KR" sz="2000" dirty="0"/>
              <a:t> </a:t>
            </a:r>
            <a:r>
              <a:rPr lang="ko-KR" altLang="en-US" sz="2000" dirty="0"/>
              <a:t>에 대한 </a:t>
            </a:r>
            <a:r>
              <a:rPr lang="ko-KR" altLang="en-US" sz="2000" dirty="0" err="1"/>
              <a:t>예측값의</a:t>
            </a:r>
            <a:r>
              <a:rPr lang="ko-KR" altLang="en-US" sz="2000" dirty="0"/>
              <a:t> 손실</a:t>
            </a:r>
            <a:r>
              <a:rPr lang="en-US" altLang="ko-KR" sz="2000" dirty="0"/>
              <a:t>(</a:t>
            </a:r>
            <a:r>
              <a:rPr lang="en" altLang="ko-Kore-KR" sz="2000" dirty="0"/>
              <a:t>cross entropy loss)</a:t>
            </a:r>
            <a:r>
              <a:rPr lang="ko-KR" altLang="en-US" sz="2000" dirty="0"/>
              <a:t>을 구해서 모델에 대한 학습을 진행한다</a:t>
            </a:r>
            <a:r>
              <a:rPr lang="en-US" altLang="ko-KR" sz="2000" dirty="0"/>
              <a:t>. </a:t>
            </a:r>
            <a:endParaRPr kumimoji="1" lang="ko-Kore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9FDF84-0819-5544-8AE2-F6292959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481" y="696075"/>
            <a:ext cx="3497690" cy="22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9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9B02A-F9BE-9C4B-8729-10456479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602EC-6FF1-8944-ABAE-65AD1C4CF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156"/>
            <a:ext cx="10515600" cy="435133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" altLang="ko-Kore-KR" sz="2000" b="1" dirty="0"/>
              <a:t>Pre-training BERT</a:t>
            </a:r>
          </a:p>
          <a:p>
            <a:r>
              <a:rPr lang="en" altLang="ko-Kore-KR" sz="2000" dirty="0"/>
              <a:t>Next Sentence Prediction(NSP)</a:t>
            </a:r>
          </a:p>
          <a:p>
            <a:pPr lvl="1"/>
            <a:r>
              <a:rPr lang="ko-KR" altLang="en-US" sz="2000" dirty="0"/>
              <a:t>질의 응답</a:t>
            </a:r>
            <a:r>
              <a:rPr lang="en-US" altLang="ko-KR" sz="2000" dirty="0"/>
              <a:t>, </a:t>
            </a:r>
            <a:r>
              <a:rPr lang="ko-KR" altLang="en-US" sz="2000" dirty="0"/>
              <a:t>자연어 추론과 같은 많은 다운 스트림 태스크들은 두 문장들 간의 관계에 대한 이해에 바탕을 두고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두 문장의 관계에 대한 이해를 학습하기 위해서 우리는 </a:t>
            </a:r>
            <a:r>
              <a:rPr lang="en" altLang="ko-Kore-KR" sz="2000" dirty="0"/>
              <a:t>next sentence prediction task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시행한다</a:t>
            </a:r>
            <a:r>
              <a:rPr lang="en-US" altLang="ko-KR" sz="2000" dirty="0"/>
              <a:t>. (</a:t>
            </a:r>
            <a:r>
              <a:rPr lang="ko-KR" altLang="en-US" sz="2000" dirty="0"/>
              <a:t>단일 언어 </a:t>
            </a:r>
            <a:r>
              <a:rPr lang="en" altLang="ko-Kore-KR" sz="2000" dirty="0"/>
              <a:t>corpus </a:t>
            </a:r>
            <a:r>
              <a:rPr lang="ko-KR" altLang="en-US" sz="2000" dirty="0"/>
              <a:t>로부터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두 문장 </a:t>
            </a:r>
            <a:r>
              <a:rPr lang="en" altLang="ko-Kore-KR" sz="2000" dirty="0"/>
              <a:t>A.B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선택할 때</a:t>
            </a:r>
            <a:r>
              <a:rPr lang="en-US" altLang="ko-KR" sz="2000" dirty="0"/>
              <a:t>, 50%</a:t>
            </a:r>
            <a:r>
              <a:rPr lang="ko-KR" altLang="en-US" sz="2000" dirty="0"/>
              <a:t>의 </a:t>
            </a:r>
            <a:r>
              <a:rPr lang="en" altLang="ko-Kore-KR" sz="2000" dirty="0"/>
              <a:t>B</a:t>
            </a:r>
            <a:r>
              <a:rPr lang="ko-KR" altLang="en-US" sz="2000" dirty="0"/>
              <a:t>는 실제 </a:t>
            </a:r>
            <a:r>
              <a:rPr lang="en" altLang="ko-Kore-KR" sz="2000" dirty="0"/>
              <a:t>A</a:t>
            </a:r>
            <a:r>
              <a:rPr lang="ko-KR" altLang="en-US" sz="2000" dirty="0"/>
              <a:t>문장 뒤에 나오는 문장으로 선택하고 나머지 </a:t>
            </a:r>
            <a:r>
              <a:rPr lang="en-US" altLang="ko-KR" sz="2000" dirty="0"/>
              <a:t>50%</a:t>
            </a:r>
            <a:r>
              <a:rPr lang="ko-KR" altLang="en-US" sz="2000" dirty="0"/>
              <a:t>는 </a:t>
            </a:r>
            <a:r>
              <a:rPr lang="en" altLang="ko-Kore-KR" sz="2000" dirty="0"/>
              <a:t>corpus</a:t>
            </a:r>
            <a:r>
              <a:rPr lang="ko-KR" altLang="en-US" sz="2000" dirty="0"/>
              <a:t>로부터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가져온다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실제 </a:t>
            </a:r>
            <a:r>
              <a:rPr lang="en" altLang="ko-Kore-KR" sz="2000" dirty="0"/>
              <a:t>A</a:t>
            </a:r>
            <a:r>
              <a:rPr lang="ko-KR" altLang="en-US" sz="2000" dirty="0"/>
              <a:t>문장 뒤에 나오는 문장의 </a:t>
            </a:r>
            <a:r>
              <a:rPr lang="en" altLang="ko-Kore-KR" sz="2000" dirty="0"/>
              <a:t>label </a:t>
            </a:r>
            <a:r>
              <a:rPr lang="ko-KR" altLang="en-US" sz="2000" dirty="0"/>
              <a:t>은 </a:t>
            </a:r>
            <a:r>
              <a:rPr lang="en-US" altLang="ko-KR" sz="2000" dirty="0"/>
              <a:t>(</a:t>
            </a:r>
            <a:r>
              <a:rPr lang="en" altLang="ko-Kore-KR" sz="2000" dirty="0" err="1"/>
              <a:t>isNext</a:t>
            </a:r>
            <a:r>
              <a:rPr lang="en" altLang="ko-Kore-KR" sz="2000" dirty="0"/>
              <a:t>) </a:t>
            </a:r>
            <a:r>
              <a:rPr lang="ko-KR" altLang="en-US" sz="2000" dirty="0"/>
              <a:t>이고 그렇지 않은 문장의 </a:t>
            </a:r>
            <a:r>
              <a:rPr lang="en" altLang="ko-Kore-KR" sz="2000" dirty="0"/>
              <a:t>label </a:t>
            </a:r>
            <a:r>
              <a:rPr lang="ko-KR" altLang="en-US" sz="2000" dirty="0"/>
              <a:t>은 </a:t>
            </a:r>
            <a:r>
              <a:rPr lang="en-US" altLang="ko-KR" sz="2000" dirty="0"/>
              <a:t>(</a:t>
            </a:r>
            <a:r>
              <a:rPr lang="en" altLang="ko-Kore-KR" sz="2000" dirty="0" err="1"/>
              <a:t>notNext</a:t>
            </a:r>
            <a:r>
              <a:rPr lang="en" altLang="ko-Kore-KR" sz="2000" dirty="0"/>
              <a:t>)</a:t>
            </a:r>
          </a:p>
          <a:p>
            <a:pPr lvl="1"/>
            <a:r>
              <a:rPr lang="ko-KR" altLang="en-US" sz="2000" dirty="0"/>
              <a:t>이때 문장의 </a:t>
            </a:r>
            <a:r>
              <a:rPr lang="en-US" altLang="ko-KR" sz="2000" dirty="0"/>
              <a:t>CLS</a:t>
            </a:r>
            <a:r>
              <a:rPr lang="en" altLang="ko-Kore-KR" sz="2000" dirty="0"/>
              <a:t> </a:t>
            </a:r>
            <a:r>
              <a:rPr lang="ko-KR" altLang="en-US" sz="2000" dirty="0"/>
              <a:t>토큰의 벡터 표현인 </a:t>
            </a:r>
            <a:r>
              <a:rPr lang="en" altLang="ko-Kore-KR" sz="2000" dirty="0"/>
              <a:t>C</a:t>
            </a:r>
            <a:r>
              <a:rPr lang="ko-KR" altLang="en-US" sz="2000" dirty="0"/>
              <a:t>가 </a:t>
            </a:r>
            <a:r>
              <a:rPr lang="en" altLang="ko-Kore-KR" sz="2000" dirty="0"/>
              <a:t>Next Sentence Prediction </a:t>
            </a:r>
            <a:r>
              <a:rPr lang="ko-KR" altLang="en-US" sz="2000" dirty="0"/>
              <a:t>에 사용된다</a:t>
            </a:r>
            <a:r>
              <a:rPr lang="en-US" altLang="ko-KR" sz="20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" altLang="ko-Kore-KR" sz="2000" b="1" dirty="0"/>
          </a:p>
        </p:txBody>
      </p:sp>
    </p:spTree>
    <p:extLst>
      <p:ext uri="{BB962C8B-B14F-4D97-AF65-F5344CB8AC3E}">
        <p14:creationId xmlns:p14="http://schemas.microsoft.com/office/powerpoint/2010/main" val="179113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BB90F-0309-414F-A2B2-A3C35133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A396F-8589-2A47-A320-E5F5FEE38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" altLang="ko-Kore-KR" sz="2000" b="1" dirty="0"/>
              <a:t>Fine tuning BERT</a:t>
            </a:r>
          </a:p>
          <a:p>
            <a:r>
              <a:rPr lang="en" altLang="ko-Kore-KR" sz="2000" dirty="0"/>
              <a:t>transformer </a:t>
            </a:r>
            <a:r>
              <a:rPr lang="ko-KR" altLang="en-US" sz="2000" dirty="0"/>
              <a:t>의 </a:t>
            </a:r>
            <a:r>
              <a:rPr lang="en" altLang="ko-Kore-KR" sz="2000" dirty="0"/>
              <a:t>self attention </a:t>
            </a:r>
            <a:r>
              <a:rPr lang="ko-KR" altLang="en-US" sz="2000" dirty="0"/>
              <a:t>메커니즘이 </a:t>
            </a:r>
            <a:r>
              <a:rPr lang="en" altLang="ko-Kore-KR" sz="2000" dirty="0"/>
              <a:t>sentence </a:t>
            </a:r>
            <a:r>
              <a:rPr lang="ko-KR" altLang="en-US" sz="2000" dirty="0"/>
              <a:t>가 </a:t>
            </a:r>
            <a:r>
              <a:rPr lang="en" altLang="ko-Kore-KR" sz="2000" dirty="0"/>
              <a:t>single sentence </a:t>
            </a:r>
            <a:r>
              <a:rPr lang="ko-KR" altLang="en-US" sz="2000" dirty="0"/>
              <a:t>든 </a:t>
            </a:r>
            <a:r>
              <a:rPr lang="en" altLang="ko-Kore-KR" sz="2000" dirty="0"/>
              <a:t>pair sentence</a:t>
            </a:r>
            <a:r>
              <a:rPr lang="ko-KR" altLang="en-US" sz="2000" dirty="0"/>
              <a:t>든 상관없이 다운 스트림 태스크에서 </a:t>
            </a:r>
            <a:r>
              <a:rPr lang="en" altLang="ko-Kore-KR" sz="2000" dirty="0"/>
              <a:t>BERT </a:t>
            </a:r>
            <a:r>
              <a:rPr lang="ko-KR" altLang="en-US" sz="2000" dirty="0"/>
              <a:t>가 모델링 할 수 있게 해준다</a:t>
            </a:r>
            <a:r>
              <a:rPr lang="en-US" altLang="ko-KR" sz="2000" dirty="0"/>
              <a:t>.</a:t>
            </a:r>
          </a:p>
          <a:p>
            <a:endParaRPr kumimoji="1" lang="en-US" altLang="ko-Kore-KR" sz="2000" dirty="0"/>
          </a:p>
          <a:p>
            <a:endParaRPr kumimoji="1" lang="ko-Kore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93D1C-29D9-ED49-8EA7-DF2803D75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204" y="3061176"/>
            <a:ext cx="6757521" cy="292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3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7DD84-9B4C-B542-9B31-C1FD2026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Experiment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213AB-D3D3-044B-9723-933A675E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" altLang="ko-Kore-KR" sz="2000" b="1" dirty="0"/>
              <a:t>The General Language Understanding Evaluation (GLUE)</a:t>
            </a:r>
          </a:p>
          <a:p>
            <a:pPr lvl="1"/>
            <a:r>
              <a:rPr lang="en" altLang="ko-Kore-KR" sz="1600" dirty="0"/>
              <a:t>GLUE </a:t>
            </a:r>
            <a:r>
              <a:rPr lang="ko-KR" altLang="en-US" sz="1600" dirty="0"/>
              <a:t>는 다양한 자연어 이해 태스크들의 </a:t>
            </a:r>
            <a:r>
              <a:rPr lang="en" altLang="ko-Kore-KR" sz="1600" dirty="0"/>
              <a:t>collection 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시퀀스의 맨 처음 </a:t>
            </a:r>
            <a:r>
              <a:rPr lang="en" altLang="ko-Kore-KR" sz="1600" dirty="0"/>
              <a:t>special token </a:t>
            </a:r>
            <a:r>
              <a:rPr lang="ko-KR" altLang="en-US" sz="1600" dirty="0"/>
              <a:t>이었던 </a:t>
            </a:r>
            <a:r>
              <a:rPr lang="en" altLang="ko-Kore-KR" sz="1600" dirty="0" err="1"/>
              <a:t>cls</a:t>
            </a:r>
            <a:r>
              <a:rPr lang="en" altLang="ko-Kore-KR" sz="1600" dirty="0"/>
              <a:t> </a:t>
            </a:r>
            <a:r>
              <a:rPr lang="ko-KR" altLang="en-US" sz="1600" dirty="0"/>
              <a:t>토큰 즉</a:t>
            </a:r>
            <a:r>
              <a:rPr lang="en-US" altLang="ko-KR" sz="1600" dirty="0"/>
              <a:t>, </a:t>
            </a:r>
            <a:r>
              <a:rPr lang="en" altLang="ko-Kore-KR" sz="1600" dirty="0"/>
              <a:t>C </a:t>
            </a:r>
            <a:r>
              <a:rPr lang="ko-KR" altLang="en-US" sz="1600" dirty="0"/>
              <a:t>토큰을 이용해서 </a:t>
            </a:r>
            <a:r>
              <a:rPr lang="en" altLang="ko-Kore-KR" sz="1600" dirty="0"/>
              <a:t>classification </a:t>
            </a:r>
            <a:r>
              <a:rPr lang="ko-KR" altLang="en-US" sz="1600" dirty="0"/>
              <a:t>문제를 해결한다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" altLang="ko-Kore-KR" sz="1600" dirty="0"/>
              <a:t>C</a:t>
            </a:r>
            <a:r>
              <a:rPr lang="ko-KR" altLang="en-US" sz="1600" dirty="0"/>
              <a:t>토큰의 </a:t>
            </a:r>
            <a:r>
              <a:rPr lang="en" altLang="ko-Kore-KR" sz="1600" dirty="0"/>
              <a:t>shape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ore-KR" sz="1600" dirty="0"/>
              <a:t>H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사전 학습된 </a:t>
            </a:r>
            <a:r>
              <a:rPr lang="en" altLang="ko-Kore-KR" sz="1600" dirty="0" err="1"/>
              <a:t>bert</a:t>
            </a:r>
            <a:r>
              <a:rPr lang="en" altLang="ko-Kore-KR" sz="1600" dirty="0"/>
              <a:t> </a:t>
            </a:r>
            <a:r>
              <a:rPr lang="ko-KR" altLang="en-US" sz="1600" dirty="0"/>
              <a:t>모델을 이용하는데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파인 튜닝할 때 사전 학습에 사용됐던 매개변수를 그대로 사용하되 추가적으로 </a:t>
            </a:r>
            <a:r>
              <a:rPr lang="en" altLang="ko-Kore-KR" sz="1600" dirty="0"/>
              <a:t>classification layer weight</a:t>
            </a:r>
            <a:r>
              <a:rPr lang="ko-KR" altLang="en-US" sz="1600" dirty="0"/>
              <a:t>인 </a:t>
            </a:r>
            <a:r>
              <a:rPr lang="en" altLang="ko-Kore-KR" sz="1600" dirty="0"/>
              <a:t>W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추가해서 학습하게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 </a:t>
            </a:r>
            <a:r>
              <a:rPr lang="en" altLang="ko-Kore-KR" sz="1600" dirty="0"/>
              <a:t>W</a:t>
            </a:r>
            <a:r>
              <a:rPr lang="ko-KR" altLang="en-US" sz="1600" dirty="0"/>
              <a:t>의 차원 </a:t>
            </a:r>
            <a:r>
              <a:rPr lang="en" altLang="ko-Kore-KR" sz="1600" dirty="0"/>
              <a:t>shape </a:t>
            </a:r>
            <a:r>
              <a:rPr lang="ko-KR" altLang="en-US" sz="1600" dirty="0"/>
              <a:t>은 </a:t>
            </a:r>
            <a:r>
              <a:rPr lang="en" altLang="ko-Kore-KR" sz="1600" dirty="0"/>
              <a:t>K x H </a:t>
            </a:r>
            <a:r>
              <a:rPr lang="ko-KR" altLang="en-US" sz="1600" dirty="0"/>
              <a:t>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(k</a:t>
            </a:r>
            <a:r>
              <a:rPr lang="ko-KR" altLang="en-US" sz="1600" dirty="0"/>
              <a:t>는 </a:t>
            </a:r>
            <a:r>
              <a:rPr lang="en-US" altLang="ko-KR" sz="1600" dirty="0"/>
              <a:t>label </a:t>
            </a:r>
            <a:r>
              <a:rPr lang="ko-KR" altLang="en-US" sz="1600" dirty="0"/>
              <a:t>의 개수</a:t>
            </a:r>
            <a:r>
              <a:rPr lang="en-US" altLang="ko-KR" sz="1600" dirty="0"/>
              <a:t>)</a:t>
            </a:r>
          </a:p>
          <a:p>
            <a:pPr lvl="1"/>
            <a:r>
              <a:rPr lang="en" altLang="ko-Kore-KR" sz="1600" dirty="0"/>
              <a:t>C x W(transpose)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하고</a:t>
            </a:r>
            <a:r>
              <a:rPr lang="en-US" altLang="ko-KR" sz="1600" dirty="0"/>
              <a:t>, </a:t>
            </a:r>
            <a:r>
              <a:rPr lang="en" altLang="ko-Kore-KR" sz="1600" dirty="0" err="1"/>
              <a:t>softmax</a:t>
            </a:r>
            <a:r>
              <a:rPr lang="en" altLang="ko-Kore-KR" sz="1600" dirty="0"/>
              <a:t> </a:t>
            </a:r>
            <a:r>
              <a:rPr lang="ko-KR" altLang="en-US" sz="1600" dirty="0"/>
              <a:t>함수와 </a:t>
            </a:r>
            <a:r>
              <a:rPr lang="en" altLang="ko-Kore-KR" sz="1600" dirty="0"/>
              <a:t>log </a:t>
            </a:r>
            <a:r>
              <a:rPr lang="ko-KR" altLang="en-US" sz="1600" dirty="0"/>
              <a:t>함수를 취한다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손실 함수 계산</a:t>
            </a:r>
            <a:r>
              <a:rPr lang="en-US" altLang="ko-KR" sz="1600" dirty="0"/>
              <a:t>)</a:t>
            </a:r>
          </a:p>
          <a:p>
            <a:pPr lvl="1"/>
            <a:r>
              <a:rPr lang="en" altLang="ko-Kore-KR" sz="1600" dirty="0"/>
              <a:t>C x W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하게 되면 </a:t>
            </a:r>
            <a:r>
              <a:rPr lang="en-US" altLang="ko-KR" sz="1600" dirty="0"/>
              <a:t>(1 * </a:t>
            </a:r>
            <a:r>
              <a:rPr lang="en" altLang="ko-Kore-KR" sz="1600" dirty="0"/>
              <a:t>H) x ( H * k) </a:t>
            </a:r>
            <a:r>
              <a:rPr lang="ko-KR" altLang="en-US" sz="1600" dirty="0"/>
              <a:t>가 되고</a:t>
            </a:r>
            <a:r>
              <a:rPr lang="en-US" altLang="ko-KR" sz="1600" dirty="0"/>
              <a:t>, </a:t>
            </a:r>
            <a:r>
              <a:rPr lang="ko-KR" altLang="en-US" sz="1600" dirty="0"/>
              <a:t>결국 </a:t>
            </a:r>
            <a:r>
              <a:rPr lang="en-US" altLang="ko-KR" sz="1600" dirty="0"/>
              <a:t>1 * </a:t>
            </a:r>
            <a:r>
              <a:rPr lang="en" altLang="ko-Kore-KR" sz="1600" dirty="0"/>
              <a:t>k</a:t>
            </a:r>
            <a:r>
              <a:rPr lang="ko-KR" altLang="en-US" sz="1600" dirty="0"/>
              <a:t>가 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이는 </a:t>
            </a:r>
            <a:r>
              <a:rPr lang="en" altLang="ko-Kore-KR" sz="1600" dirty="0"/>
              <a:t>label </a:t>
            </a:r>
            <a:r>
              <a:rPr lang="ko-KR" altLang="en-US" sz="1600" dirty="0"/>
              <a:t>의 </a:t>
            </a:r>
            <a:r>
              <a:rPr lang="en" altLang="ko-Kore-KR" sz="1600" dirty="0"/>
              <a:t>logit [</a:t>
            </a:r>
            <a:r>
              <a:rPr lang="en" altLang="ko-Kore-KR" sz="1600" dirty="0" err="1"/>
              <a:t>a,b,c</a:t>
            </a:r>
            <a:r>
              <a:rPr lang="en" altLang="ko-Kore-KR" sz="1600" dirty="0"/>
              <a:t>,...k] </a:t>
            </a:r>
            <a:r>
              <a:rPr lang="ko-KR" altLang="en-US" sz="1600" dirty="0"/>
              <a:t>가 나온 것과 같다</a:t>
            </a:r>
            <a:r>
              <a:rPr lang="en-US" altLang="ko-KR" sz="1600" dirty="0"/>
              <a:t>. </a:t>
            </a:r>
            <a:r>
              <a:rPr lang="ko-KR" altLang="en-US" sz="1600" dirty="0"/>
              <a:t>여기에 </a:t>
            </a:r>
            <a:r>
              <a:rPr lang="en" altLang="ko-Kore-KR" sz="1600" dirty="0" err="1"/>
              <a:t>softmax</a:t>
            </a:r>
            <a:r>
              <a:rPr lang="en" altLang="ko-Kore-KR" sz="1600" dirty="0"/>
              <a:t> </a:t>
            </a:r>
            <a:r>
              <a:rPr lang="ko-KR" altLang="en-US" sz="1600" dirty="0"/>
              <a:t>와 </a:t>
            </a:r>
            <a:r>
              <a:rPr lang="en" altLang="ko-Kore-KR" sz="1600" dirty="0"/>
              <a:t>log </a:t>
            </a:r>
            <a:r>
              <a:rPr lang="ko-KR" altLang="en-US" sz="1600" dirty="0"/>
              <a:t>함수를 취해줘서 각 </a:t>
            </a:r>
            <a:r>
              <a:rPr lang="en" altLang="ko-Kore-KR" sz="1600" dirty="0"/>
              <a:t>label</a:t>
            </a:r>
            <a:r>
              <a:rPr lang="ko-KR" altLang="en-US" sz="1600" dirty="0"/>
              <a:t>들이 나올 확률을 구하는 것</a:t>
            </a:r>
            <a:r>
              <a:rPr lang="en-US" altLang="ko-KR" sz="1600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" altLang="ko-Kore-KR" sz="2000" b="1" dirty="0" err="1"/>
              <a:t>OpenAI</a:t>
            </a:r>
            <a:r>
              <a:rPr lang="en" altLang="ko-Kore-KR" sz="2000" b="1" dirty="0"/>
              <a:t> GPT </a:t>
            </a:r>
            <a:r>
              <a:rPr lang="ko-KR" altLang="en-US" sz="2000" b="1" dirty="0"/>
              <a:t>와는 모델 구조가 똑같은데 성능이 더 좋다는 점</a:t>
            </a:r>
            <a:endParaRPr lang="en-US" altLang="ko-KR" sz="2000" b="1" dirty="0"/>
          </a:p>
          <a:p>
            <a:pPr>
              <a:buFont typeface="Wingdings" pitchFamily="2" charset="2"/>
              <a:buChar char="ü"/>
            </a:pPr>
            <a:r>
              <a:rPr lang="en" altLang="ko-Kore-KR" sz="2000" b="1" dirty="0"/>
              <a:t>Bert base </a:t>
            </a:r>
            <a:r>
              <a:rPr lang="ko-KR" altLang="en-US" sz="2000" b="1" dirty="0"/>
              <a:t>와 </a:t>
            </a:r>
            <a:r>
              <a:rPr lang="en" altLang="ko-Kore-KR" sz="2000" b="1" dirty="0"/>
              <a:t>Bert large </a:t>
            </a:r>
            <a:r>
              <a:rPr lang="ko-KR" altLang="en-US" sz="2000" b="1" dirty="0"/>
              <a:t>둘 다 모두 다른 모델들의 성능을 능가</a:t>
            </a:r>
            <a:endParaRPr lang="en-US" altLang="ko-KR" sz="2000" b="1" dirty="0"/>
          </a:p>
          <a:p>
            <a:pPr>
              <a:buFont typeface="Wingdings" pitchFamily="2" charset="2"/>
              <a:buChar char="ü"/>
            </a:pPr>
            <a:endParaRPr lang="en-US" altLang="ko-KR" sz="2000" b="1" dirty="0"/>
          </a:p>
          <a:p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22344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25D82-2AED-2E45-9EC8-F352C9A9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Experiment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0E611-75B2-F241-9841-29654AFF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" altLang="ko-Kore-KR" sz="2000" b="1" dirty="0" err="1"/>
              <a:t>SQuAD</a:t>
            </a:r>
            <a:r>
              <a:rPr lang="en" altLang="ko-Kore-KR" sz="2000" b="1" dirty="0"/>
              <a:t> v1.1(The Stanford Question Answering Dataset)</a:t>
            </a:r>
          </a:p>
          <a:p>
            <a:pPr lvl="1"/>
            <a:r>
              <a:rPr lang="en" altLang="ko-Kore-KR" sz="1600" dirty="0"/>
              <a:t>question </a:t>
            </a:r>
            <a:r>
              <a:rPr lang="ko-KR" altLang="en-US" sz="1600" dirty="0"/>
              <a:t>과 </a:t>
            </a:r>
            <a:r>
              <a:rPr lang="en" altLang="ko-Kore-KR" sz="1600" dirty="0"/>
              <a:t>answer text </a:t>
            </a:r>
            <a:r>
              <a:rPr lang="ko-KR" altLang="en-US" sz="1600" dirty="0"/>
              <a:t>의 </a:t>
            </a:r>
            <a:r>
              <a:rPr lang="en" altLang="ko-Kore-KR" sz="1600" dirty="0"/>
              <a:t>pair </a:t>
            </a:r>
            <a:r>
              <a:rPr lang="ko-KR" altLang="en-US" sz="1600" dirty="0"/>
              <a:t>로 이루어진 데이터 셋이다</a:t>
            </a:r>
            <a:r>
              <a:rPr lang="en-US" altLang="ko-KR" sz="1600" dirty="0"/>
              <a:t>.</a:t>
            </a:r>
          </a:p>
          <a:p>
            <a:pPr lvl="1"/>
            <a:r>
              <a:rPr lang="en" altLang="ko-Kore-KR" sz="1600" dirty="0"/>
              <a:t>question </a:t>
            </a:r>
            <a:r>
              <a:rPr lang="ko-KR" altLang="en-US" sz="1600" dirty="0"/>
              <a:t>과 </a:t>
            </a:r>
            <a:r>
              <a:rPr lang="en" altLang="ko-Kore-KR" sz="1600" dirty="0"/>
              <a:t>question </a:t>
            </a:r>
            <a:r>
              <a:rPr lang="ko-KR" altLang="en-US" sz="1600" dirty="0"/>
              <a:t>에 대한 정답이 포함되어 있는 </a:t>
            </a:r>
            <a:r>
              <a:rPr lang="en" altLang="ko-Kore-KR" sz="1600" dirty="0"/>
              <a:t>passage </a:t>
            </a:r>
            <a:r>
              <a:rPr lang="ko-KR" altLang="en-US" sz="1600" dirty="0"/>
              <a:t>가 존재한다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태스크의 목적은 </a:t>
            </a:r>
            <a:r>
              <a:rPr lang="en" altLang="ko-Kore-KR" sz="1600" dirty="0"/>
              <a:t>passage </a:t>
            </a:r>
            <a:r>
              <a:rPr lang="ko-KR" altLang="en-US" sz="1600" dirty="0"/>
              <a:t>안에서 </a:t>
            </a:r>
            <a:r>
              <a:rPr lang="en" altLang="ko-Kore-KR" sz="1600" dirty="0"/>
              <a:t>question </a:t>
            </a:r>
            <a:r>
              <a:rPr lang="ko-KR" altLang="en-US" sz="1600" dirty="0"/>
              <a:t>에 대한 정답의 범위 혹은 </a:t>
            </a:r>
            <a:r>
              <a:rPr lang="en" altLang="ko-Kore-KR" sz="1600" dirty="0"/>
              <a:t>span </a:t>
            </a:r>
            <a:r>
              <a:rPr lang="ko-KR" altLang="en-US" sz="1600" dirty="0"/>
              <a:t>을 찾는 것</a:t>
            </a:r>
          </a:p>
          <a:p>
            <a:pPr lvl="1"/>
            <a:r>
              <a:rPr lang="ko-KR" altLang="en-US" sz="1600" dirty="0"/>
              <a:t>우리는 파인 튜닝 하는 동안에 오직 </a:t>
            </a:r>
            <a:r>
              <a:rPr lang="en" altLang="ko-Kore-KR" sz="1600" dirty="0"/>
              <a:t>start vector S(H) </a:t>
            </a:r>
            <a:r>
              <a:rPr lang="ko-KR" altLang="en-US" sz="1600" dirty="0"/>
              <a:t>와 </a:t>
            </a:r>
            <a:r>
              <a:rPr lang="en" altLang="ko-Kore-KR" sz="1600" dirty="0"/>
              <a:t>end vector(H) </a:t>
            </a:r>
            <a:r>
              <a:rPr lang="ko-KR" altLang="en-US" sz="1600" dirty="0"/>
              <a:t>만 사용한다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이때 단어 </a:t>
            </a:r>
            <a:r>
              <a:rPr lang="en" altLang="ko-Kore-KR" sz="1600" dirty="0" err="1"/>
              <a:t>i</a:t>
            </a:r>
            <a:r>
              <a:rPr lang="ko-KR" altLang="en-US" sz="1600" dirty="0"/>
              <a:t>가 정답의 시작 단어가 될 확률은 </a:t>
            </a:r>
            <a:r>
              <a:rPr lang="en" altLang="ko-Kore-KR" sz="1600" dirty="0" err="1"/>
              <a:t>T_i</a:t>
            </a:r>
            <a:r>
              <a:rPr lang="en" altLang="ko-Kore-KR" sz="1600" dirty="0"/>
              <a:t> </a:t>
            </a:r>
            <a:r>
              <a:rPr lang="ko-KR" altLang="en-US" sz="1600" dirty="0"/>
              <a:t>와 </a:t>
            </a:r>
            <a:r>
              <a:rPr lang="en" altLang="ko-Kore-KR" sz="1600" dirty="0"/>
              <a:t>S</a:t>
            </a:r>
            <a:r>
              <a:rPr lang="ko-KR" altLang="en-US" sz="1600" dirty="0"/>
              <a:t>의 </a:t>
            </a:r>
            <a:r>
              <a:rPr lang="en" altLang="ko-Kore-KR" sz="1600" dirty="0"/>
              <a:t>dot product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한 후에 </a:t>
            </a:r>
            <a:r>
              <a:rPr lang="en" altLang="ko-Kore-KR" sz="1600" dirty="0" err="1"/>
              <a:t>softmax</a:t>
            </a:r>
            <a:r>
              <a:rPr lang="en" altLang="ko-Kore-KR" sz="1600" dirty="0"/>
              <a:t> </a:t>
            </a:r>
            <a:r>
              <a:rPr lang="ko-KR" altLang="en-US" sz="1600" dirty="0"/>
              <a:t>함수에 집어넣어서 구한다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en" altLang="ko-Kore-KR" sz="1600" dirty="0"/>
              <a:t>sequence </a:t>
            </a:r>
            <a:r>
              <a:rPr lang="ko-KR" altLang="en-US" sz="1600" dirty="0"/>
              <a:t>내의 모든 토큰들과 시작 단어 </a:t>
            </a:r>
            <a:r>
              <a:rPr lang="en" altLang="ko-Kore-KR" sz="1600" dirty="0"/>
              <a:t>s</a:t>
            </a:r>
            <a:r>
              <a:rPr lang="ko-KR" altLang="en-US" sz="1600" dirty="0" err="1"/>
              <a:t>와의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내적후</a:t>
            </a:r>
            <a:r>
              <a:rPr lang="ko-KR" altLang="en-US" sz="1600" dirty="0"/>
              <a:t> </a:t>
            </a:r>
            <a:r>
              <a:rPr lang="en" altLang="ko-Kore-KR" sz="1600" dirty="0" err="1"/>
              <a:t>softmax</a:t>
            </a:r>
            <a:r>
              <a:rPr lang="en" altLang="ko-Kore-KR" sz="1600" dirty="0"/>
              <a:t> </a:t>
            </a:r>
            <a:r>
              <a:rPr lang="ko-KR" altLang="en-US" sz="1600" dirty="0"/>
              <a:t>함수에 넣게 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그 후에 시작이 될 확률이 가장 높은 단어를 선정하기 위해서 </a:t>
            </a:r>
            <a:r>
              <a:rPr lang="en" altLang="ko-Kore-KR" sz="1600" dirty="0" err="1"/>
              <a:t>softmax</a:t>
            </a:r>
            <a:r>
              <a:rPr lang="en" altLang="ko-Kore-KR" sz="1600" dirty="0"/>
              <a:t> </a:t>
            </a:r>
            <a:r>
              <a:rPr lang="ko-KR" altLang="en-US" sz="1600" dirty="0"/>
              <a:t>한 값들 중에서 가장 큰 값을 단어의 시작 단어로 선정한다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시작 단어 뿐만 아니라 끝 단어 선정도 이와 마찬가지다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이때 </a:t>
            </a:r>
            <a:r>
              <a:rPr lang="en" altLang="ko-Kore-KR" sz="1600" dirty="0"/>
              <a:t>position 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 </a:t>
            </a:r>
            <a:r>
              <a:rPr lang="ko-KR" altLang="en-US" sz="1600" dirty="0" err="1"/>
              <a:t>부터</a:t>
            </a:r>
            <a:r>
              <a:rPr lang="ko-KR" altLang="en-US" sz="1600" dirty="0"/>
              <a:t> </a:t>
            </a:r>
            <a:r>
              <a:rPr lang="en" altLang="ko-Kore-KR" sz="1600" dirty="0"/>
              <a:t>position j</a:t>
            </a:r>
            <a:r>
              <a:rPr lang="ko-KR" altLang="en-US" sz="1600" dirty="0"/>
              <a:t>까지 정답의 </a:t>
            </a:r>
            <a:r>
              <a:rPr lang="en" altLang="ko-Kore-KR" sz="1600" dirty="0"/>
              <a:t>span </a:t>
            </a:r>
            <a:r>
              <a:rPr lang="ko-KR" altLang="en-US" sz="1600" dirty="0"/>
              <a:t>을 정할 때</a:t>
            </a:r>
            <a:r>
              <a:rPr lang="en-US" altLang="ko-KR" sz="1600" dirty="0"/>
              <a:t>, (</a:t>
            </a:r>
            <a:r>
              <a:rPr lang="en" altLang="ko-Kore-KR" sz="1600" dirty="0"/>
              <a:t>j &gt;= </a:t>
            </a:r>
            <a:r>
              <a:rPr lang="en" altLang="ko-Kore-KR" sz="1600" dirty="0" err="1"/>
              <a:t>i</a:t>
            </a:r>
            <a:r>
              <a:rPr lang="en" altLang="ko-Kore-KR" sz="1600" dirty="0"/>
              <a:t>)</a:t>
            </a:r>
            <a:r>
              <a:rPr lang="ko-KR" altLang="en-US" sz="1600" dirty="0"/>
              <a:t> </a:t>
            </a:r>
            <a:r>
              <a:rPr lang="en" altLang="ko-Kore-KR" sz="1600" dirty="0"/>
              <a:t>S ·</a:t>
            </a:r>
            <a:r>
              <a:rPr lang="en" altLang="ko-Kore-KR" sz="1600" dirty="0" err="1"/>
              <a:t>Ti</a:t>
            </a:r>
            <a:r>
              <a:rPr lang="en" altLang="ko-Kore-KR" sz="1600" dirty="0"/>
              <a:t> + E ·</a:t>
            </a:r>
            <a:r>
              <a:rPr lang="en" altLang="ko-Kore-KR" sz="1600" dirty="0" err="1"/>
              <a:t>Tj</a:t>
            </a:r>
            <a:r>
              <a:rPr lang="en" altLang="ko-Kore-KR" sz="1600" dirty="0"/>
              <a:t> </a:t>
            </a:r>
            <a:r>
              <a:rPr lang="ko-KR" altLang="en-US" sz="1600" dirty="0"/>
              <a:t>의 예측 값이 가장 큰 값을 </a:t>
            </a:r>
            <a:r>
              <a:rPr lang="en" altLang="ko-Kore-KR" sz="1600" dirty="0"/>
              <a:t>prediction 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선정한다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819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7C7FA-E8DE-6E48-9D10-77155598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Experiment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486F0-B854-634E-916E-21E7C9E96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" altLang="ko-Kore-KR" sz="2000" b="1" dirty="0" err="1"/>
              <a:t>SQuAD</a:t>
            </a:r>
            <a:r>
              <a:rPr lang="en" altLang="ko-Kore-KR" sz="2000" b="1" dirty="0"/>
              <a:t> v2.0</a:t>
            </a:r>
          </a:p>
          <a:p>
            <a:pPr lvl="1"/>
            <a:r>
              <a:rPr lang="en" altLang="ko-Kore-KR" sz="1600" dirty="0" err="1"/>
              <a:t>SQuAD</a:t>
            </a:r>
            <a:r>
              <a:rPr lang="en" altLang="ko-Kore-KR" sz="1600" dirty="0"/>
              <a:t> v1.1 </a:t>
            </a:r>
            <a:r>
              <a:rPr lang="ko-KR" altLang="en-US" sz="1600" dirty="0"/>
              <a:t>버전을 확장한 것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1.1 </a:t>
            </a:r>
            <a:r>
              <a:rPr lang="ko-KR" altLang="en-US" sz="1600" dirty="0"/>
              <a:t>버전에서는 질문에 대한 정답이 </a:t>
            </a:r>
            <a:r>
              <a:rPr lang="en" altLang="ko-Kore-KR" sz="1600" dirty="0"/>
              <a:t>paragraph </a:t>
            </a:r>
            <a:r>
              <a:rPr lang="ko-KR" altLang="en-US" sz="1600" dirty="0"/>
              <a:t>내에 속해 있었다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현실에서는 그렇지 않을 가능성이 크다</a:t>
            </a:r>
            <a:r>
              <a:rPr lang="en-US" altLang="ko-KR" sz="1600" dirty="0"/>
              <a:t>. </a:t>
            </a:r>
          </a:p>
          <a:p>
            <a:pPr lvl="1"/>
            <a:r>
              <a:rPr lang="en" altLang="ko-Kore-KR" sz="1600" dirty="0"/>
              <a:t>paragraph </a:t>
            </a:r>
            <a:r>
              <a:rPr lang="ko-KR" altLang="en-US" sz="1600" dirty="0"/>
              <a:t>에 정답이 없는데 정답을 예측하는 문제를 </a:t>
            </a:r>
            <a:r>
              <a:rPr lang="en-US" altLang="ko-KR" sz="1600" dirty="0"/>
              <a:t>2.0 </a:t>
            </a:r>
            <a:r>
              <a:rPr lang="ko-KR" altLang="en-US" sz="1600" dirty="0"/>
              <a:t>버전에서는 다룬다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답이 없는 </a:t>
            </a:r>
            <a:r>
              <a:rPr lang="en" altLang="ko-Kore-KR" sz="1600" dirty="0" err="1"/>
              <a:t>cls</a:t>
            </a:r>
            <a:r>
              <a:rPr lang="en" altLang="ko-Kore-KR" sz="1600" dirty="0"/>
              <a:t> </a:t>
            </a:r>
            <a:r>
              <a:rPr lang="ko-KR" altLang="en-US" sz="1600" dirty="0"/>
              <a:t>토큰이 시작과 끝의 </a:t>
            </a:r>
            <a:r>
              <a:rPr lang="en" altLang="ko-Kore-KR" sz="1600" dirty="0"/>
              <a:t>span </a:t>
            </a:r>
            <a:r>
              <a:rPr lang="ko-KR" altLang="en-US" sz="1600" dirty="0"/>
              <a:t>정답을 가진 것으로 다룬다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답이 없는 </a:t>
            </a:r>
            <a:r>
              <a:rPr lang="en-US" altLang="ko-KR" sz="1600" dirty="0"/>
              <a:t>span</a:t>
            </a:r>
            <a:r>
              <a:rPr lang="ko-KR" altLang="en-US" sz="1600" dirty="0"/>
              <a:t>의 점수 </a:t>
            </a:r>
            <a:r>
              <a:rPr lang="en-US" altLang="ko-KR" sz="1600" dirty="0"/>
              <a:t>: </a:t>
            </a:r>
            <a:r>
              <a:rPr lang="en" altLang="ko-Kore-KR" sz="1600" dirty="0" err="1"/>
              <a:t>s_null</a:t>
            </a:r>
            <a:r>
              <a:rPr lang="en" altLang="ko-Kore-KR" sz="1600" dirty="0"/>
              <a:t> = S * C + E * C</a:t>
            </a:r>
          </a:p>
          <a:p>
            <a:pPr lvl="1"/>
            <a:r>
              <a:rPr lang="en" altLang="ko-Kore-KR" sz="1600" dirty="0"/>
              <a:t>null </a:t>
            </a:r>
            <a:r>
              <a:rPr lang="ko-KR" altLang="en-US" sz="1600" dirty="0"/>
              <a:t>이 아닌 </a:t>
            </a:r>
            <a:r>
              <a:rPr lang="en" altLang="ko-Kore-KR" sz="1600" dirty="0"/>
              <a:t>span (non null answer) </a:t>
            </a:r>
            <a:r>
              <a:rPr lang="ko-KR" altLang="en-US" sz="1600" dirty="0"/>
              <a:t>의 최고 점수 </a:t>
            </a:r>
            <a:r>
              <a:rPr lang="en" altLang="ko-Kore-KR" sz="1600" dirty="0"/>
              <a:t>sˆ = max S·T + E·T </a:t>
            </a:r>
            <a:r>
              <a:rPr lang="ko-KR" altLang="en-US" sz="1600" dirty="0"/>
              <a:t>와 비교한다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우리는 </a:t>
            </a:r>
            <a:r>
              <a:rPr lang="en" altLang="ko-Kore-KR" sz="1600" dirty="0"/>
              <a:t>non null answer </a:t>
            </a:r>
            <a:r>
              <a:rPr lang="ko-KR" altLang="en-US" sz="1600" dirty="0"/>
              <a:t>가 </a:t>
            </a:r>
            <a:r>
              <a:rPr lang="en" altLang="ko-Kore-KR" sz="1600" dirty="0" err="1"/>
              <a:t>s_null</a:t>
            </a:r>
            <a:r>
              <a:rPr lang="en" altLang="ko-Kore-KR" sz="1600" dirty="0"/>
              <a:t> </a:t>
            </a:r>
            <a:r>
              <a:rPr lang="ko-KR" altLang="en-US" sz="1600" dirty="0"/>
              <a:t>보다 높을 때 정답이 있는 거라고 확정하고 </a:t>
            </a:r>
            <a:r>
              <a:rPr lang="en" altLang="ko-Kore-KR" sz="1600" dirty="0"/>
              <a:t>non null answer </a:t>
            </a:r>
            <a:r>
              <a:rPr lang="ko-KR" altLang="en-US" sz="1600" dirty="0"/>
              <a:t>을 예측한다</a:t>
            </a:r>
            <a:r>
              <a:rPr lang="en-US" altLang="ko-KR" sz="1600" dirty="0"/>
              <a:t>.</a:t>
            </a:r>
          </a:p>
          <a:p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5809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2C40E-C572-1049-9DB0-2BC4E1A5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Experiment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BC129-E109-8447-B6CD-E08364DC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" altLang="ko-Kore-KR" sz="2000" b="1" dirty="0"/>
              <a:t>SWAG(The Situations With Adversarial Generations)</a:t>
            </a:r>
          </a:p>
          <a:p>
            <a:pPr lvl="1"/>
            <a:r>
              <a:rPr lang="en" altLang="ko-Kore-KR" sz="1600" dirty="0"/>
              <a:t>113k </a:t>
            </a:r>
            <a:r>
              <a:rPr lang="ko-KR" altLang="en-US" sz="1600" dirty="0"/>
              <a:t>의 </a:t>
            </a:r>
            <a:r>
              <a:rPr lang="en" altLang="ko-Kore-KR" sz="1600" dirty="0"/>
              <a:t>sentence pair </a:t>
            </a:r>
            <a:r>
              <a:rPr lang="ko-KR" altLang="en-US" sz="1600" dirty="0"/>
              <a:t>는 근거가 있는 상식 추론을 평가하는 문장 쌍 완성 예제다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주어진 문장에서 가장 그럴 듯한 문장을 네 개의 선택지들 중에서 선택하는 게 이 데이터 셋을 이용한 </a:t>
            </a:r>
            <a:r>
              <a:rPr lang="en" altLang="ko-Kore-KR" sz="1600" dirty="0"/>
              <a:t>task </a:t>
            </a:r>
            <a:r>
              <a:rPr lang="ko-KR" altLang="en-US" sz="1600" dirty="0"/>
              <a:t>다</a:t>
            </a:r>
            <a:r>
              <a:rPr lang="en-US" altLang="ko-KR" sz="1600" dirty="0"/>
              <a:t>.</a:t>
            </a:r>
          </a:p>
          <a:p>
            <a:pPr lvl="1"/>
            <a:r>
              <a:rPr lang="en" altLang="ko-Kore-KR" sz="1600" dirty="0"/>
              <a:t>swag </a:t>
            </a:r>
            <a:r>
              <a:rPr lang="ko-KR" altLang="en-US" sz="1600" dirty="0"/>
              <a:t>데이터 셋에 우리가 파인 튜닝할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우리는 </a:t>
            </a:r>
            <a:r>
              <a:rPr lang="en" altLang="ko-Kore-KR" sz="1600" dirty="0"/>
              <a:t>input </a:t>
            </a:r>
            <a:r>
              <a:rPr lang="ko-KR" altLang="en-US" sz="1600" dirty="0"/>
              <a:t>값으로 네 개의 </a:t>
            </a:r>
            <a:r>
              <a:rPr lang="en" altLang="ko-Kore-KR" sz="1600" dirty="0"/>
              <a:t>sequence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집어 넣는다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이 각각의 </a:t>
            </a:r>
            <a:r>
              <a:rPr lang="en" altLang="ko-Kore-KR" sz="1600" dirty="0"/>
              <a:t>input </a:t>
            </a:r>
            <a:r>
              <a:rPr lang="ko-KR" altLang="en-US" sz="1600" dirty="0"/>
              <a:t>들은 주어진 문장 </a:t>
            </a:r>
            <a:r>
              <a:rPr lang="en" altLang="ko-Kore-KR" sz="1600" dirty="0"/>
              <a:t>A</a:t>
            </a:r>
            <a:r>
              <a:rPr lang="ko-KR" altLang="en-US" sz="1600" dirty="0"/>
              <a:t>와 가능한 연속 문장 </a:t>
            </a:r>
            <a:r>
              <a:rPr lang="en" altLang="ko-Kore-KR" sz="1600" dirty="0"/>
              <a:t>B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</a:t>
            </a:r>
            <a:r>
              <a:rPr lang="en" altLang="ko-Kore-KR" sz="1600" dirty="0"/>
              <a:t>concatenation </a:t>
            </a:r>
            <a:r>
              <a:rPr lang="ko-KR" altLang="en-US" sz="1600" dirty="0"/>
              <a:t>한 값이다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파인 튜닝 중에 추가된 매개변수는 어떤 벡터인데</a:t>
            </a:r>
            <a:r>
              <a:rPr lang="en-US" altLang="ko-KR" sz="1600" dirty="0"/>
              <a:t>, </a:t>
            </a:r>
            <a:r>
              <a:rPr lang="ko-KR" altLang="en-US" sz="1600" dirty="0"/>
              <a:t>문장의 </a:t>
            </a:r>
            <a:r>
              <a:rPr lang="en" altLang="ko-Kore-KR" sz="1600" dirty="0" err="1"/>
              <a:t>cls</a:t>
            </a:r>
            <a:r>
              <a:rPr lang="ko-KR" altLang="en-US" sz="1600" dirty="0"/>
              <a:t>벡터인 </a:t>
            </a:r>
            <a:r>
              <a:rPr lang="en" altLang="ko-Kore-KR" sz="1600" dirty="0"/>
              <a:t>c</a:t>
            </a:r>
            <a:r>
              <a:rPr lang="ko-KR" altLang="en-US" sz="1600" dirty="0"/>
              <a:t>벡터와 곱하는 벡터이다</a:t>
            </a:r>
            <a:r>
              <a:rPr lang="en-US" altLang="ko-KR" sz="1600" dirty="0"/>
              <a:t>.</a:t>
            </a:r>
          </a:p>
          <a:p>
            <a:pPr lvl="1"/>
            <a:r>
              <a:rPr lang="en" altLang="ko-Kore-KR" sz="1600" dirty="0"/>
              <a:t>c</a:t>
            </a:r>
            <a:r>
              <a:rPr lang="ko-KR" altLang="en-US" sz="1600" dirty="0"/>
              <a:t>벡터는 올바른 추론 문장인지 판단하기 위해서 각각 </a:t>
            </a:r>
            <a:r>
              <a:rPr lang="en" altLang="ko-Kore-KR" sz="1600" dirty="0" err="1"/>
              <a:t>softmax</a:t>
            </a:r>
            <a:r>
              <a:rPr lang="en" altLang="ko-Kore-KR" sz="1600" dirty="0"/>
              <a:t> </a:t>
            </a:r>
            <a:r>
              <a:rPr lang="ko-KR" altLang="en-US" sz="1600" dirty="0"/>
              <a:t>와 정규화를 거치게 되고 파인 튜닝의 추가 </a:t>
            </a:r>
            <a:r>
              <a:rPr lang="ko-KR" altLang="en-US" sz="1600" dirty="0" err="1"/>
              <a:t>파라미터와</a:t>
            </a:r>
            <a:r>
              <a:rPr lang="ko-KR" altLang="en-US" sz="1600" dirty="0"/>
              <a:t> 곱해지게 된다</a:t>
            </a:r>
            <a:r>
              <a:rPr lang="en-US" altLang="ko-KR" sz="1600" dirty="0"/>
              <a:t>.</a:t>
            </a:r>
          </a:p>
          <a:p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1100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F0F8-1EAA-0447-AA76-9F397BC6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solidFill>
                  <a:srgbClr val="C00000"/>
                </a:solidFill>
              </a:rPr>
              <a:t>Ablation Studies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8817B-A1F5-2147-8AE2-12F222F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525"/>
            <a:ext cx="10515600" cy="4955349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" altLang="ko-Kore-KR" sz="2000" b="1" dirty="0"/>
              <a:t>Effect of Pre- training Tasks</a:t>
            </a:r>
          </a:p>
          <a:p>
            <a:pPr lvl="1"/>
            <a:r>
              <a:rPr lang="ko-KR" altLang="en-US" sz="2000" dirty="0"/>
              <a:t>사전 학습에서 사용된 목적 함수들의 종류에 따른 평가를 진행</a:t>
            </a:r>
            <a:r>
              <a:rPr lang="en-US" altLang="ko-KR" sz="2000" dirty="0"/>
              <a:t>.</a:t>
            </a:r>
          </a:p>
          <a:p>
            <a:pPr lvl="2"/>
            <a:r>
              <a:rPr lang="en" altLang="ko-Kore-KR" sz="1200" dirty="0" err="1"/>
              <a:t>mlm</a:t>
            </a:r>
            <a:r>
              <a:rPr lang="ko-KR" altLang="en-US" sz="1200" dirty="0"/>
              <a:t>보다 </a:t>
            </a:r>
            <a:r>
              <a:rPr lang="en" altLang="ko-Kore-KR" sz="1200" dirty="0" err="1"/>
              <a:t>ltr</a:t>
            </a:r>
            <a:r>
              <a:rPr lang="en" altLang="ko-Kore-KR" sz="1200" dirty="0"/>
              <a:t> </a:t>
            </a:r>
            <a:r>
              <a:rPr lang="ko-KR" altLang="en-US" sz="1200" dirty="0"/>
              <a:t>을 수행했던 사전 학습된 모델들이 성능이 더 낮게 나왔다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 </a:t>
            </a:r>
            <a:r>
              <a:rPr lang="en" altLang="ko-Kore-KR" sz="1200" dirty="0" err="1"/>
              <a:t>biLSTM</a:t>
            </a:r>
            <a:r>
              <a:rPr lang="en" altLang="ko-Kore-KR" sz="1200" dirty="0"/>
              <a:t> </a:t>
            </a:r>
            <a:r>
              <a:rPr lang="ko-KR" altLang="en-US" sz="1200" dirty="0"/>
              <a:t>을 집어 넣어서 양방향성 </a:t>
            </a:r>
            <a:r>
              <a:rPr lang="en" altLang="ko-Kore-KR" sz="1200" dirty="0"/>
              <a:t>context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추가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" altLang="ko-Kore-KR" sz="1200" dirty="0" err="1"/>
              <a:t>bidirectiomal</a:t>
            </a:r>
            <a:r>
              <a:rPr lang="en" altLang="ko-Kore-KR" sz="1200" dirty="0"/>
              <a:t> model </a:t>
            </a:r>
            <a:r>
              <a:rPr lang="ko-KR" altLang="en-US" sz="1200" dirty="0"/>
              <a:t>가 성능이 더 좋았다</a:t>
            </a:r>
            <a:r>
              <a:rPr lang="en-US" altLang="ko-KR" sz="1200" dirty="0"/>
              <a:t>.</a:t>
            </a:r>
            <a:endParaRPr lang="en-US" altLang="ko-KR" sz="1600" dirty="0"/>
          </a:p>
          <a:p>
            <a:pPr marL="971550" lvl="1" indent="-514350">
              <a:buFont typeface="+mj-lt"/>
              <a:buAutoNum type="arabicParenR"/>
            </a:pPr>
            <a:r>
              <a:rPr lang="en" altLang="ko-Kore-KR" sz="1600" b="1" dirty="0"/>
              <a:t>No NSP</a:t>
            </a:r>
          </a:p>
          <a:p>
            <a:pPr lvl="2"/>
            <a:r>
              <a:rPr lang="ko-KR" altLang="en-US" sz="1600" dirty="0"/>
              <a:t>앞서 </a:t>
            </a:r>
            <a:r>
              <a:rPr lang="en" altLang="ko-Kore-KR" sz="1600" dirty="0" err="1"/>
              <a:t>bert</a:t>
            </a:r>
            <a:r>
              <a:rPr lang="en" altLang="ko-Kore-KR" sz="1600" dirty="0"/>
              <a:t> </a:t>
            </a:r>
            <a:r>
              <a:rPr lang="ko-KR" altLang="en-US" sz="1600" dirty="0"/>
              <a:t>의 사전 학습은 두 개의 목적 함수 </a:t>
            </a:r>
            <a:r>
              <a:rPr lang="en-US" altLang="ko-KR" sz="1600" dirty="0"/>
              <a:t>MLM</a:t>
            </a:r>
            <a:r>
              <a:rPr lang="en" altLang="ko-Kore-KR" sz="1600" dirty="0"/>
              <a:t> </a:t>
            </a:r>
            <a:r>
              <a:rPr lang="ko-KR" altLang="en-US" sz="1600" dirty="0"/>
              <a:t>과 </a:t>
            </a:r>
            <a:r>
              <a:rPr lang="en" altLang="ko-KR" sz="1600" dirty="0"/>
              <a:t>NSP</a:t>
            </a:r>
            <a:r>
              <a:rPr lang="en" altLang="ko-Kore-KR" sz="1600" dirty="0"/>
              <a:t> </a:t>
            </a:r>
            <a:r>
              <a:rPr lang="ko-KR" altLang="en-US" sz="1600" dirty="0"/>
              <a:t>에 따라 진행된다</a:t>
            </a:r>
            <a:r>
              <a:rPr lang="en-US" altLang="ko-KR" sz="1600" dirty="0"/>
              <a:t>.</a:t>
            </a:r>
          </a:p>
          <a:p>
            <a:pPr lvl="2"/>
            <a:r>
              <a:rPr lang="en" altLang="ko-Kore-KR" sz="1600" dirty="0"/>
              <a:t>NSP </a:t>
            </a:r>
            <a:r>
              <a:rPr lang="ko-KR" altLang="en-US" sz="1600" dirty="0"/>
              <a:t>목적함수를 제거하고 오직 </a:t>
            </a:r>
            <a:r>
              <a:rPr lang="en" altLang="ko-Kore-KR" sz="1600" dirty="0"/>
              <a:t>MLM</a:t>
            </a:r>
            <a:r>
              <a:rPr lang="ko-KR" altLang="en-US" sz="1600" dirty="0"/>
              <a:t>만으로 사전 학습을 진행한 목적 함수를 </a:t>
            </a:r>
            <a:r>
              <a:rPr lang="en" altLang="ko-Kore-KR" sz="1600" dirty="0"/>
              <a:t>No NSP </a:t>
            </a:r>
            <a:r>
              <a:rPr lang="ko-KR" altLang="en-US" sz="1600" dirty="0" err="1"/>
              <a:t>라고</a:t>
            </a:r>
            <a:r>
              <a:rPr lang="ko-KR" altLang="en-US" sz="1600" dirty="0"/>
              <a:t> 부른다</a:t>
            </a:r>
            <a:r>
              <a:rPr lang="en-US" altLang="ko-KR" sz="1600" dirty="0"/>
              <a:t>.</a:t>
            </a:r>
          </a:p>
          <a:p>
            <a:pPr marL="971550" lvl="1" indent="-514350">
              <a:buFont typeface="+mj-lt"/>
              <a:buAutoNum type="arabicParenR"/>
            </a:pPr>
            <a:r>
              <a:rPr lang="en" altLang="ko-Kore-KR" sz="1600" b="1" dirty="0"/>
              <a:t>LTR &amp; No NSP</a:t>
            </a:r>
          </a:p>
          <a:p>
            <a:pPr lvl="2"/>
            <a:r>
              <a:rPr lang="en" altLang="ko-Kore-KR" sz="1600" dirty="0"/>
              <a:t>left context only model </a:t>
            </a:r>
          </a:p>
          <a:p>
            <a:pPr lvl="3"/>
            <a:r>
              <a:rPr lang="ko-KR" altLang="en-US" sz="1400" dirty="0"/>
              <a:t>지금까지 양방향성 </a:t>
            </a:r>
            <a:r>
              <a:rPr lang="en" altLang="ko-Kore-KR" sz="1400" dirty="0"/>
              <a:t>context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활용한 걸 살펴봤는데</a:t>
            </a:r>
            <a:r>
              <a:rPr lang="en-US" altLang="ko-KR" sz="1400" dirty="0"/>
              <a:t> (</a:t>
            </a:r>
            <a:r>
              <a:rPr lang="en" altLang="ko-Kore-KR" sz="1400" dirty="0"/>
              <a:t>MLM</a:t>
            </a:r>
            <a:r>
              <a:rPr lang="ko-KR" altLang="en-US" sz="1400" dirty="0"/>
              <a:t>을 활용해서</a:t>
            </a:r>
            <a:r>
              <a:rPr lang="en-US" altLang="ko-KR" sz="1400" dirty="0"/>
              <a:t>), </a:t>
            </a:r>
            <a:r>
              <a:rPr lang="en" altLang="ko-Kore-KR" sz="1400" dirty="0"/>
              <a:t>GPT </a:t>
            </a:r>
            <a:r>
              <a:rPr lang="ko-KR" altLang="en-US" sz="1400" dirty="0"/>
              <a:t>에서 사용하던 것처럼 </a:t>
            </a:r>
            <a:r>
              <a:rPr lang="en" altLang="ko-Kore-KR" sz="1400" dirty="0"/>
              <a:t>left-to-right </a:t>
            </a:r>
            <a:r>
              <a:rPr lang="ko-KR" altLang="en-US" sz="1400" dirty="0"/>
              <a:t>로 학습하는 것</a:t>
            </a:r>
            <a:r>
              <a:rPr lang="en-US" altLang="ko-KR" sz="1400" dirty="0"/>
              <a:t>.</a:t>
            </a:r>
          </a:p>
          <a:p>
            <a:pPr lvl="3"/>
            <a:r>
              <a:rPr lang="ko-KR" altLang="en-US" sz="1400" dirty="0"/>
              <a:t>이건 </a:t>
            </a:r>
            <a:r>
              <a:rPr lang="en" altLang="ko-Kore-KR" sz="1400" dirty="0"/>
              <a:t>MLM</a:t>
            </a:r>
            <a:r>
              <a:rPr lang="ko-KR" altLang="en-US" sz="1400" dirty="0"/>
              <a:t>학습을 할 시</a:t>
            </a:r>
            <a:r>
              <a:rPr lang="en-US" altLang="ko-KR" sz="1400" dirty="0"/>
              <a:t>, </a:t>
            </a:r>
            <a:r>
              <a:rPr lang="ko-KR" altLang="en-US" sz="1400" dirty="0"/>
              <a:t>사전 학습과 파인 튜닝의 </a:t>
            </a:r>
            <a:r>
              <a:rPr lang="en" altLang="ko-KR" sz="1400" dirty="0"/>
              <a:t>M</a:t>
            </a:r>
            <a:r>
              <a:rPr lang="en" altLang="ko-Kore-KR" sz="1400" dirty="0"/>
              <a:t>ismatch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해소한다</a:t>
            </a:r>
            <a:r>
              <a:rPr lang="en-US" altLang="ko-KR" sz="1400" dirty="0"/>
              <a:t>.</a:t>
            </a:r>
          </a:p>
          <a:p>
            <a:pPr lvl="3"/>
            <a:r>
              <a:rPr lang="ko-KR" altLang="en-US" sz="1400" dirty="0"/>
              <a:t>추가적으로 </a:t>
            </a:r>
            <a:r>
              <a:rPr lang="en" altLang="ko-Kore-KR" sz="1400" dirty="0"/>
              <a:t>NSP </a:t>
            </a:r>
            <a:r>
              <a:rPr lang="ko-KR" altLang="en-US" sz="1400" dirty="0"/>
              <a:t>과정도 거치지 않는다</a:t>
            </a:r>
            <a:r>
              <a:rPr lang="en-US" altLang="ko-KR" sz="1400" dirty="0"/>
              <a:t>.</a:t>
            </a:r>
          </a:p>
          <a:p>
            <a:pPr lvl="3"/>
            <a:r>
              <a:rPr lang="en" altLang="ko-Kore-KR" sz="1400" dirty="0"/>
              <a:t>OPEN AI GPT </a:t>
            </a:r>
            <a:r>
              <a:rPr lang="ko-KR" altLang="en-US" sz="1400" dirty="0"/>
              <a:t>와 비슷하지만</a:t>
            </a:r>
            <a:r>
              <a:rPr lang="en-US" altLang="ko-KR" sz="1400" dirty="0"/>
              <a:t> </a:t>
            </a:r>
            <a:r>
              <a:rPr lang="ko-KR" altLang="en-US" sz="1400" dirty="0"/>
              <a:t>더 큰 </a:t>
            </a:r>
            <a:r>
              <a:rPr lang="en" altLang="ko-Kore-KR" sz="1400" dirty="0"/>
              <a:t>training dataset </a:t>
            </a:r>
            <a:r>
              <a:rPr lang="ko-KR" altLang="en-US" sz="1400" dirty="0"/>
              <a:t>과 </a:t>
            </a:r>
            <a:r>
              <a:rPr lang="en" altLang="ko-Kore-KR" sz="1400" dirty="0"/>
              <a:t>input representation </a:t>
            </a:r>
            <a:r>
              <a:rPr lang="ko-KR" altLang="en-US" sz="1400" dirty="0"/>
              <a:t>그리고 우리의 파인 튜닝 </a:t>
            </a:r>
            <a:r>
              <a:rPr lang="ko-KR" altLang="en-US" sz="1400" dirty="0" err="1"/>
              <a:t>스케마가</a:t>
            </a:r>
            <a:r>
              <a:rPr lang="ko-KR" altLang="en-US" sz="1400" dirty="0"/>
              <a:t> 다르다</a:t>
            </a:r>
            <a:r>
              <a:rPr lang="en-US" altLang="ko-KR" sz="1400" dirty="0"/>
              <a:t>.</a:t>
            </a:r>
          </a:p>
          <a:p>
            <a:endParaRPr kumimoji="1" lang="ko-Kore-KR" altLang="en-US" sz="2000" dirty="0"/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E9F88292-1ED6-0544-B6D0-F2824D3A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305" y="1470487"/>
            <a:ext cx="3263642" cy="139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22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8B584-0667-B543-93B0-F8C8F270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solidFill>
                  <a:srgbClr val="C00000"/>
                </a:solidFill>
              </a:rPr>
              <a:t>Ablation Studies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8C057-45DD-6B4F-BEFE-1DCD481A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" altLang="ko-Kore-KR" sz="2000" b="1" dirty="0" err="1"/>
              <a:t>Effet</a:t>
            </a:r>
            <a:r>
              <a:rPr lang="en" altLang="ko-Kore-KR" sz="2000" b="1" dirty="0"/>
              <a:t> of Model Size</a:t>
            </a:r>
          </a:p>
          <a:p>
            <a:pPr lvl="1"/>
            <a:r>
              <a:rPr lang="en" altLang="ko-Kore-KR" sz="2000" dirty="0"/>
              <a:t>layer </a:t>
            </a:r>
            <a:r>
              <a:rPr lang="ko-KR" altLang="en-US" sz="2000" dirty="0"/>
              <a:t>의 개수 은닉 상태의 차원의 수</a:t>
            </a:r>
            <a:r>
              <a:rPr lang="en-US" altLang="ko-KR" sz="2000" dirty="0"/>
              <a:t>, </a:t>
            </a:r>
            <a:r>
              <a:rPr lang="en" altLang="ko-Kore-KR" sz="2000" dirty="0"/>
              <a:t>attention head 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개수별</a:t>
            </a:r>
            <a:r>
              <a:rPr lang="ko-KR" altLang="en-US" sz="2000" dirty="0"/>
              <a:t> 차이를 살펴볼 예정</a:t>
            </a:r>
            <a:endParaRPr kumimoji="1" lang="en-US" altLang="ko-Kore-KR" sz="2000" dirty="0"/>
          </a:p>
          <a:p>
            <a:pPr lvl="1"/>
            <a:r>
              <a:rPr lang="ko-KR" altLang="en-US" sz="2000" dirty="0"/>
              <a:t>실험 결과 더 큰 </a:t>
            </a:r>
            <a:r>
              <a:rPr lang="en" altLang="ko-Kore-KR" sz="2000" dirty="0"/>
              <a:t>model </a:t>
            </a:r>
            <a:r>
              <a:rPr lang="ko-KR" altLang="en-US" sz="2000" dirty="0"/>
              <a:t>일수록 정확도가 높았다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기존의 </a:t>
            </a:r>
            <a:r>
              <a:rPr lang="en-US" altLang="ko-KR" sz="2000" dirty="0"/>
              <a:t>BERT</a:t>
            </a:r>
            <a:r>
              <a:rPr lang="en" altLang="ko-Kore-KR" sz="2000" dirty="0"/>
              <a:t> </a:t>
            </a:r>
            <a:r>
              <a:rPr lang="ko-KR" altLang="en-US" sz="2000" dirty="0"/>
              <a:t>모델이 현재까지 나온 </a:t>
            </a:r>
            <a:r>
              <a:rPr lang="en" altLang="ko-Kore-KR" sz="2000" dirty="0"/>
              <a:t>transformer </a:t>
            </a:r>
            <a:r>
              <a:rPr lang="ko-KR" altLang="en-US" sz="2000" dirty="0"/>
              <a:t>들 중에서 가장 높은 성능을 자랑</a:t>
            </a:r>
            <a:endParaRPr lang="en-US" altLang="ko-KR" sz="2000" dirty="0"/>
          </a:p>
          <a:p>
            <a:pPr lvl="1"/>
            <a:r>
              <a:rPr lang="en" altLang="ko-Kore-KR" sz="2000" b="1" dirty="0"/>
              <a:t>Vaswani et al. (2017) </a:t>
            </a:r>
            <a:r>
              <a:rPr lang="en" altLang="ko-Kore-KR" sz="2000" dirty="0"/>
              <a:t>: (L = 6, H = 1024, A = 16) with 100M</a:t>
            </a:r>
          </a:p>
          <a:p>
            <a:pPr lvl="1"/>
            <a:r>
              <a:rPr lang="en" altLang="ko-Kore-KR" sz="2000" b="1" dirty="0"/>
              <a:t>(Al-</a:t>
            </a:r>
            <a:r>
              <a:rPr lang="en" altLang="ko-Kore-KR" sz="2000" b="1" dirty="0" err="1"/>
              <a:t>Rfou</a:t>
            </a:r>
            <a:r>
              <a:rPr lang="en" altLang="ko-Kore-KR" sz="2000" b="1" dirty="0"/>
              <a:t> et al., 2018) </a:t>
            </a:r>
            <a:r>
              <a:rPr lang="en" altLang="ko-Kore-KR" sz="2000" dirty="0"/>
              <a:t>: (L = 64, H = 512, A = 2) with 235M</a:t>
            </a:r>
          </a:p>
          <a:p>
            <a:pPr lvl="1"/>
            <a:r>
              <a:rPr lang="en" altLang="ko-Kore-KR" sz="2000" b="1" dirty="0"/>
              <a:t>BERT base</a:t>
            </a:r>
            <a:r>
              <a:rPr lang="en" altLang="ko-Kore-KR" sz="2000" dirty="0"/>
              <a:t> :</a:t>
            </a:r>
          </a:p>
          <a:p>
            <a:pPr lvl="2"/>
            <a:r>
              <a:rPr lang="en" altLang="ko-Kore-KR" dirty="0"/>
              <a:t>L : 12</a:t>
            </a:r>
          </a:p>
          <a:p>
            <a:pPr lvl="2"/>
            <a:r>
              <a:rPr lang="en" altLang="ko-Kore-KR" dirty="0"/>
              <a:t>H : 768</a:t>
            </a:r>
          </a:p>
          <a:p>
            <a:pPr lvl="2"/>
            <a:r>
              <a:rPr lang="en" altLang="ko-Kore-KR" dirty="0"/>
              <a:t>A : 12</a:t>
            </a:r>
          </a:p>
          <a:p>
            <a:pPr lvl="1"/>
            <a:r>
              <a:rPr lang="en" altLang="ko-Kore-KR" sz="2000" b="1" dirty="0"/>
              <a:t>BERT large :</a:t>
            </a:r>
          </a:p>
          <a:p>
            <a:pPr lvl="2"/>
            <a:r>
              <a:rPr lang="en" altLang="ko-Kore-KR" dirty="0"/>
              <a:t>L : 24</a:t>
            </a:r>
          </a:p>
          <a:p>
            <a:pPr lvl="2"/>
            <a:r>
              <a:rPr lang="en" altLang="ko-Kore-KR" dirty="0"/>
              <a:t>H : 1024</a:t>
            </a:r>
          </a:p>
          <a:p>
            <a:pPr lvl="2"/>
            <a:r>
              <a:rPr lang="en" altLang="ko-Kore-KR" dirty="0"/>
              <a:t>A : 16</a:t>
            </a:r>
          </a:p>
          <a:p>
            <a:br>
              <a:rPr lang="ko-KR" altLang="en-US" sz="2000" dirty="0"/>
            </a:b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6718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8B584-0667-B543-93B0-F8C8F270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solidFill>
                  <a:srgbClr val="C00000"/>
                </a:solidFill>
              </a:rPr>
              <a:t>Ablation Studies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8C057-45DD-6B4F-BEFE-1DCD481A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" altLang="ko-Kore-KR" sz="2000" b="1" dirty="0" err="1"/>
              <a:t>Effet</a:t>
            </a:r>
            <a:r>
              <a:rPr lang="en" altLang="ko-Kore-KR" sz="2000" b="1" dirty="0"/>
              <a:t> of Model Size</a:t>
            </a:r>
          </a:p>
          <a:p>
            <a:pPr lvl="1"/>
            <a:r>
              <a:rPr lang="ko-KR" altLang="en-US" sz="1600" dirty="0"/>
              <a:t>기본적으로 모델 사이즈의 크기를 증가시키면 성능이 </a:t>
            </a:r>
            <a:r>
              <a:rPr lang="ko-KR" altLang="en-US" sz="1600" dirty="0" err="1"/>
              <a:t>좋아지는건</a:t>
            </a:r>
            <a:r>
              <a:rPr lang="ko-KR" altLang="en-US" sz="1600" dirty="0"/>
              <a:t> 맞지만</a:t>
            </a:r>
            <a:r>
              <a:rPr lang="en-US" altLang="ko-KR" sz="1600" dirty="0"/>
              <a:t>, </a:t>
            </a:r>
            <a:r>
              <a:rPr lang="ko-KR" altLang="en-US" sz="1600" dirty="0"/>
              <a:t>일정 </a:t>
            </a:r>
            <a:r>
              <a:rPr lang="ko-KR" altLang="en-US" sz="1600" dirty="0" err="1"/>
              <a:t>임곗값을</a:t>
            </a:r>
            <a:r>
              <a:rPr lang="ko-KR" altLang="en-US" sz="1600" dirty="0"/>
              <a:t> 초과하게끔 모델 사이즈가 커지게 되면 성능 향상이 없는 것으로 알려져 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이런 작업들은 보통 </a:t>
            </a:r>
            <a:r>
              <a:rPr lang="en" altLang="ko-Kore-KR" sz="1600" dirty="0"/>
              <a:t>fine-tuning </a:t>
            </a:r>
            <a:r>
              <a:rPr lang="ko-KR" altLang="en-US" sz="1600" dirty="0"/>
              <a:t>했을 때가 아니고 </a:t>
            </a:r>
            <a:r>
              <a:rPr lang="en" altLang="ko-Kore-KR" sz="1600" dirty="0"/>
              <a:t>feature-based </a:t>
            </a:r>
            <a:r>
              <a:rPr lang="ko-KR" altLang="en-US" sz="1600" dirty="0"/>
              <a:t>기반의 사전 학습 모델을 사용했을 경우다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하지만 </a:t>
            </a:r>
            <a:r>
              <a:rPr lang="en" altLang="ko-Kore-KR" sz="1600" dirty="0" err="1"/>
              <a:t>bert</a:t>
            </a:r>
            <a:r>
              <a:rPr lang="ko-KR" altLang="en-US" sz="1600" dirty="0"/>
              <a:t>와 같이 </a:t>
            </a:r>
            <a:r>
              <a:rPr lang="en" altLang="ko-Kore-KR" sz="1600" dirty="0"/>
              <a:t>fine-tuning approach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사용한 사전 학습 모델의 사용의 경우</a:t>
            </a:r>
            <a:r>
              <a:rPr lang="en-US" altLang="ko-KR" sz="1600" dirty="0"/>
              <a:t>,</a:t>
            </a:r>
          </a:p>
          <a:p>
            <a:pPr lvl="1"/>
            <a:r>
              <a:rPr lang="ko-KR" altLang="en-US" sz="1600" dirty="0"/>
              <a:t>태스크 </a:t>
            </a:r>
            <a:r>
              <a:rPr lang="ko-KR" altLang="en-US" sz="1600" dirty="0" err="1"/>
              <a:t>특화적인</a:t>
            </a:r>
            <a:r>
              <a:rPr lang="ko-KR" altLang="en-US" sz="1600" dirty="0"/>
              <a:t> 모델이 더 커지고 더 표현들을 깊게 학습할수록 성능이 좋아지는데</a:t>
            </a:r>
            <a:r>
              <a:rPr lang="en-US" altLang="ko-KR" sz="1600" dirty="0"/>
              <a:t>, </a:t>
            </a:r>
            <a:r>
              <a:rPr lang="ko-KR" altLang="en-US" sz="1600" dirty="0"/>
              <a:t>다운 스트림 태스크의 크기가 작아도 성능이 좋게 작용한다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br>
              <a:rPr lang="ko-KR" altLang="en-US" sz="2000" dirty="0"/>
            </a:b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826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DF018-F525-604F-ACF4-61BECD1F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Abstract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00DD3-1783-574B-8C16-0765E2757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21658" cy="2758901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ore-KR" sz="2000" dirty="0"/>
              <a:t>What is Downstream-task</a:t>
            </a:r>
          </a:p>
          <a:p>
            <a:pPr lvl="1"/>
            <a:r>
              <a:rPr kumimoji="1" lang="ko-Kore-KR" altLang="en-US" sz="1600" dirty="0"/>
              <a:t>사전</a:t>
            </a:r>
            <a:r>
              <a:rPr kumimoji="1" lang="ko-KR" altLang="en-US" sz="1600" dirty="0"/>
              <a:t> 학습</a:t>
            </a:r>
            <a:r>
              <a:rPr kumimoji="1" lang="en-US" altLang="ko-KR" sz="1600" dirty="0"/>
              <a:t>(pre-train) </a:t>
            </a:r>
            <a:r>
              <a:rPr kumimoji="1" lang="ko-KR" altLang="en-US" sz="1600" dirty="0"/>
              <a:t>모델을 이용해서 구체적으로 풀고 싶은 문제들을 의미한다</a:t>
            </a:r>
            <a:r>
              <a:rPr kumimoji="1" lang="en-US" altLang="ko-KR" sz="1600" dirty="0"/>
              <a:t>.</a:t>
            </a:r>
            <a:endParaRPr kumimoji="1" lang="en-US" altLang="ko-Kore-KR" sz="1600" dirty="0"/>
          </a:p>
          <a:p>
            <a:pPr lvl="1"/>
            <a:r>
              <a:rPr kumimoji="1" lang="ko-KR" altLang="en-US" sz="1600" dirty="0"/>
              <a:t>사전 학습된 모델을 이용해서 원하고자 하는 태스크를 파인 튜닝</a:t>
            </a:r>
            <a:r>
              <a:rPr kumimoji="1" lang="en-US" altLang="ko-KR" sz="1600" dirty="0"/>
              <a:t>(fine-tuning) </a:t>
            </a:r>
            <a:r>
              <a:rPr kumimoji="1" lang="ko-KR" altLang="en-US" sz="1600" dirty="0"/>
              <a:t>해서  모델을 업데이트 하는데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이때 태스크를 다운 스트림 </a:t>
            </a:r>
            <a:r>
              <a:rPr kumimoji="1" lang="ko-KR" altLang="en-US" sz="1600" dirty="0" err="1"/>
              <a:t>태스크라고</a:t>
            </a:r>
            <a:r>
              <a:rPr kumimoji="1" lang="ko-KR" altLang="en-US" sz="1600" dirty="0"/>
              <a:t> 부른다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9394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1F0F8-1EAA-0447-AA76-9F397BC6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b="1" dirty="0">
                <a:solidFill>
                  <a:srgbClr val="C00000"/>
                </a:solidFill>
              </a:rPr>
              <a:t>Conclusion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8817B-A1F5-2147-8AE2-12F222F7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최근 </a:t>
            </a:r>
            <a:r>
              <a:rPr lang="en-US" altLang="ko-KR" sz="2000" dirty="0"/>
              <a:t>NLP </a:t>
            </a:r>
            <a:r>
              <a:rPr lang="ko-KR" altLang="en-US" sz="2000" dirty="0"/>
              <a:t>연구들은 사전 학습이 많은 언어 이해 시스템에서 중요한 </a:t>
            </a:r>
            <a:r>
              <a:rPr lang="ko-KR" altLang="en-US" sz="2000" dirty="0" err="1"/>
              <a:t>부분이라는걸</a:t>
            </a:r>
            <a:r>
              <a:rPr lang="ko-KR" altLang="en-US" sz="2000" dirty="0"/>
              <a:t> 설명해오고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단방향성 모델이 심지어 </a:t>
            </a:r>
            <a:r>
              <a:rPr lang="en" altLang="ko-Kore-KR" sz="2000" dirty="0"/>
              <a:t>low resource </a:t>
            </a:r>
            <a:r>
              <a:rPr lang="ko-KR" altLang="en-US" sz="2000" dirty="0"/>
              <a:t>에서 좋은 성능을 보였다</a:t>
            </a:r>
            <a:r>
              <a:rPr lang="en-US" altLang="ko-KR" sz="2000" dirty="0"/>
              <a:t>.(GPT .. )</a:t>
            </a:r>
          </a:p>
          <a:p>
            <a:r>
              <a:rPr lang="ko-KR" altLang="en-US" sz="2000" dirty="0"/>
              <a:t>우리의 주요 </a:t>
            </a:r>
            <a:r>
              <a:rPr lang="en" altLang="ko-Kore-KR" sz="2000" dirty="0"/>
              <a:t>contribution </a:t>
            </a:r>
            <a:r>
              <a:rPr lang="ko-KR" altLang="en-US" sz="2000" dirty="0"/>
              <a:t>은 위의 작업을 </a:t>
            </a:r>
            <a:r>
              <a:rPr lang="en" altLang="ko-Kore-KR" sz="2000" dirty="0"/>
              <a:t>bidirectional architecture </a:t>
            </a:r>
            <a:r>
              <a:rPr lang="ko-KR" altLang="en-US" sz="2000" dirty="0"/>
              <a:t>에 일반화 시키는 것</a:t>
            </a:r>
            <a:r>
              <a:rPr lang="en-US" altLang="ko-KR" sz="2000" dirty="0"/>
              <a:t>.</a:t>
            </a:r>
          </a:p>
          <a:p>
            <a:r>
              <a:rPr lang="en" altLang="ko-Kore-KR" sz="2000" dirty="0"/>
              <a:t>bidirectional architecture </a:t>
            </a:r>
            <a:r>
              <a:rPr lang="ko-KR" altLang="en-US" sz="2000" dirty="0"/>
              <a:t> 가 크기가 작은 다운 스트림 태스크에서도 </a:t>
            </a:r>
            <a:r>
              <a:rPr lang="en-US" altLang="ko-KR" sz="2000" dirty="0"/>
              <a:t>big model</a:t>
            </a:r>
            <a:r>
              <a:rPr lang="ko-KR" altLang="en-US" sz="2000" dirty="0"/>
              <a:t> 이면서 좋은 성능을 보이는 것</a:t>
            </a:r>
            <a:r>
              <a:rPr lang="en-US" altLang="ko-KR" sz="2000" dirty="0"/>
              <a:t>.</a:t>
            </a:r>
          </a:p>
          <a:p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06254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9277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12124-1EB6-A949-81E4-96272FC5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DD816-AA16-604C-8A7B-3D5DCFA2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kumimoji="1" lang="ko-Kore-KR" altLang="en-US" sz="5400" b="1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44521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A38C4-7AF7-0A43-B8F3-E40EF938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solidFill>
                  <a:srgbClr val="C00000"/>
                </a:solidFill>
              </a:rPr>
              <a:t>Introduction</a:t>
            </a:r>
            <a:br>
              <a:rPr lang="en" altLang="ko-Kore-KR" b="1" dirty="0"/>
            </a:b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03449-A8C4-A34F-A144-8F4A1FD7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dirty="0"/>
              <a:t>1.</a:t>
            </a:r>
            <a:r>
              <a:rPr kumimoji="1" lang="ko-KR" altLang="en-US" sz="2000" dirty="0"/>
              <a:t> </a:t>
            </a:r>
            <a:r>
              <a:rPr kumimoji="1" lang="en-US" altLang="ko-Kore-KR" sz="2000" dirty="0"/>
              <a:t>BERT </a:t>
            </a:r>
            <a:r>
              <a:rPr kumimoji="1" lang="ko-Kore-KR" altLang="en-US" sz="2000" dirty="0"/>
              <a:t>모델은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token</a:t>
            </a:r>
            <a:r>
              <a:rPr kumimoji="1" lang="ko-KR" altLang="en-US" sz="2000" dirty="0"/>
              <a:t> 단위의 작업 뿐만 아니라 문장 단위의 작업도 진행한다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ore-KR" sz="2000" dirty="0"/>
          </a:p>
          <a:p>
            <a:r>
              <a:rPr kumimoji="1" lang="en-US" altLang="ko-KR" sz="2000" dirty="0"/>
              <a:t>Token</a:t>
            </a:r>
            <a:r>
              <a:rPr kumimoji="1" lang="ko-KR" altLang="en-US" sz="2000" dirty="0"/>
              <a:t>단위의 작업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자연어 추론</a:t>
            </a:r>
            <a:r>
              <a:rPr kumimoji="1" lang="en-US" altLang="ko-KR" sz="2000" dirty="0"/>
              <a:t>(NLI), </a:t>
            </a:r>
            <a:r>
              <a:rPr kumimoji="1" lang="ko-KR" altLang="en-US" sz="2000" dirty="0"/>
              <a:t>의역</a:t>
            </a:r>
            <a:r>
              <a:rPr kumimoji="1" lang="en-US" altLang="ko-KR" sz="2000" dirty="0"/>
              <a:t>(Paragraphing),</a:t>
            </a:r>
            <a:r>
              <a:rPr kumimoji="1" lang="ko-KR" altLang="en-US" sz="2000" dirty="0"/>
              <a:t> 요약</a:t>
            </a:r>
            <a:r>
              <a:rPr kumimoji="1" lang="en-US" altLang="ko-KR" sz="2000" dirty="0"/>
              <a:t>(summarize)</a:t>
            </a:r>
          </a:p>
          <a:p>
            <a:r>
              <a:rPr kumimoji="1" lang="en-US" altLang="ko-Kore-KR" sz="2000" dirty="0"/>
              <a:t>Sentence </a:t>
            </a:r>
            <a:r>
              <a:rPr kumimoji="1" lang="ko-KR" altLang="en-US" sz="2000" dirty="0"/>
              <a:t>단위의 작업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개체명</a:t>
            </a:r>
            <a:r>
              <a:rPr kumimoji="1" lang="ko-KR" altLang="en-US" sz="2000" dirty="0"/>
              <a:t> 붙이기</a:t>
            </a:r>
            <a:r>
              <a:rPr kumimoji="1" lang="en-US" altLang="ko-KR" sz="2000" dirty="0"/>
              <a:t>(NER),</a:t>
            </a:r>
            <a:r>
              <a:rPr kumimoji="1" lang="ko-KR" altLang="en-US" sz="2000" dirty="0"/>
              <a:t> 질의 응답</a:t>
            </a:r>
            <a:r>
              <a:rPr kumimoji="1" lang="en-US" altLang="ko-KR" sz="2000" dirty="0"/>
              <a:t>(QA)</a:t>
            </a:r>
          </a:p>
          <a:p>
            <a:pPr>
              <a:buFontTx/>
              <a:buChar char="-"/>
            </a:pPr>
            <a:endParaRPr kumimoji="1" lang="en-US" altLang="ko-Kore-KR" sz="2000" dirty="0"/>
          </a:p>
          <a:p>
            <a:pPr marL="0" indent="0">
              <a:buNone/>
            </a:pPr>
            <a:r>
              <a:rPr kumimoji="1" lang="en-US" altLang="ko-KR" sz="2000" dirty="0"/>
              <a:t>2.</a:t>
            </a:r>
            <a:r>
              <a:rPr kumimoji="1" lang="ko-KR" altLang="en-US" sz="2000" dirty="0"/>
              <a:t> 사전 학습된 언어 모델을 다운 스트림 태스크에 적용하는 두 가지 방법이 있다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pPr>
              <a:buFontTx/>
              <a:buChar char="-"/>
            </a:pPr>
            <a:r>
              <a:rPr kumimoji="1" lang="en-US" altLang="ko-KR" sz="2000" dirty="0"/>
              <a:t>Feature based</a:t>
            </a:r>
          </a:p>
          <a:p>
            <a:pPr>
              <a:buFontTx/>
              <a:buChar char="-"/>
            </a:pPr>
            <a:r>
              <a:rPr kumimoji="1" lang="en-US" altLang="ko-KR" sz="2000" dirty="0"/>
              <a:t>Fine </a:t>
            </a:r>
            <a:r>
              <a:rPr kumimoji="1" lang="en-US" altLang="ko-KR" sz="2000" dirty="0" err="1"/>
              <a:t>tunnig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ore-KR" sz="2000" dirty="0"/>
          </a:p>
          <a:p>
            <a:pPr marL="0" indent="0">
              <a:buNone/>
            </a:pP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758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B45AF-769A-484C-B5EC-CEB69EC9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solidFill>
                  <a:srgbClr val="C00000"/>
                </a:solidFill>
              </a:rPr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40F5D-CC7E-914F-8A1C-8BCB635B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" altLang="ko-Kore-KR" sz="2200" dirty="0"/>
              <a:t>feature based </a:t>
            </a:r>
          </a:p>
          <a:p>
            <a:pPr lvl="1"/>
            <a:r>
              <a:rPr lang="ko-KR" altLang="en-US" sz="2200" dirty="0"/>
              <a:t>특징 기반 방법</a:t>
            </a:r>
          </a:p>
          <a:p>
            <a:pPr lvl="1"/>
            <a:r>
              <a:rPr lang="ko-KR" altLang="en-US" sz="2200" dirty="0"/>
              <a:t>사전 학습된 특징을 하위 문제의 모델에 부가적인 특징으로 활용하는 방법</a:t>
            </a:r>
            <a:r>
              <a:rPr lang="en-US" altLang="ko-KR" sz="2200" dirty="0"/>
              <a:t>.</a:t>
            </a:r>
          </a:p>
          <a:p>
            <a:pPr lvl="1"/>
            <a:r>
              <a:rPr lang="en-US" altLang="ko-KR" sz="2200" dirty="0"/>
              <a:t>"</a:t>
            </a:r>
            <a:r>
              <a:rPr lang="ko-KR" altLang="en-US" sz="2200" dirty="0"/>
              <a:t>특징 기반 방법</a:t>
            </a:r>
            <a:r>
              <a:rPr lang="en-US" altLang="ko-KR" sz="2200" dirty="0"/>
              <a:t>" </a:t>
            </a:r>
            <a:r>
              <a:rPr lang="ko-KR" altLang="en-US" sz="2200" dirty="0"/>
              <a:t>의 </a:t>
            </a:r>
            <a:r>
              <a:rPr lang="en-US" altLang="ko-KR" sz="2200" dirty="0"/>
              <a:t>"</a:t>
            </a:r>
            <a:r>
              <a:rPr lang="ko-KR" altLang="en-US" sz="2200" dirty="0"/>
              <a:t>특징</a:t>
            </a:r>
            <a:r>
              <a:rPr lang="en-US" altLang="ko-KR" sz="2200" dirty="0"/>
              <a:t>" </a:t>
            </a:r>
            <a:r>
              <a:rPr lang="ko-KR" altLang="en-US" sz="2200" dirty="0"/>
              <a:t>이란 모델 중간에 나오는 특징</a:t>
            </a:r>
            <a:r>
              <a:rPr lang="en-US" altLang="ko-KR" sz="2200" dirty="0"/>
              <a:t> </a:t>
            </a:r>
            <a:r>
              <a:rPr lang="ko-KR" altLang="en-US" sz="2200" dirty="0"/>
              <a:t>값</a:t>
            </a:r>
            <a:r>
              <a:rPr lang="en-US" altLang="ko-KR" sz="2200" dirty="0"/>
              <a:t>.</a:t>
            </a:r>
          </a:p>
          <a:p>
            <a:pPr lvl="1"/>
            <a:r>
              <a:rPr lang="en" altLang="ko-Kore-KR" sz="2200" dirty="0"/>
              <a:t>Elmo, word2vec.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" altLang="ko-Kore-KR" sz="2200" dirty="0"/>
              <a:t>fine tunning</a:t>
            </a:r>
          </a:p>
          <a:p>
            <a:pPr lvl="1"/>
            <a:r>
              <a:rPr lang="ko-KR" altLang="en-US" sz="2200" dirty="0"/>
              <a:t>미세 조정 방법</a:t>
            </a:r>
          </a:p>
          <a:p>
            <a:pPr lvl="1"/>
            <a:r>
              <a:rPr lang="ko-KR" altLang="en-US" sz="2200" dirty="0"/>
              <a:t>사전 학습된 모델의 가중치를 그대로 사용하면서 최소한의 하위 태스크 </a:t>
            </a:r>
            <a:r>
              <a:rPr lang="ko-KR" altLang="en-US" sz="2200" dirty="0" err="1"/>
              <a:t>특화적인</a:t>
            </a:r>
            <a:r>
              <a:rPr lang="ko-KR" altLang="en-US" sz="2200" dirty="0"/>
              <a:t> 매개변수</a:t>
            </a:r>
            <a:r>
              <a:rPr lang="en-US" altLang="ko-KR" sz="2200" dirty="0"/>
              <a:t>(</a:t>
            </a:r>
            <a:r>
              <a:rPr lang="ko-KR" altLang="en-US" sz="2200" dirty="0"/>
              <a:t>가중치</a:t>
            </a:r>
            <a:r>
              <a:rPr lang="en-US" altLang="ko-KR" sz="2200" dirty="0"/>
              <a:t>) </a:t>
            </a:r>
            <a:r>
              <a:rPr lang="ko-KR" altLang="en-US" sz="2200" dirty="0"/>
              <a:t>들을 추가해서 하위 태스크에 맞게 추가로 학습</a:t>
            </a:r>
            <a:r>
              <a:rPr lang="en-US" altLang="ko-KR" sz="2200" dirty="0"/>
              <a:t>(</a:t>
            </a:r>
            <a:r>
              <a:rPr lang="ko-KR" altLang="en-US" sz="2200" dirty="0"/>
              <a:t>미세조정</a:t>
            </a:r>
            <a:r>
              <a:rPr lang="en-US" altLang="ko-KR" sz="2200" dirty="0"/>
              <a:t>) </a:t>
            </a:r>
            <a:r>
              <a:rPr lang="ko-KR" altLang="en-US" sz="2200" dirty="0"/>
              <a:t>하는 것</a:t>
            </a:r>
            <a:r>
              <a:rPr lang="en-US" altLang="ko-KR" sz="2200" dirty="0"/>
              <a:t>.</a:t>
            </a:r>
          </a:p>
          <a:p>
            <a:pPr lvl="1"/>
            <a:r>
              <a:rPr lang="ko-KR" altLang="en-US" sz="2200" dirty="0"/>
              <a:t>특정 목적 함수에 맞게 사전 학습된 모델의 가중치를 하위 태스크 작업을 할 때 그대로 사용하면서 하위 태스크를 위한 최소한의 가중치를 추가해서 추가 학습하는 방법</a:t>
            </a:r>
            <a:r>
              <a:rPr lang="en-US" altLang="ko-KR" sz="2200" dirty="0"/>
              <a:t>.</a:t>
            </a:r>
          </a:p>
          <a:p>
            <a:pPr lvl="1"/>
            <a:r>
              <a:rPr lang="en" altLang="ko-Kore-KR" sz="2200" dirty="0"/>
              <a:t>GPT version </a:t>
            </a:r>
            <a:r>
              <a:rPr lang="ko-KR" altLang="en-US" sz="2200" dirty="0"/>
              <a:t>들이나</a:t>
            </a:r>
            <a:r>
              <a:rPr lang="en-US" altLang="ko-KR" sz="2200" dirty="0"/>
              <a:t>, </a:t>
            </a:r>
            <a:r>
              <a:rPr lang="en" altLang="ko-Kore-KR" sz="2200" dirty="0"/>
              <a:t>Transformer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106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A9D33-97EC-CA4E-8F08-BC4CB77A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solidFill>
                  <a:srgbClr val="C00000"/>
                </a:solidFill>
              </a:rPr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F3747-D2AB-AD43-8040-C2055D07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ko-KR" altLang="en-US" sz="2000" dirty="0"/>
              <a:t>연구진들의 문제 의식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지금까지의 </a:t>
            </a:r>
            <a:r>
              <a:rPr kumimoji="1" lang="en-US" altLang="ko-KR" sz="2000" dirty="0"/>
              <a:t>Language model </a:t>
            </a:r>
            <a:r>
              <a:rPr kumimoji="1" lang="ko-KR" altLang="en-US" sz="2000" dirty="0"/>
              <a:t>들은 모두 </a:t>
            </a:r>
            <a:r>
              <a:rPr kumimoji="1" lang="ko-KR" altLang="en-US" sz="2000" dirty="0" err="1"/>
              <a:t>단방향</a:t>
            </a:r>
            <a:r>
              <a:rPr kumimoji="1" lang="ko-KR" altLang="en-US" sz="2000" dirty="0"/>
              <a:t> 모델들이다</a:t>
            </a:r>
            <a:r>
              <a:rPr kumimoji="1" lang="en-US" altLang="ko-KR" sz="2000" dirty="0"/>
              <a:t>.</a:t>
            </a:r>
          </a:p>
          <a:p>
            <a:pPr lvl="1"/>
            <a:r>
              <a:rPr kumimoji="1" lang="en-US" altLang="ko-KR" sz="2000" dirty="0"/>
              <a:t>GPT </a:t>
            </a:r>
            <a:r>
              <a:rPr kumimoji="1" lang="ko-KR" altLang="en-US" sz="2000" dirty="0"/>
              <a:t>도 </a:t>
            </a:r>
            <a:r>
              <a:rPr kumimoji="1" lang="ko-KR" altLang="en-US" sz="2000" dirty="0" err="1"/>
              <a:t>단방향</a:t>
            </a:r>
            <a:r>
              <a:rPr kumimoji="1" lang="en-US" altLang="ko-KR" sz="2000" dirty="0"/>
              <a:t>(Left – to –Right) </a:t>
            </a:r>
            <a:r>
              <a:rPr kumimoji="1" lang="ko-KR" altLang="en-US" sz="2000" dirty="0"/>
              <a:t>학습을 할 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self-attention layer </a:t>
            </a:r>
            <a:r>
              <a:rPr kumimoji="1" lang="ko-KR" altLang="en-US" sz="2000" dirty="0"/>
              <a:t>에서 이전의 토큰들만 참고할 수 있다</a:t>
            </a:r>
            <a:r>
              <a:rPr kumimoji="1" lang="en-US" altLang="ko-KR" sz="2000" dirty="0"/>
              <a:t>.</a:t>
            </a:r>
          </a:p>
          <a:p>
            <a:pPr lvl="1"/>
            <a:r>
              <a:rPr kumimoji="1" lang="ko-KR" altLang="en-US" sz="2000" dirty="0" err="1"/>
              <a:t>단방향적인</a:t>
            </a:r>
            <a:r>
              <a:rPr kumimoji="1" lang="ko-KR" altLang="en-US" sz="2000" dirty="0"/>
              <a:t> 모델들은 문장 단위의 작업들을 수행할 때 최적합적이지 않고 토큰 단위의 하위 태스크에 적용하면 성능이 좋지 않을 수 있다</a:t>
            </a:r>
            <a:r>
              <a:rPr kumimoji="1" lang="en-US" altLang="ko-KR" sz="2000" dirty="0"/>
              <a:t>.(ex..	QA)</a:t>
            </a:r>
          </a:p>
          <a:p>
            <a:pPr lvl="1"/>
            <a:r>
              <a:rPr kumimoji="1" lang="ko-KR" altLang="en-US" sz="2000" dirty="0"/>
              <a:t>그래서 연구진들은 양방향성 특성을 가진 </a:t>
            </a:r>
            <a:r>
              <a:rPr kumimoji="1" lang="en-US" altLang="ko-KR" sz="2000" dirty="0"/>
              <a:t>BERT </a:t>
            </a:r>
            <a:r>
              <a:rPr kumimoji="1" lang="ko-KR" altLang="en-US" sz="2000" dirty="0"/>
              <a:t>모델을 내놓았다</a:t>
            </a:r>
            <a:r>
              <a:rPr kumimoji="1"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586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BCB9F-1369-4341-B66B-A52A9D80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solidFill>
                  <a:srgbClr val="C00000"/>
                </a:solidFill>
              </a:rPr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7C161-F660-1A4E-8E7C-90502E73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ko-KR" sz="2600" b="1" dirty="0"/>
              <a:t>Language Modeling??</a:t>
            </a:r>
          </a:p>
          <a:p>
            <a:pPr marL="0" indent="0">
              <a:buNone/>
            </a:pPr>
            <a:endParaRPr lang="en-US" altLang="ko-KR" sz="2600" dirty="0"/>
          </a:p>
          <a:p>
            <a:pPr marL="0" indent="0">
              <a:buNone/>
            </a:pPr>
            <a:r>
              <a:rPr lang="en-US" altLang="ko-KR" sz="2600" dirty="0"/>
              <a:t>1. </a:t>
            </a:r>
            <a:r>
              <a:rPr lang="ko-KR" altLang="en-US" sz="2600" dirty="0"/>
              <a:t>자동 회귀 언어 모델링</a:t>
            </a:r>
            <a:r>
              <a:rPr lang="en-US" altLang="ko-KR" sz="2600" dirty="0"/>
              <a:t>(</a:t>
            </a:r>
            <a:r>
              <a:rPr lang="en" altLang="ko-Kore-KR" sz="2600" dirty="0"/>
              <a:t>auto-regression language modeling)</a:t>
            </a:r>
          </a:p>
          <a:p>
            <a:pPr marL="0" indent="0">
              <a:buNone/>
            </a:pPr>
            <a:r>
              <a:rPr lang="en-US" altLang="ko-KR" sz="2600" dirty="0"/>
              <a:t>2. </a:t>
            </a:r>
            <a:r>
              <a:rPr lang="ko-KR" altLang="en-US" sz="2600" dirty="0"/>
              <a:t>자동 </a:t>
            </a:r>
            <a:r>
              <a:rPr lang="ko-KR" altLang="en-US" sz="2600" dirty="0" err="1"/>
              <a:t>인코딩</a:t>
            </a:r>
            <a:r>
              <a:rPr lang="ko-KR" altLang="en-US" sz="2600" dirty="0"/>
              <a:t> 언어 모델링</a:t>
            </a:r>
            <a:r>
              <a:rPr lang="en-US" altLang="ko-KR" sz="2600" dirty="0"/>
              <a:t>(</a:t>
            </a:r>
            <a:r>
              <a:rPr lang="en" altLang="ko-Kore-KR" sz="2600" dirty="0"/>
              <a:t>auto-encoding language modeling)</a:t>
            </a:r>
          </a:p>
          <a:p>
            <a:r>
              <a:rPr lang="ko-KR" altLang="en-US" sz="2600" dirty="0"/>
              <a:t>자동 회귀 언어 모델링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ko-KR" altLang="en-US" sz="2600" dirty="0"/>
              <a:t>전방</a:t>
            </a:r>
            <a:r>
              <a:rPr lang="en-US" altLang="ko-KR" sz="2600" dirty="0"/>
              <a:t>(</a:t>
            </a:r>
            <a:r>
              <a:rPr lang="ko-KR" altLang="en-US" sz="2600" dirty="0"/>
              <a:t>왼쪽에서 오른쪽으로</a:t>
            </a:r>
            <a:r>
              <a:rPr lang="en-US" altLang="ko-KR" sz="2600" dirty="0"/>
              <a:t>) </a:t>
            </a:r>
            <a:r>
              <a:rPr lang="ko-KR" altLang="en-US" sz="2600" dirty="0"/>
              <a:t>예측 </a:t>
            </a:r>
            <a:r>
              <a:rPr lang="en-US" altLang="ko-KR" sz="2600" dirty="0"/>
              <a:t>(</a:t>
            </a:r>
            <a:r>
              <a:rPr lang="en" altLang="ko-Kore-KR" sz="2600" dirty="0"/>
              <a:t>forward prediction)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ko-KR" altLang="en-US" sz="2600" dirty="0"/>
              <a:t>후방</a:t>
            </a:r>
            <a:r>
              <a:rPr lang="en-US" altLang="ko-KR" sz="2600" dirty="0"/>
              <a:t>(</a:t>
            </a:r>
            <a:r>
              <a:rPr lang="ko-KR" altLang="en-US" sz="2600" dirty="0"/>
              <a:t>오른쪽에서 왼쪽으로</a:t>
            </a:r>
            <a:r>
              <a:rPr lang="en-US" altLang="ko-KR" sz="2600" dirty="0"/>
              <a:t>) </a:t>
            </a:r>
            <a:r>
              <a:rPr lang="ko-KR" altLang="en-US" sz="2600" dirty="0"/>
              <a:t>예측 </a:t>
            </a:r>
            <a:r>
              <a:rPr lang="en-US" altLang="ko-KR" sz="2600" dirty="0"/>
              <a:t>(</a:t>
            </a:r>
            <a:r>
              <a:rPr lang="en" altLang="ko-Kore-KR" sz="2600" dirty="0"/>
              <a:t>backward prediction)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" altLang="ko-Kore-KR" sz="2600" dirty="0"/>
              <a:t>ex) </a:t>
            </a:r>
            <a:r>
              <a:rPr lang="en" altLang="ko-Kore-KR" sz="2600" dirty="0" err="1"/>
              <a:t>paris</a:t>
            </a:r>
            <a:r>
              <a:rPr lang="en" altLang="ko-Kore-KR" sz="2600" dirty="0"/>
              <a:t> is a beautiful . I love </a:t>
            </a:r>
            <a:r>
              <a:rPr lang="en" altLang="ko-Kore-KR" sz="2600" dirty="0" err="1"/>
              <a:t>paris</a:t>
            </a:r>
            <a:r>
              <a:rPr lang="en" altLang="ko-Kore-KR" sz="2600" dirty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ko-KR" altLang="en-US" sz="2600" dirty="0"/>
              <a:t>전방 예측은 왼쪽에서 오른쪽으로 공백 이전까지의 모든 단어를 읽는다</a:t>
            </a:r>
            <a:r>
              <a:rPr lang="en-US" altLang="ko-KR" sz="2600" dirty="0"/>
              <a:t>. (</a:t>
            </a:r>
            <a:r>
              <a:rPr lang="en" altLang="ko-Kore-KR" sz="2600" dirty="0" err="1"/>
              <a:t>paris</a:t>
            </a:r>
            <a:r>
              <a:rPr lang="en" altLang="ko-Kore-KR" sz="2600" dirty="0"/>
              <a:t> is a beautiful)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ko-KR" altLang="en-US" sz="2600" dirty="0"/>
              <a:t>후방 예측은 오른쪽에서 왼쪽으로 공백 이전까지의 모든 단어를 읽는다</a:t>
            </a:r>
            <a:r>
              <a:rPr lang="en-US" altLang="ko-KR" sz="2600" dirty="0"/>
              <a:t>. (</a:t>
            </a:r>
            <a:r>
              <a:rPr lang="en" altLang="ko-Kore-KR" sz="2600" dirty="0"/>
              <a:t>I love </a:t>
            </a:r>
            <a:r>
              <a:rPr lang="en" altLang="ko-Kore-KR" sz="2600" dirty="0" err="1"/>
              <a:t>paris</a:t>
            </a:r>
            <a:r>
              <a:rPr lang="en" altLang="ko-Kore-KR" sz="2600" dirty="0"/>
              <a:t>)</a:t>
            </a:r>
          </a:p>
          <a:p>
            <a:r>
              <a:rPr lang="ko-KR" altLang="en-US" sz="2600" dirty="0"/>
              <a:t>자동 </a:t>
            </a:r>
            <a:r>
              <a:rPr lang="ko-KR" altLang="en-US" sz="2600" dirty="0" err="1"/>
              <a:t>인코딩</a:t>
            </a:r>
            <a:r>
              <a:rPr lang="ko-KR" altLang="en-US" sz="2600" dirty="0"/>
              <a:t> 언어 모델링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ko-KR" altLang="en-US" sz="2600" dirty="0"/>
              <a:t>전방 및 후방 예측을 모두 사용한다</a:t>
            </a:r>
            <a:r>
              <a:rPr lang="en-US" altLang="ko-KR" sz="2600" dirty="0"/>
              <a:t>. (</a:t>
            </a:r>
            <a:r>
              <a:rPr lang="ko-KR" altLang="en-US" sz="2600" dirty="0"/>
              <a:t>양방향 모델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1DEACE-DD3E-CA43-A282-67A123BF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287" y="1897223"/>
            <a:ext cx="3697536" cy="182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5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3963-59CE-4B48-BB7E-3F3BDA13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b="1" dirty="0">
                <a:solidFill>
                  <a:srgbClr val="C00000"/>
                </a:solidFill>
              </a:rPr>
              <a:t>Introduction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6E8C5-EB45-9E44-A8A9-3C3A1207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kumimoji="1" lang="en-US" altLang="ko-Kore-KR" sz="2000" b="1" dirty="0"/>
              <a:t>BERT </a:t>
            </a:r>
            <a:r>
              <a:rPr kumimoji="1" lang="ko-Kore-KR" altLang="en-US" sz="2000" b="1" dirty="0"/>
              <a:t>가</a:t>
            </a:r>
            <a:r>
              <a:rPr kumimoji="1" lang="ko-KR" altLang="en-US" sz="2000" b="1" dirty="0"/>
              <a:t> 양방향성 특징을 가질 수 있는 이유</a:t>
            </a:r>
            <a:endParaRPr kumimoji="1" lang="en-US" altLang="ko-KR" sz="2000" b="1" dirty="0"/>
          </a:p>
          <a:p>
            <a:pPr lvl="1"/>
            <a:r>
              <a:rPr kumimoji="1" lang="en-US" altLang="ko-Kore-KR" sz="2000" dirty="0"/>
              <a:t>Bert</a:t>
            </a:r>
            <a:r>
              <a:rPr kumimoji="1" lang="ko-KR" altLang="en-US" sz="2000" dirty="0"/>
              <a:t> 연구진들은 새로운 모델을 사전 학습할 때 새로운 목적함수를 집어 넣는다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lvl="1"/>
            <a:r>
              <a:rPr kumimoji="1" lang="en-US" altLang="ko-Kore-KR" sz="2000" dirty="0"/>
              <a:t>MLM </a:t>
            </a:r>
            <a:r>
              <a:rPr kumimoji="1" lang="en-US" altLang="ko-KR" sz="2000" dirty="0"/>
              <a:t>(</a:t>
            </a:r>
            <a:r>
              <a:rPr lang="en" altLang="ko-Kore-KR" sz="2000" dirty="0"/>
              <a:t>Masked language model</a:t>
            </a:r>
            <a:r>
              <a:rPr lang="en-US" altLang="ko-KR" sz="2000" dirty="0"/>
              <a:t>)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NSP(</a:t>
            </a:r>
            <a:r>
              <a:rPr lang="en" altLang="ko-Kore-KR" sz="2000" dirty="0"/>
              <a:t>Next sentence prediction)</a:t>
            </a:r>
          </a:p>
          <a:p>
            <a:pPr lvl="1"/>
            <a:r>
              <a:rPr lang="ko-KR" altLang="en-US" sz="2000" dirty="0"/>
              <a:t>이후 </a:t>
            </a:r>
            <a:r>
              <a:rPr lang="en-US" altLang="ko-KR" sz="2000" dirty="0" err="1"/>
              <a:t>bert</a:t>
            </a:r>
            <a:r>
              <a:rPr lang="en-US" altLang="ko-KR" sz="2000" dirty="0"/>
              <a:t> </a:t>
            </a:r>
            <a:r>
              <a:rPr lang="ko-KR" altLang="en-US" sz="2000" dirty="0"/>
              <a:t>의 </a:t>
            </a:r>
            <a:r>
              <a:rPr lang="en-US" altLang="ko-KR" sz="2000" dirty="0"/>
              <a:t>pre-train </a:t>
            </a:r>
            <a:r>
              <a:rPr lang="ko-KR" altLang="en-US" sz="2000" dirty="0"/>
              <a:t>을 살펴보면서 자세히 볼 예정</a:t>
            </a:r>
            <a:r>
              <a:rPr lang="en-US" altLang="ko-KR" sz="2000" dirty="0"/>
              <a:t>.</a:t>
            </a:r>
            <a:endParaRPr lang="en" altLang="ko-Kore-KR" sz="2000" dirty="0"/>
          </a:p>
          <a:p>
            <a:pPr marL="457200" lvl="1" indent="0">
              <a:buNone/>
            </a:pPr>
            <a:endParaRPr lang="en" altLang="ko-Kore-KR" sz="2000" dirty="0"/>
          </a:p>
          <a:p>
            <a:pPr marL="457200" lvl="1" indent="0">
              <a:buNone/>
            </a:pPr>
            <a:endParaRPr lang="en" altLang="ko-Kore-KR" sz="2000" dirty="0"/>
          </a:p>
          <a:p>
            <a:pPr marL="457200" lvl="1" indent="0">
              <a:buNone/>
            </a:pPr>
            <a:endParaRPr lang="en" altLang="ko-Kore-KR" sz="2000" dirty="0"/>
          </a:p>
          <a:p>
            <a:pPr lvl="1"/>
            <a:endParaRPr lang="en-US" altLang="ko-Kore-KR" sz="2000" dirty="0"/>
          </a:p>
          <a:p>
            <a:endParaRPr lang="en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386373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85E93-0E1A-2746-A882-9DEC8BBF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BERT</a:t>
            </a:r>
            <a:r>
              <a:rPr kumimoji="1" lang="en-US" altLang="ko-Kore-KR" b="1" dirty="0"/>
              <a:t> </a:t>
            </a:r>
            <a:r>
              <a:rPr kumimoji="1" lang="en-US" altLang="ko-Kore-KR" b="1" dirty="0">
                <a:solidFill>
                  <a:srgbClr val="C00000"/>
                </a:solidFill>
              </a:rPr>
              <a:t>Model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772E8-2EAD-5846-BD6D-BE06CE6C3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kumimoji="1" lang="ko-KR" altLang="en-US" sz="2000" b="1" dirty="0" err="1"/>
              <a:t>버트의</a:t>
            </a:r>
            <a:r>
              <a:rPr kumimoji="1" lang="ko-KR" altLang="en-US" sz="2000" b="1" dirty="0"/>
              <a:t> 구현</a:t>
            </a:r>
            <a:r>
              <a:rPr kumimoji="1" lang="en-US" altLang="ko-KR" sz="2000" b="1" dirty="0"/>
              <a:t>(2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aspect)</a:t>
            </a:r>
          </a:p>
          <a:p>
            <a:r>
              <a:rPr lang="en" altLang="ko-Kore-KR" sz="2000" dirty="0"/>
              <a:t>Pre-training</a:t>
            </a:r>
          </a:p>
          <a:p>
            <a:pPr lvl="1"/>
            <a:r>
              <a:rPr lang="ko-KR" altLang="en-US" sz="2000" dirty="0"/>
              <a:t>특정 </a:t>
            </a:r>
            <a:r>
              <a:rPr lang="en" altLang="ko-Kore-KR" sz="2000" dirty="0"/>
              <a:t>pretrain-task </a:t>
            </a:r>
            <a:r>
              <a:rPr lang="ko-KR" altLang="en-US" sz="2000" dirty="0"/>
              <a:t>가 주어짐</a:t>
            </a:r>
            <a:r>
              <a:rPr lang="en-US" altLang="ko-KR" sz="2000" dirty="0"/>
              <a:t>.</a:t>
            </a:r>
          </a:p>
          <a:p>
            <a:pPr lvl="1"/>
            <a:r>
              <a:rPr lang="en" altLang="ko-Kore-KR" sz="2000" dirty="0" err="1"/>
              <a:t>unlabeld</a:t>
            </a:r>
            <a:r>
              <a:rPr lang="en" altLang="ko-Kore-KR" sz="2000" dirty="0"/>
              <a:t> data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사용</a:t>
            </a:r>
          </a:p>
          <a:p>
            <a:r>
              <a:rPr lang="en" altLang="ko-Kore-KR" sz="2000" dirty="0"/>
              <a:t>Fine-tuning</a:t>
            </a:r>
          </a:p>
          <a:p>
            <a:pPr lvl="1"/>
            <a:r>
              <a:rPr lang="en" altLang="ko-Kore-KR" sz="2000" dirty="0"/>
              <a:t>Labeled data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사용</a:t>
            </a:r>
          </a:p>
          <a:p>
            <a:pPr lvl="1"/>
            <a:r>
              <a:rPr lang="en" altLang="ko-Kore-KR" sz="2000" dirty="0"/>
              <a:t>Pre-train </a:t>
            </a:r>
            <a:r>
              <a:rPr lang="ko-KR" altLang="en-US" sz="2000" dirty="0"/>
              <a:t>에서 만들어졌던 매개변수</a:t>
            </a:r>
            <a:r>
              <a:rPr lang="en-US" altLang="ko-KR" sz="2000" dirty="0"/>
              <a:t>(</a:t>
            </a:r>
            <a:r>
              <a:rPr lang="ko-KR" altLang="en-US" sz="2000" dirty="0"/>
              <a:t>가중치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그대로 사용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그 파라미터들은 모드 특정 </a:t>
            </a:r>
            <a:r>
              <a:rPr lang="ko-KR" altLang="en-US" sz="2000" dirty="0" err="1"/>
              <a:t>다운스트림</a:t>
            </a:r>
            <a:r>
              <a:rPr lang="ko-KR" altLang="en-US" sz="2000" dirty="0"/>
              <a:t> 태스크 안에서 파인 </a:t>
            </a:r>
            <a:r>
              <a:rPr lang="ko-KR" altLang="en-US" sz="2000" dirty="0" err="1"/>
              <a:t>튜닝됨</a:t>
            </a:r>
            <a:r>
              <a:rPr lang="en-US" altLang="ko-KR" sz="2000" dirty="0"/>
              <a:t>.</a:t>
            </a:r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32951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2644</Words>
  <Application>Microsoft Macintosh PowerPoint</Application>
  <PresentationFormat>와이드스크린</PresentationFormat>
  <Paragraphs>275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Wingdings</vt:lpstr>
      <vt:lpstr>Office 테마</vt:lpstr>
      <vt:lpstr>BERT</vt:lpstr>
      <vt:lpstr>Abstract</vt:lpstr>
      <vt:lpstr>Abstract</vt:lpstr>
      <vt:lpstr>Introduction </vt:lpstr>
      <vt:lpstr>Introduction</vt:lpstr>
      <vt:lpstr>Introduction</vt:lpstr>
      <vt:lpstr>Introduction</vt:lpstr>
      <vt:lpstr>Introduction</vt:lpstr>
      <vt:lpstr>BERT Model</vt:lpstr>
      <vt:lpstr>BERT Model</vt:lpstr>
      <vt:lpstr>BERT Model</vt:lpstr>
      <vt:lpstr>BERT Model</vt:lpstr>
      <vt:lpstr>BERT Model</vt:lpstr>
      <vt:lpstr>BERT Model</vt:lpstr>
      <vt:lpstr>BERT Model</vt:lpstr>
      <vt:lpstr>BERT Model</vt:lpstr>
      <vt:lpstr>BERT Model</vt:lpstr>
      <vt:lpstr>BERT Model</vt:lpstr>
      <vt:lpstr>BERT Model</vt:lpstr>
      <vt:lpstr>BERT Model</vt:lpstr>
      <vt:lpstr>BERT Model</vt:lpstr>
      <vt:lpstr>BERT Model</vt:lpstr>
      <vt:lpstr>Experiment</vt:lpstr>
      <vt:lpstr>Experiment</vt:lpstr>
      <vt:lpstr>Experiment</vt:lpstr>
      <vt:lpstr>Experiment</vt:lpstr>
      <vt:lpstr>Ablation Studies</vt:lpstr>
      <vt:lpstr>Ablation Studies</vt:lpstr>
      <vt:lpstr>Ablation Studies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</dc:title>
  <dc:creator>JANGeunjun</dc:creator>
  <cp:lastModifiedBy>JANGeunjun</cp:lastModifiedBy>
  <cp:revision>19</cp:revision>
  <dcterms:created xsi:type="dcterms:W3CDTF">2022-02-26T08:02:44Z</dcterms:created>
  <dcterms:modified xsi:type="dcterms:W3CDTF">2022-02-27T08:05:25Z</dcterms:modified>
</cp:coreProperties>
</file>