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1" r:id="rId4"/>
    <p:sldId id="262" r:id="rId5"/>
    <p:sldId id="258" r:id="rId6"/>
    <p:sldId id="265" r:id="rId7"/>
    <p:sldId id="264" r:id="rId8"/>
    <p:sldId id="263" r:id="rId9"/>
    <p:sldId id="267" r:id="rId10"/>
    <p:sldId id="268" r:id="rId11"/>
    <p:sldId id="266" r:id="rId12"/>
    <p:sldId id="260" r:id="rId13"/>
    <p:sldId id="269" r:id="rId14"/>
    <p:sldId id="271" r:id="rId15"/>
    <p:sldId id="270" r:id="rId16"/>
    <p:sldId id="275" r:id="rId17"/>
    <p:sldId id="274" r:id="rId18"/>
    <p:sldId id="273" r:id="rId19"/>
    <p:sldId id="272" r:id="rId20"/>
    <p:sldId id="278" r:id="rId21"/>
    <p:sldId id="277" r:id="rId22"/>
    <p:sldId id="276" r:id="rId23"/>
    <p:sldId id="284" r:id="rId24"/>
    <p:sldId id="283" r:id="rId25"/>
    <p:sldId id="282" r:id="rId26"/>
    <p:sldId id="281" r:id="rId27"/>
    <p:sldId id="280" r:id="rId28"/>
    <p:sldId id="279" r:id="rId2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30"/>
  </p:normalViewPr>
  <p:slideViewPr>
    <p:cSldViewPr snapToGrid="0" snapToObjects="1">
      <p:cViewPr varScale="1">
        <p:scale>
          <a:sx n="135" d="100"/>
          <a:sy n="135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F3D1F-41E2-E44B-8AB9-EC778254893E}" type="datetimeFigureOut">
              <a:rPr kumimoji="1" lang="ko-Kore-KR" altLang="en-US" smtClean="0"/>
              <a:t>2022. 3. 14.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97711-6C99-7049-8B9E-C5BEDED5B74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1332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7711-6C99-7049-8B9E-C5BEDED5B746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282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4BA66-CAB3-FF40-BD8F-F0A74210F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6D250A-DFF2-E54E-91B8-3D281F90F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BEE54-38B5-EC42-A443-7524297F0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0809-5A38-1E44-905F-5F33F8892897}" type="datetimeFigureOut">
              <a:rPr kumimoji="1" lang="ko-Kore-KR" altLang="en-US" smtClean="0"/>
              <a:t>2022. 3. 14.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EED106-F43D-6342-8130-F54A6270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376E6B-9A77-3C4C-B942-FF73D5FC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2609-D614-5D49-8249-12B46C9CB31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838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19F08-F521-A54A-8AB9-6FAD3E71E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8C0A6B-86AE-B945-8CB4-641380DE7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9EAFC2-6181-F649-AB8E-1213DBB5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0809-5A38-1E44-905F-5F33F8892897}" type="datetimeFigureOut">
              <a:rPr kumimoji="1" lang="ko-Kore-KR" altLang="en-US" smtClean="0"/>
              <a:t>2022. 3. 14.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CE5F72-09E4-D340-AE6C-C7D7A475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82DC40-5D86-C247-ADD2-41E47933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2609-D614-5D49-8249-12B46C9CB31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662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C18127-32D3-1C44-8F31-07F595E31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45049B-6EF2-D142-874F-5CB1CFE9C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7CE28B-E956-6C4C-8D98-A80543CB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0809-5A38-1E44-905F-5F33F8892897}" type="datetimeFigureOut">
              <a:rPr kumimoji="1" lang="ko-Kore-KR" altLang="en-US" smtClean="0"/>
              <a:t>2022. 3. 14.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303E83-4781-5B4F-97C9-9F0D7FCB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842F0-D7A8-A941-869B-58C2C1F3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2609-D614-5D49-8249-12B46C9CB31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429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F3076-A7B6-0F4C-A881-56830FC4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92A7A-4D7A-114B-983D-BC9988884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94FEE7-70A8-AB42-8643-825411C5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0809-5A38-1E44-905F-5F33F8892897}" type="datetimeFigureOut">
              <a:rPr kumimoji="1" lang="ko-Kore-KR" altLang="en-US" smtClean="0"/>
              <a:t>2022. 3. 14.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190D4F-EC6F-594D-A1D6-1571ABB7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5C9FB9-2B31-E345-89E0-0DC81F43F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2609-D614-5D49-8249-12B46C9CB31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414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3F3F2-B3E8-1F41-AB97-B0623BAB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3638A9-DF72-F149-A79C-1D9055B24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623036-EB4A-4A45-A6E6-8449820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0809-5A38-1E44-905F-5F33F8892897}" type="datetimeFigureOut">
              <a:rPr kumimoji="1" lang="ko-Kore-KR" altLang="en-US" smtClean="0"/>
              <a:t>2022. 3. 14.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525B66-E5C6-7941-AF35-87D9B4FD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BEC9B-8CFF-1E4A-9C42-6911D5F9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2609-D614-5D49-8249-12B46C9CB31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694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C50C2-51EE-C446-980A-311121C9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782F3-C533-DB46-8A5A-45E9FCEBC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F4C4F5-F51B-9947-AACC-F7A81C6DF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F4AAC7-0678-8143-84CF-91C44754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0809-5A38-1E44-905F-5F33F8892897}" type="datetimeFigureOut">
              <a:rPr kumimoji="1" lang="ko-Kore-KR" altLang="en-US" smtClean="0"/>
              <a:t>2022. 3. 14.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83CC81-0349-7444-A5CD-CC7AE55B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26A036-C2C9-BE49-B6B1-83AA3813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2609-D614-5D49-8249-12B46C9CB31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893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01E61-E41A-814E-96F8-FA720DEEA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04BAA6-E3A8-F741-9584-6610B43A6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D27537-835D-CD4D-8AF2-77E911884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6FC29E-2401-6248-95BE-4C927DD33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F52150-6F89-A34C-BF91-B966298F5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7CBAB6-790B-8D48-BE97-EEB1F6B6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0809-5A38-1E44-905F-5F33F8892897}" type="datetimeFigureOut">
              <a:rPr kumimoji="1" lang="ko-Kore-KR" altLang="en-US" smtClean="0"/>
              <a:t>2022. 3. 14.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DC25E1-3EA9-064E-8BCE-AFCC07E5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8EB1AC-ADC2-FC41-94E9-29794CB5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2609-D614-5D49-8249-12B46C9CB31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377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4C458-7D3A-2E4E-A725-E5A3100B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2DFAB6-668D-5148-83F5-53AEA8375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0809-5A38-1E44-905F-5F33F8892897}" type="datetimeFigureOut">
              <a:rPr kumimoji="1" lang="ko-Kore-KR" altLang="en-US" smtClean="0"/>
              <a:t>2022. 3. 14.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138835-9C99-FD4F-A56F-9480F017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3A1F91-9844-5F46-A389-30C49791C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2609-D614-5D49-8249-12B46C9CB31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842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5AA294-358F-AA47-A9EF-0BD4E1FF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0809-5A38-1E44-905F-5F33F8892897}" type="datetimeFigureOut">
              <a:rPr kumimoji="1" lang="ko-Kore-KR" altLang="en-US" smtClean="0"/>
              <a:t>2022. 3. 14.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694C3F-1691-5545-84AB-E379C3AF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FE87FE-CFBD-D34D-A65E-4B5436B2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2609-D614-5D49-8249-12B46C9CB31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7029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38E7E-393E-3547-8C8F-9045DE0C1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BB088-8EEA-B545-9293-55EDA4AE6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9CF73A-84B1-2449-9676-36FBD8F25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614E83-D4F3-4943-94A8-B9D7AF4C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0809-5A38-1E44-905F-5F33F8892897}" type="datetimeFigureOut">
              <a:rPr kumimoji="1" lang="ko-Kore-KR" altLang="en-US" smtClean="0"/>
              <a:t>2022. 3. 14.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AC4410-C0A8-3A46-B52D-A76C9794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F5B37C-08F1-914A-8560-645A6227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2609-D614-5D49-8249-12B46C9CB31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439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0AB7E-D9D4-2C45-8A7F-3CB74620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7E02AA-6952-104D-9BDE-100FABBD7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4E4635-0A89-6845-870E-4733A4038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F000AB-5E91-7F46-8804-EC4FCDD1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0809-5A38-1E44-905F-5F33F8892897}" type="datetimeFigureOut">
              <a:rPr kumimoji="1" lang="ko-Kore-KR" altLang="en-US" smtClean="0"/>
              <a:t>2022. 3. 14.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87906A-CD58-7544-A705-FEC088AB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6D72D7-45DA-884D-8E11-D8137B13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2609-D614-5D49-8249-12B46C9CB31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242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4AB1DB-D625-664E-91FC-14EF389A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1E3CCB-30DA-0C49-B2C2-0AF264F69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A8CAE7-C479-6444-84FF-0305A6255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C0809-5A38-1E44-905F-5F33F8892897}" type="datetimeFigureOut">
              <a:rPr kumimoji="1" lang="ko-Kore-KR" altLang="en-US" smtClean="0"/>
              <a:t>2022. 3. 14.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FF6007-A40B-5044-851A-EB2FABA4A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CE031B-C997-984A-9CB4-0F1DE02E9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F2609-D614-5D49-8249-12B46C9CB31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922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77892-2FF3-0D40-B1BD-3563B27973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BM YEONSUNG OTF" panose="020B0600000101010101" pitchFamily="34" charset="-127"/>
                <a:ea typeface="BM YEONSUNG OTF" panose="020B0600000101010101" pitchFamily="34" charset="-127"/>
                <a:cs typeface="MV Boli" panose="020F0502020204030204" pitchFamily="34" charset="0"/>
              </a:rPr>
              <a:t>Topic modeling </a:t>
            </a:r>
            <a:endParaRPr kumimoji="1" lang="ko-Kore-KR" altLang="en-US" dirty="0">
              <a:latin typeface="BM YEONSUNG OTF" panose="020B0600000101010101" pitchFamily="34" charset="-127"/>
              <a:ea typeface="BM YEONSUNG OTF" panose="020B0600000101010101" pitchFamily="34" charset="-127"/>
              <a:cs typeface="MV Boli" panose="020F050202020403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BF9C1F-78EF-E340-851F-3ED2A1D56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endParaRPr kumimoji="1" lang="en-US" altLang="ko-Kore-KR" dirty="0">
              <a:latin typeface="BM YEONSUNG OTF" panose="020B0600000101010101" pitchFamily="34" charset="-127"/>
              <a:ea typeface="BM YEONSUNG OTF" panose="020B0600000101010101" pitchFamily="34" charset="-127"/>
              <a:cs typeface="MV Boli" panose="020F0502020204030204" pitchFamily="34" charset="0"/>
            </a:endParaRPr>
          </a:p>
          <a:p>
            <a:pPr algn="r"/>
            <a:endParaRPr kumimoji="1" lang="en-US" altLang="ko-Kore-KR" dirty="0">
              <a:latin typeface="BM YEONSUNG OTF" panose="020B0600000101010101" pitchFamily="34" charset="-127"/>
              <a:ea typeface="BM YEONSUNG OTF" panose="020B0600000101010101" pitchFamily="34" charset="-127"/>
              <a:cs typeface="MV Boli" panose="020F0502020204030204" pitchFamily="34" charset="0"/>
            </a:endParaRPr>
          </a:p>
          <a:p>
            <a:pPr algn="r"/>
            <a:endParaRPr kumimoji="1" lang="en-US" altLang="ko-Kore-KR" dirty="0">
              <a:latin typeface="BM YEONSUNG OTF" panose="020B0600000101010101" pitchFamily="34" charset="-127"/>
              <a:ea typeface="BM YEONSUNG OTF" panose="020B0600000101010101" pitchFamily="34" charset="-127"/>
              <a:cs typeface="MV Boli" panose="020F0502020204030204" pitchFamily="34" charset="0"/>
            </a:endParaRPr>
          </a:p>
          <a:p>
            <a:pPr algn="r"/>
            <a:r>
              <a:rPr kumimoji="1" lang="en-US" altLang="ko-Kore-KR" dirty="0">
                <a:latin typeface="BM YEONSUNG OTF" panose="020B0600000101010101" pitchFamily="34" charset="-127"/>
                <a:ea typeface="BM YEONSUNG OTF" panose="020B0600000101010101" pitchFamily="34" charset="-127"/>
                <a:cs typeface="MV Boli" panose="020F0502020204030204" pitchFamily="34" charset="0"/>
              </a:rPr>
              <a:t>BI </a:t>
            </a:r>
            <a:r>
              <a:rPr kumimoji="1" lang="ko-Kore-KR" altLang="en-US" dirty="0">
                <a:latin typeface="BM YEONSUNG OTF" panose="020B0600000101010101" pitchFamily="34" charset="-127"/>
                <a:ea typeface="BM YEONSUNG OTF" panose="020B0600000101010101" pitchFamily="34" charset="-127"/>
                <a:cs typeface="MV Boli" panose="020F0502020204030204" pitchFamily="34" charset="0"/>
              </a:rPr>
              <a:t>석사</a:t>
            </a:r>
            <a:r>
              <a:rPr kumimoji="1"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  <a:cs typeface="MV Boli" panose="020F0502020204030204" pitchFamily="34" charset="0"/>
              </a:rPr>
              <a:t> </a:t>
            </a:r>
            <a:r>
              <a:rPr kumimoji="1"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  <a:cs typeface="MV Boli" panose="020F0502020204030204" pitchFamily="34" charset="0"/>
              </a:rPr>
              <a:t>2</a:t>
            </a:r>
            <a:r>
              <a:rPr kumimoji="1"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  <a:cs typeface="MV Boli" panose="020F0502020204030204" pitchFamily="34" charset="0"/>
              </a:rPr>
              <a:t>기 </a:t>
            </a:r>
            <a:r>
              <a:rPr kumimoji="1" lang="ko-KR" altLang="en-US" dirty="0" err="1">
                <a:latin typeface="BM YEONSUNG OTF" panose="020B0600000101010101" pitchFamily="34" charset="-127"/>
                <a:ea typeface="BM YEONSUNG OTF" panose="020B0600000101010101" pitchFamily="34" charset="-127"/>
                <a:cs typeface="MV Boli" panose="020F0502020204030204" pitchFamily="34" charset="0"/>
              </a:rPr>
              <a:t>장은준</a:t>
            </a:r>
            <a:endParaRPr kumimoji="1" lang="ko-Kore-KR" altLang="en-US" dirty="0">
              <a:latin typeface="BM YEONSUNG OTF" panose="020B0600000101010101" pitchFamily="34" charset="-127"/>
              <a:ea typeface="BM YEONSUNG OTF" panose="020B0600000101010101" pitchFamily="34" charset="-127"/>
              <a:cs typeface="MV Bol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175CCF-FCF5-C34B-8C50-0CDAF2656CEC}"/>
              </a:ext>
            </a:extLst>
          </p:cNvPr>
          <p:cNvSpPr txBox="1"/>
          <p:nvPr/>
        </p:nvSpPr>
        <p:spPr>
          <a:xfrm>
            <a:off x="3788979" y="3515519"/>
            <a:ext cx="453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LSA ~ Top2vec</a:t>
            </a:r>
            <a:endParaRPr kumimoji="1" lang="ko-Kore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744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34926-4FB3-FF4B-80FD-9AF7DDDE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자연어와 단어의 분산 표현 </a:t>
            </a:r>
            <a:r>
              <a:rPr kumimoji="1"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– BOW</a:t>
            </a:r>
            <a:endParaRPr kumimoji="1" lang="ko-Kore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57BA80F-77A3-284F-936F-AD6A28FACF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00" y="2845594"/>
            <a:ext cx="4851400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111BBB-7258-4C47-95AF-80CBD22E8845}"/>
              </a:ext>
            </a:extLst>
          </p:cNvPr>
          <p:cNvSpPr txBox="1"/>
          <p:nvPr/>
        </p:nvSpPr>
        <p:spPr>
          <a:xfrm>
            <a:off x="4025247" y="5397500"/>
            <a:ext cx="44965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5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BOW </a:t>
            </a:r>
            <a:r>
              <a:rPr kumimoji="1" lang="ko-Kore-KR" altLang="en-US" sz="15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방식</a:t>
            </a:r>
            <a:r>
              <a:rPr kumimoji="1" lang="ko-KR" altLang="en-US" sz="15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kumimoji="1" lang="en-US" altLang="ko-KR" sz="15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=</a:t>
            </a:r>
            <a:r>
              <a:rPr kumimoji="1" lang="ko-KR" altLang="en-US" sz="15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빈도수 기반 표현 방식</a:t>
            </a:r>
            <a:endParaRPr kumimoji="1" lang="ko-Kore-KR" altLang="en-US" sz="15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7818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5206B-A5DB-7940-B3E8-9AE76B00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자연어와 단어의 분산 표현 </a:t>
            </a:r>
            <a:r>
              <a:rPr kumimoji="1"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– DTM</a:t>
            </a:r>
            <a:endParaRPr kumimoji="1" lang="ko-Kore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25FA77-AB25-034C-AFF7-D4D42F6AF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ko-Kore-KR" b="1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DTM</a:t>
            </a:r>
            <a:r>
              <a:rPr kumimoji="1" lang="en-US" altLang="ko-KR" b="1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(Document Term Matrix)</a:t>
            </a:r>
            <a:endParaRPr kumimoji="1" lang="en-US" altLang="ko-Kore-KR" b="1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0" indent="0">
              <a:buNone/>
            </a:pPr>
            <a:endParaRPr kumimoji="1" lang="en-US" altLang="ko-Kore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문서 안에 있는 단어들이 얼마나 출현하는지 </a:t>
            </a: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BAG OF WORDS APPROACH </a:t>
            </a: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특징으로 표현</a:t>
            </a:r>
            <a:endParaRPr kumimoji="1" lang="en-US" altLang="ko-Kore-KR" sz="20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빈도 기반</a:t>
            </a:r>
            <a:endParaRPr kumimoji="1" lang="en-US" altLang="ko-KR" sz="20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0" indent="0">
              <a:buNone/>
            </a:pP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	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-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ex) This movie is too slow</a:t>
            </a:r>
          </a:p>
          <a:p>
            <a:pPr marL="0" indent="0">
              <a:buNone/>
            </a:pP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	- sentence 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내의 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words 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들을 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column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kumimoji="1" lang="ko-KR" altLang="en-US" sz="18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으로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만들고 각 단어가 나온 횟수를 행의 값으로 가짐</a:t>
            </a:r>
            <a:endParaRPr kumimoji="1" lang="en-US" altLang="ko-KR" sz="18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0" indent="0">
              <a:buNone/>
            </a:pP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	-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endParaRPr kumimoji="1" lang="en-US" altLang="ko-KR" sz="18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buFont typeface="Courier New" panose="02070309020205020404" pitchFamily="49" charset="0"/>
              <a:buChar char="o"/>
            </a:pPr>
            <a:endParaRPr kumimoji="1" lang="en-US" altLang="ko-KR" sz="18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TF-IDF </a:t>
            </a: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기반</a:t>
            </a: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(Term Frequency-Inverse Document Frequency)</a:t>
            </a:r>
          </a:p>
          <a:p>
            <a:pPr marL="0" indent="0">
              <a:buNone/>
            </a:pP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	- </a:t>
            </a: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문서에 자주 출현한 단어</a:t>
            </a: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, </a:t>
            </a: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전체 문서에서 얼마나 희귀하게 출현했는지 고려하는 방법</a:t>
            </a: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(</a:t>
            </a: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빈도수 </a:t>
            </a: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*</a:t>
            </a: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단어의 중요도</a:t>
            </a: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)</a:t>
            </a:r>
          </a:p>
          <a:p>
            <a:pPr marL="0" indent="0">
              <a:buNone/>
            </a:pP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	- ex) This movie is not scary and is slow =&gt; </a:t>
            </a:r>
            <a:r>
              <a:rPr kumimoji="1" lang="en-US" altLang="ko-KR" sz="2000" dirty="0">
                <a:solidFill>
                  <a:srgbClr val="C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movie’s TF : 1/8</a:t>
            </a:r>
          </a:p>
          <a:p>
            <a:pPr marL="0" indent="0">
              <a:buNone/>
            </a:pPr>
            <a:r>
              <a:rPr kumimoji="1" lang="en-US" altLang="ko-KR" sz="2000" dirty="0">
                <a:solidFill>
                  <a:srgbClr val="C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	</a:t>
            </a: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- IDF : LOG(</a:t>
            </a: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전체 문서의 수 </a:t>
            </a: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/</a:t>
            </a: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t term </a:t>
            </a: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을 포함한 문서</a:t>
            </a: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)</a:t>
            </a:r>
          </a:p>
          <a:p>
            <a:pPr marL="0" indent="0">
              <a:buNone/>
            </a:pP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	- ex) This movie is very scary and long, This movie is not scary and is slow, This movie is spooky and good</a:t>
            </a:r>
          </a:p>
          <a:p>
            <a:pPr marL="0" indent="0">
              <a:buNone/>
            </a:pP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	- </a:t>
            </a:r>
            <a:r>
              <a:rPr kumimoji="1" lang="en-US" altLang="ko-KR" sz="2000" dirty="0">
                <a:solidFill>
                  <a:srgbClr val="C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This’s IDF : LOG(</a:t>
            </a:r>
            <a:r>
              <a:rPr kumimoji="1" lang="ko-KR" altLang="en-US" sz="2000" dirty="0">
                <a:solidFill>
                  <a:srgbClr val="C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전체 문서의 수 </a:t>
            </a:r>
            <a:r>
              <a:rPr kumimoji="1" lang="en-US" altLang="ko-KR" sz="2000" dirty="0">
                <a:solidFill>
                  <a:srgbClr val="C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3</a:t>
            </a:r>
            <a:r>
              <a:rPr kumimoji="1" lang="ko-KR" altLang="en-US" sz="2000" dirty="0">
                <a:solidFill>
                  <a:srgbClr val="C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kumimoji="1" lang="en-US" altLang="ko-KR" sz="2000" dirty="0">
                <a:solidFill>
                  <a:srgbClr val="C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/</a:t>
            </a:r>
            <a:r>
              <a:rPr kumimoji="1" lang="ko-KR" altLang="en-US" sz="2000" dirty="0">
                <a:solidFill>
                  <a:srgbClr val="C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kumimoji="1" lang="en-US" altLang="ko-KR" sz="2000" dirty="0">
                <a:solidFill>
                  <a:srgbClr val="C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this </a:t>
            </a:r>
            <a:r>
              <a:rPr kumimoji="1" lang="ko-KR" altLang="en-US" sz="2000" dirty="0">
                <a:solidFill>
                  <a:srgbClr val="C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포함한 문서 </a:t>
            </a:r>
            <a:r>
              <a:rPr kumimoji="1" lang="en-US" altLang="ko-KR" sz="2000" dirty="0">
                <a:solidFill>
                  <a:srgbClr val="C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3</a:t>
            </a:r>
            <a:r>
              <a:rPr kumimoji="1" lang="ko-KR" altLang="en-US" sz="2000" dirty="0">
                <a:solidFill>
                  <a:srgbClr val="C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kumimoji="1" lang="en-US" altLang="ko-KR" sz="2000" dirty="0">
                <a:solidFill>
                  <a:srgbClr val="C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)</a:t>
            </a:r>
            <a:r>
              <a:rPr kumimoji="1" lang="ko-KR" altLang="en-US" sz="2000" dirty="0">
                <a:solidFill>
                  <a:srgbClr val="C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kumimoji="1" lang="en-US" altLang="ko-KR" sz="2000" dirty="0">
                <a:solidFill>
                  <a:srgbClr val="C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=</a:t>
            </a:r>
            <a:r>
              <a:rPr kumimoji="1" lang="ko-KR" altLang="en-US" sz="2000" dirty="0">
                <a:solidFill>
                  <a:srgbClr val="C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kumimoji="1" lang="en-US" altLang="ko-KR" sz="2000" dirty="0">
                <a:solidFill>
                  <a:srgbClr val="C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LOG(3/3) = 0, </a:t>
            </a:r>
            <a:r>
              <a:rPr kumimoji="1" lang="en-US" altLang="ko-KR" sz="2000" dirty="0" err="1">
                <a:solidFill>
                  <a:srgbClr val="C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scary’s</a:t>
            </a:r>
            <a:r>
              <a:rPr kumimoji="1" lang="en-US" altLang="ko-KR" sz="2000" dirty="0">
                <a:solidFill>
                  <a:srgbClr val="C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 IDF : LOG(3/2) = 0.18</a:t>
            </a:r>
          </a:p>
          <a:p>
            <a:pPr marL="0" indent="0">
              <a:buNone/>
            </a:pPr>
            <a:endParaRPr kumimoji="1" lang="en-US" altLang="ko-KR" sz="20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0" indent="0">
              <a:buNone/>
            </a:pPr>
            <a:endParaRPr kumimoji="1" lang="en-US" altLang="ko-Kore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endParaRPr kumimoji="1" lang="ko-Kore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5013725-0BC8-884E-988B-62071BCD1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18971"/>
              </p:ext>
            </p:extLst>
          </p:nvPr>
        </p:nvGraphicFramePr>
        <p:xfrm>
          <a:off x="2026762" y="3729153"/>
          <a:ext cx="2855427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952">
                  <a:extLst>
                    <a:ext uri="{9D8B030D-6E8A-4147-A177-3AD203B41FA5}">
                      <a16:colId xmlns:a16="http://schemas.microsoft.com/office/drawing/2014/main" val="1539764200"/>
                    </a:ext>
                  </a:extLst>
                </a:gridCol>
                <a:gridCol w="365320">
                  <a:extLst>
                    <a:ext uri="{9D8B030D-6E8A-4147-A177-3AD203B41FA5}">
                      <a16:colId xmlns:a16="http://schemas.microsoft.com/office/drawing/2014/main" val="3864794686"/>
                    </a:ext>
                  </a:extLst>
                </a:gridCol>
                <a:gridCol w="425638">
                  <a:extLst>
                    <a:ext uri="{9D8B030D-6E8A-4147-A177-3AD203B41FA5}">
                      <a16:colId xmlns:a16="http://schemas.microsoft.com/office/drawing/2014/main" val="1458237125"/>
                    </a:ext>
                  </a:extLst>
                </a:gridCol>
                <a:gridCol w="281799">
                  <a:extLst>
                    <a:ext uri="{9D8B030D-6E8A-4147-A177-3AD203B41FA5}">
                      <a16:colId xmlns:a16="http://schemas.microsoft.com/office/drawing/2014/main" val="1000339531"/>
                    </a:ext>
                  </a:extLst>
                </a:gridCol>
                <a:gridCol w="335933">
                  <a:extLst>
                    <a:ext uri="{9D8B030D-6E8A-4147-A177-3AD203B41FA5}">
                      <a16:colId xmlns:a16="http://schemas.microsoft.com/office/drawing/2014/main" val="3489971917"/>
                    </a:ext>
                  </a:extLst>
                </a:gridCol>
                <a:gridCol w="380785">
                  <a:extLst>
                    <a:ext uri="{9D8B030D-6E8A-4147-A177-3AD203B41FA5}">
                      <a16:colId xmlns:a16="http://schemas.microsoft.com/office/drawing/2014/main" val="1058419024"/>
                    </a:ext>
                  </a:extLst>
                </a:gridCol>
              </a:tblGrid>
              <a:tr h="206716">
                <a:tc>
                  <a:txBody>
                    <a:bodyPr/>
                    <a:lstStyle/>
                    <a:p>
                      <a:pPr algn="ctr"/>
                      <a:endParaRPr lang="ko-Kore-KR" altLang="en-US" sz="80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This</a:t>
                      </a:r>
                      <a:endParaRPr lang="ko-Kore-KR" altLang="en-US" sz="80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Movie</a:t>
                      </a:r>
                      <a:endParaRPr lang="ko-Kore-KR" altLang="en-US" sz="80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Is</a:t>
                      </a:r>
                      <a:endParaRPr lang="ko-Kore-KR" altLang="en-US" sz="80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too</a:t>
                      </a:r>
                      <a:endParaRPr lang="ko-Kore-KR" altLang="en-US" sz="80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slow</a:t>
                      </a:r>
                      <a:endParaRPr lang="ko-Kore-KR" altLang="en-US" sz="80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301018"/>
                  </a:ext>
                </a:extLst>
              </a:tr>
              <a:tr h="2067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This movie is too slow</a:t>
                      </a:r>
                      <a:endParaRPr lang="ko-Kore-KR" altLang="en-US" sz="80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1</a:t>
                      </a:r>
                      <a:endParaRPr lang="ko-Kore-KR" altLang="en-US" sz="80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1</a:t>
                      </a:r>
                      <a:endParaRPr lang="ko-Kore-KR" altLang="en-US" sz="80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1</a:t>
                      </a:r>
                      <a:endParaRPr lang="ko-Kore-KR" altLang="en-US" sz="80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1</a:t>
                      </a:r>
                      <a:endParaRPr lang="ko-Kore-KR" altLang="en-US" sz="80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1</a:t>
                      </a:r>
                      <a:endParaRPr lang="ko-Kore-KR" altLang="en-US" sz="80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89515"/>
                  </a:ext>
                </a:extLst>
              </a:tr>
            </a:tbl>
          </a:graphicData>
        </a:graphic>
      </p:graphicFrame>
      <p:pic>
        <p:nvPicPr>
          <p:cNvPr id="7170" name="Picture 2">
            <a:extLst>
              <a:ext uri="{FF2B5EF4-FFF2-40B4-BE49-F238E27FC236}">
                <a16:creationId xmlns:a16="http://schemas.microsoft.com/office/drawing/2014/main" id="{F64DAD71-17F6-7D44-9B57-F66EEBF0C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677" y="2422761"/>
            <a:ext cx="3426123" cy="100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037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80F97-2C7C-1648-AB8B-A90C21E55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자연어와 단어의 분산 표현 </a:t>
            </a:r>
            <a:r>
              <a:rPr kumimoji="1"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– LSA</a:t>
            </a:r>
            <a:endParaRPr kumimoji="1" lang="ko-Kore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803C12-FFE8-3548-A546-BEBF320E2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ore-KR" b="1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LSA(Latent Semantic Analysis, </a:t>
            </a:r>
            <a:r>
              <a:rPr kumimoji="1" lang="ko-Kore-KR" altLang="en-US" b="1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잠재의미분석</a:t>
            </a:r>
            <a:r>
              <a:rPr kumimoji="1" lang="en-US" altLang="ko-KR" b="1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)</a:t>
            </a:r>
          </a:p>
          <a:p>
            <a:pPr marL="0" indent="0">
              <a:buNone/>
            </a:pPr>
            <a:endParaRPr kumimoji="1" lang="en-US" altLang="ko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BOW</a:t>
            </a: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방식의 </a:t>
            </a: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DTM,</a:t>
            </a: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TF-IDF</a:t>
            </a: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는 단어의 빈도수를 기반으로 단어를 수치화 하면서 단어의 의미를 고려하지 못한다는 단점이 존재</a:t>
            </a:r>
            <a:endParaRPr kumimoji="1" lang="en-US" altLang="ko-KR" sz="20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buFont typeface="Courier New" panose="02070309020205020404" pitchFamily="49" charset="0"/>
              <a:buChar char="o"/>
            </a:pPr>
            <a:endParaRPr kumimoji="1" lang="en-US" altLang="ko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DTM </a:t>
            </a: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의 숨어있는</a:t>
            </a: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(Latent)</a:t>
            </a: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단어의 의미를 끄집어 내는</a:t>
            </a: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LSA</a:t>
            </a:r>
          </a:p>
          <a:p>
            <a:pPr marL="0" indent="0">
              <a:buNone/>
            </a:pPr>
            <a:endParaRPr kumimoji="1" lang="en-US" altLang="ko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0" indent="0">
              <a:buNone/>
            </a:pPr>
            <a:endParaRPr kumimoji="1" lang="en-US" altLang="ko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804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3880A-7FFD-3C4B-8D03-0065088F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자연어와 단어의 분산 표현 </a:t>
            </a:r>
            <a:r>
              <a:rPr kumimoji="1"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– LSA</a:t>
            </a:r>
            <a:endParaRPr kumimoji="1" lang="ko-Kore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843F1-EF88-0340-B697-682C8DAE5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ko-Kore-KR" b="1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SVD(Singular Value Decomposition, </a:t>
            </a:r>
            <a:r>
              <a:rPr kumimoji="1" lang="ko-KR" altLang="en-US" b="1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특이값</a:t>
            </a:r>
            <a:r>
              <a:rPr kumimoji="1" lang="ko-KR" altLang="en-US" b="1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분해</a:t>
            </a:r>
            <a:r>
              <a:rPr kumimoji="1" lang="en-US" altLang="ko-Kore-KR" b="1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)</a:t>
            </a:r>
          </a:p>
          <a:p>
            <a:pPr marL="0" indent="0">
              <a:buNone/>
            </a:pPr>
            <a:endParaRPr kumimoji="1" lang="en-US" altLang="ko-Kore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kumimoji="1" lang="ko-Kore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행렬</a:t>
            </a: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A</a:t>
            </a: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가 </a:t>
            </a: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m × n </a:t>
            </a: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행렬일 때</a:t>
            </a: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,</a:t>
            </a: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3</a:t>
            </a: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개의 행렬의 곱으로 분해</a:t>
            </a: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(decomposition) </a:t>
            </a: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하는 방법</a:t>
            </a:r>
            <a:endParaRPr kumimoji="1" lang="en-US" altLang="ko-KR" sz="20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0" indent="0">
              <a:buNone/>
            </a:pP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	- </a:t>
            </a:r>
          </a:p>
          <a:p>
            <a:pPr marL="0" indent="0">
              <a:buNone/>
            </a:pPr>
            <a:endParaRPr kumimoji="1" lang="en-US" altLang="ko-KR" sz="20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절단된 </a:t>
            </a: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SVD(Truncated SVD)</a:t>
            </a:r>
          </a:p>
          <a:p>
            <a:pPr marL="0" indent="0">
              <a:buNone/>
            </a:pP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	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- </a:t>
            </a:r>
            <a:r>
              <a:rPr kumimoji="1" lang="ko-KR" altLang="en-US" sz="18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하이퍼파라미터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t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지정</a:t>
            </a:r>
            <a:endParaRPr kumimoji="1" lang="en-US" altLang="ko-KR" sz="18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0" indent="0">
              <a:buNone/>
            </a:pP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	-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kumimoji="1" lang="ko-KR" altLang="en-US" sz="18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대각행렬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𝚺 의 상위 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t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개만 남는다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.</a:t>
            </a:r>
          </a:p>
          <a:p>
            <a:pPr marL="0" indent="0">
              <a:buNone/>
            </a:pP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	-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U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행렬과 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V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행렬의 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t</a:t>
            </a:r>
            <a:r>
              <a:rPr kumimoji="1" lang="ko-KR" altLang="en-US" sz="18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열까지만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남긴다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.</a:t>
            </a:r>
          </a:p>
          <a:p>
            <a:pPr marL="0" indent="0">
              <a:buNone/>
            </a:pP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	-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t</a:t>
            </a:r>
            <a:r>
              <a:rPr kumimoji="1" lang="ko-KR" altLang="en-US" sz="18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를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크게 잡으면 행렬 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A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로부터 다양한 의미를 가질 수 있지만 노이즈가 크다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.</a:t>
            </a:r>
          </a:p>
          <a:p>
            <a:pPr marL="0" indent="0">
              <a:buNone/>
            </a:pP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	- t</a:t>
            </a:r>
            <a:r>
              <a:rPr kumimoji="1" lang="ko-KR" altLang="en-US" sz="18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를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작게 잡으면 노이즈를 줄일 수 있지만 행렬 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A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로부터 많은 의미를 가져갈 수 없다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.</a:t>
            </a:r>
          </a:p>
          <a:p>
            <a:pPr marL="0" indent="0">
              <a:buNone/>
            </a:pPr>
            <a:r>
              <a:rPr kumimoji="1" lang="en-US" altLang="ko-KR" sz="1800" dirty="0">
                <a:solidFill>
                  <a:srgbClr val="C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	-</a:t>
            </a:r>
            <a:r>
              <a:rPr kumimoji="1" lang="ko-KR" altLang="en-US" sz="1800" dirty="0">
                <a:solidFill>
                  <a:srgbClr val="C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kumimoji="1" lang="en-US" altLang="ko-KR" sz="1800" dirty="0">
                <a:solidFill>
                  <a:srgbClr val="C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U</a:t>
            </a:r>
            <a:r>
              <a:rPr kumimoji="1" lang="ko-KR" altLang="en-US" sz="1800" dirty="0">
                <a:solidFill>
                  <a:srgbClr val="C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의 행은 문서의 벡터</a:t>
            </a:r>
            <a:r>
              <a:rPr kumimoji="1" lang="en-US" altLang="ko-KR" sz="1800" dirty="0">
                <a:solidFill>
                  <a:srgbClr val="C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.</a:t>
            </a:r>
          </a:p>
          <a:p>
            <a:pPr marL="0" indent="0">
              <a:buNone/>
            </a:pPr>
            <a:r>
              <a:rPr kumimoji="1" lang="en-US" altLang="ko-KR" sz="1800" dirty="0">
                <a:solidFill>
                  <a:srgbClr val="C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	-</a:t>
            </a:r>
            <a:r>
              <a:rPr kumimoji="1" lang="ko-KR" altLang="en-US" sz="1800" dirty="0">
                <a:solidFill>
                  <a:srgbClr val="C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kumimoji="1" lang="en-US" altLang="ko-KR" sz="1800" dirty="0" err="1">
                <a:solidFill>
                  <a:srgbClr val="C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V_transpose</a:t>
            </a:r>
            <a:r>
              <a:rPr kumimoji="1" lang="ko-KR" altLang="en-US" sz="1800" dirty="0">
                <a:solidFill>
                  <a:srgbClr val="C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는 잠재 의미를 표현하기 위해 수치화된 각각의 벡터 </a:t>
            </a:r>
            <a:r>
              <a:rPr kumimoji="1" lang="en-US" altLang="ko-KR" sz="1800" dirty="0">
                <a:solidFill>
                  <a:srgbClr val="C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(</a:t>
            </a:r>
            <a:r>
              <a:rPr kumimoji="1" lang="ko-KR" altLang="en-US" sz="1800" dirty="0">
                <a:solidFill>
                  <a:srgbClr val="C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토픽의 수 </a:t>
            </a:r>
            <a:r>
              <a:rPr kumimoji="1" lang="en-US" altLang="ko-KR" sz="1800" dirty="0">
                <a:solidFill>
                  <a:srgbClr val="C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x </a:t>
            </a:r>
            <a:r>
              <a:rPr kumimoji="1" lang="ko-KR" altLang="en-US" sz="1800" dirty="0">
                <a:solidFill>
                  <a:srgbClr val="C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단어의 개수</a:t>
            </a:r>
            <a:r>
              <a:rPr kumimoji="1" lang="en-US" altLang="ko-KR" sz="1800" dirty="0">
                <a:solidFill>
                  <a:srgbClr val="C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).</a:t>
            </a:r>
          </a:p>
          <a:p>
            <a:pPr marL="0" indent="0">
              <a:buNone/>
            </a:pPr>
            <a:r>
              <a:rPr kumimoji="1" lang="en-US" altLang="ko-KR" sz="1800" dirty="0">
                <a:solidFill>
                  <a:srgbClr val="C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	-</a:t>
            </a:r>
            <a:r>
              <a:rPr kumimoji="1" lang="ko-KR" altLang="en-US" sz="1800" dirty="0">
                <a:solidFill>
                  <a:srgbClr val="C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 대각 행렬 𝚺의 </a:t>
            </a:r>
            <a:r>
              <a:rPr kumimoji="1" lang="ko-KR" altLang="en-US" sz="1800" dirty="0" err="1">
                <a:solidFill>
                  <a:srgbClr val="C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특이값은</a:t>
            </a:r>
            <a:r>
              <a:rPr kumimoji="1" lang="ko-KR" altLang="en-US" sz="1800" dirty="0">
                <a:solidFill>
                  <a:srgbClr val="C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 중요도를 의미</a:t>
            </a:r>
            <a:r>
              <a:rPr kumimoji="1" lang="en-US" altLang="ko-KR" sz="1800" dirty="0">
                <a:solidFill>
                  <a:srgbClr val="C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.</a:t>
            </a:r>
          </a:p>
          <a:p>
            <a:pPr marL="0" indent="0">
              <a:buNone/>
            </a:pPr>
            <a:endParaRPr kumimoji="1" lang="en-US" altLang="ko-Kore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0" indent="0">
              <a:buNone/>
            </a:pPr>
            <a:endParaRPr kumimoji="1" lang="en-US" altLang="ko-Kore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0" indent="0">
              <a:buNone/>
            </a:pPr>
            <a:endParaRPr kumimoji="1" lang="en-US" altLang="ko-Kore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0" indent="0">
              <a:buNone/>
            </a:pPr>
            <a:endParaRPr kumimoji="1" lang="ko-Kore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F6E9D0-63C2-934A-86D9-5DA787C7F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872" y="2919429"/>
            <a:ext cx="1156429" cy="279138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4971ED96-183B-3B4A-9B0B-4758D5057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588" y="2783035"/>
            <a:ext cx="2869676" cy="243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58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0F351-6625-0F43-BC04-267BCDD0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Word2vec</a:t>
            </a:r>
            <a:endParaRPr kumimoji="1" lang="ko-Kore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A31FC8-763E-424F-98BE-2950CA0B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Word2vec</a:t>
            </a:r>
          </a:p>
          <a:p>
            <a:pPr marL="0" indent="0">
              <a:buNone/>
            </a:pPr>
            <a:endParaRPr kumimoji="1" lang="en-US" altLang="ko-Kore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추론 기반 기법의 자연어 표현</a:t>
            </a:r>
            <a:endParaRPr kumimoji="1" lang="en-US" altLang="ko-KR" sz="20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buFont typeface="Courier New" panose="02070309020205020404" pitchFamily="49" charset="0"/>
              <a:buChar char="o"/>
            </a:pPr>
            <a:endParaRPr kumimoji="1" lang="en-US" altLang="ko-Kore-KR" sz="20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분포 가설 사용</a:t>
            </a:r>
            <a:endParaRPr kumimoji="1" lang="en-US" altLang="ko-KR" sz="20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buFont typeface="Courier New" panose="02070309020205020404" pitchFamily="49" charset="0"/>
              <a:buChar char="o"/>
            </a:pPr>
            <a:endParaRPr kumimoji="1" lang="en-US" altLang="ko-KR" sz="20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추론 기반 기법의 추론</a:t>
            </a:r>
            <a:endParaRPr kumimoji="1" lang="en-US" altLang="ko-KR" sz="20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0" indent="0">
              <a:buNone/>
            </a:pP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	- 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맥락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(context) 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이 주어졌을 때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,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변수 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x(target word)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에 어떤 값이 들어갈지 예측하는 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task</a:t>
            </a:r>
          </a:p>
          <a:p>
            <a:pPr marL="0" indent="0">
              <a:buNone/>
            </a:pP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	- ex) “You </a:t>
            </a:r>
            <a:r>
              <a:rPr kumimoji="1" lang="en-US" altLang="ko-KR" sz="1800" dirty="0">
                <a:solidFill>
                  <a:srgbClr val="C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X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goodbye and I say hello”, 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주변 맥락 단어 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”</a:t>
            </a:r>
            <a:r>
              <a:rPr kumimoji="1" lang="en-US" altLang="ko-KR" sz="18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you”,”goodbye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” 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사용하여 </a:t>
            </a:r>
            <a:r>
              <a:rPr kumimoji="1" lang="en-US" altLang="ko-KR" sz="1800" dirty="0">
                <a:solidFill>
                  <a:srgbClr val="C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X 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단어 추론</a:t>
            </a:r>
            <a:endParaRPr kumimoji="1" lang="en-US" altLang="ko-KR" sz="18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0" indent="0">
              <a:buNone/>
            </a:pP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	-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예시와 같은 문제들을 반복해서 풀면서 단어의 출현 패턴을 학습</a:t>
            </a:r>
            <a:endParaRPr kumimoji="1" lang="en-US" altLang="ko-KR" sz="18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0" indent="0">
              <a:buNone/>
            </a:pPr>
            <a:endParaRPr kumimoji="1" lang="en-US" altLang="ko-Kore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0" indent="0">
              <a:buNone/>
            </a:pPr>
            <a:endParaRPr kumimoji="1" lang="ko-Kore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8799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ECF25-353B-1E4B-825A-29C07A502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Word2vec</a:t>
            </a:r>
            <a:endParaRPr kumimoji="1" lang="ko-Kore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E15AF-918A-3443-877D-94C08B95B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ore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신경망에서의</a:t>
            </a:r>
            <a:r>
              <a:rPr kumimoji="1"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단어 처리</a:t>
            </a:r>
            <a:r>
              <a:rPr kumimoji="1"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(input)</a:t>
            </a:r>
          </a:p>
          <a:p>
            <a:pPr marL="0" indent="0">
              <a:buNone/>
            </a:pPr>
            <a:endParaRPr kumimoji="1" lang="en-US" altLang="ko-Kore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신경망에서는 단어를 </a:t>
            </a: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“you” ,</a:t>
            </a: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“say” </a:t>
            </a: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그대로 입력 불가능</a:t>
            </a:r>
            <a:endParaRPr kumimoji="1" lang="en-US" altLang="ko-KR" sz="20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0" indent="0">
              <a:buNone/>
            </a:pP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	-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input word 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들을 고정 길이의 벡터로 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return by using </a:t>
            </a:r>
            <a:r>
              <a:rPr kumimoji="1" lang="en-US" altLang="ko-KR" sz="1800" dirty="0">
                <a:solidFill>
                  <a:srgbClr val="C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one-hot encoding</a:t>
            </a:r>
          </a:p>
          <a:p>
            <a:pPr marL="0" indent="0">
              <a:buNone/>
            </a:pP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	- ex) ”You say goodbye and I say hello” focus “you” =&gt; </a:t>
            </a:r>
            <a:r>
              <a:rPr kumimoji="1" lang="en-US" altLang="ko-KR" sz="1800" dirty="0">
                <a:solidFill>
                  <a:srgbClr val="C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return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[1,0,0,0,0,0,0]</a:t>
            </a:r>
          </a:p>
          <a:p>
            <a:pPr marL="0" indent="0">
              <a:buNone/>
            </a:pP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	- ex) focus ”say” =&gt; </a:t>
            </a:r>
            <a:r>
              <a:rPr kumimoji="1" lang="en-US" altLang="ko-KR" sz="1800" dirty="0">
                <a:solidFill>
                  <a:srgbClr val="C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return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[0,1,0,0,0,0,0]</a:t>
            </a:r>
          </a:p>
          <a:p>
            <a:pPr marL="0" indent="0">
              <a:buNone/>
            </a:pPr>
            <a:endParaRPr kumimoji="1" lang="en-US" altLang="ko-KR" sz="16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0" indent="0">
              <a:buNone/>
            </a:pPr>
            <a:r>
              <a:rPr kumimoji="1"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endParaRPr kumimoji="1" lang="ko-Kore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375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밑바닥 부터 시작하는 딥러닝2 - 4장">
            <a:extLst>
              <a:ext uri="{FF2B5EF4-FFF2-40B4-BE49-F238E27FC236}">
                <a16:creationId xmlns:a16="http://schemas.microsoft.com/office/drawing/2014/main" id="{F8996EE2-CB7B-394E-A20C-EF3E06DDB1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166" y="1326005"/>
            <a:ext cx="848615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787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06AFA-2591-154F-8AC7-1A785C50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Word2vec</a:t>
            </a:r>
            <a:endParaRPr kumimoji="1" lang="ko-Kore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5D1CA4-D827-2149-9A5A-603028090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ko-Kore-KR" b="1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CBOW(Continuous bag of words)</a:t>
            </a:r>
          </a:p>
          <a:p>
            <a:pPr marL="0" indent="0">
              <a:buNone/>
            </a:pPr>
            <a:endParaRPr kumimoji="1" lang="en-US" altLang="ko-Kore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맥락</a:t>
            </a: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(Context) </a:t>
            </a:r>
            <a:r>
              <a:rPr kumimoji="1" lang="ko-KR" altLang="en-US" sz="20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으로부터</a:t>
            </a: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단어</a:t>
            </a: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(target word)</a:t>
            </a:r>
            <a:r>
              <a:rPr kumimoji="1" lang="ko-KR" altLang="en-US" sz="20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를</a:t>
            </a: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추론하는 신경망</a:t>
            </a:r>
            <a:endParaRPr kumimoji="1" lang="en-US" altLang="ko-KR" sz="20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buFont typeface="Courier New" panose="02070309020205020404" pitchFamily="49" charset="0"/>
              <a:buChar char="o"/>
            </a:pPr>
            <a:endParaRPr kumimoji="1" lang="en-US" altLang="ko-KR" sz="20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kumimoji="1" lang="en-US" altLang="ko-KR" sz="20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Softmax</a:t>
            </a: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함수를 사용하여 각 단어가 정답일 확률이 도출된다</a:t>
            </a: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.</a:t>
            </a:r>
          </a:p>
          <a:p>
            <a:pPr marL="0" indent="0">
              <a:buNone/>
            </a:pP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	-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kumimoji="1" lang="en-US" altLang="ko-KR" sz="18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Softmax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함수가 벡터의 값을 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0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~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1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사이의 값으로 만든다</a:t>
            </a:r>
            <a:endParaRPr kumimoji="1" lang="en-US" altLang="ko-KR" sz="18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0" indent="0">
              <a:buNone/>
            </a:pP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	-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kumimoji="1" lang="en-US" altLang="ko-KR" sz="18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Softmax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값이 가장 큰 값을 예측 단어로 선정</a:t>
            </a:r>
            <a:endParaRPr kumimoji="1" lang="en-US" altLang="ko-KR" sz="18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buFont typeface="Courier New" panose="02070309020205020404" pitchFamily="49" charset="0"/>
              <a:buChar char="o"/>
            </a:pPr>
            <a:endParaRPr kumimoji="1" lang="en-US" altLang="ko-KR" sz="20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모델의 목적은 다중 클래스 분류 작업</a:t>
            </a:r>
            <a:endParaRPr kumimoji="1" lang="en-US" altLang="ko-KR" sz="20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0" indent="0">
              <a:buNone/>
            </a:pPr>
            <a:endParaRPr kumimoji="1" lang="en-US" altLang="ko-KR" sz="20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교차 엔트로피 손실 함수 사용 </a:t>
            </a: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(cross entropy loss)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kumimoji="1" lang="en-US" altLang="ko-KR" sz="20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W_in</a:t>
            </a: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가중치를 </a:t>
            </a: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word </a:t>
            </a: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의 </a:t>
            </a: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distribution representation </a:t>
            </a:r>
            <a:r>
              <a:rPr kumimoji="1" lang="ko-KR" altLang="en-US" sz="20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으로</a:t>
            </a: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사용</a:t>
            </a: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endParaRPr kumimoji="1" lang="en-US" altLang="ko-KR" sz="20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0" indent="0">
              <a:buNone/>
            </a:pPr>
            <a:endParaRPr kumimoji="1" lang="en-US" altLang="ko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0" indent="0">
              <a:buNone/>
            </a:pPr>
            <a:endParaRPr kumimoji="1" lang="en-US" altLang="ko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0" indent="0">
              <a:buNone/>
            </a:pPr>
            <a:endParaRPr kumimoji="1" lang="ko-Kore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359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D11D8-71DD-684F-8214-EB99C3774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Word2vec</a:t>
            </a:r>
            <a:endParaRPr kumimoji="1" lang="ko-Kore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4D8B3-B815-9F4D-9DBE-33390200C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ore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Skip-gram</a:t>
            </a:r>
          </a:p>
          <a:p>
            <a:pPr marL="0" indent="0">
              <a:buNone/>
            </a:pPr>
            <a:endParaRPr kumimoji="1" lang="en-US" altLang="ko-Kore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kumimoji="1" lang="en-US" altLang="ko-Kore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CBOW </a:t>
            </a:r>
            <a:r>
              <a:rPr kumimoji="1" lang="ko-Kore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모델과</a:t>
            </a: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Context word</a:t>
            </a: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와 </a:t>
            </a: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target word</a:t>
            </a: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가 반대</a:t>
            </a:r>
            <a:endParaRPr kumimoji="1" lang="en-US" altLang="ko-KR" sz="20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0" indent="0">
              <a:buNone/>
            </a:pP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	- </a:t>
            </a: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중심 단어로 맥락 단어들을 예측</a:t>
            </a:r>
            <a:endParaRPr kumimoji="1" lang="en-US" altLang="ko-KR" sz="20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0" indent="0">
              <a:buNone/>
            </a:pPr>
            <a:endParaRPr kumimoji="1" lang="en-US" altLang="ko-KR" sz="20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신경망 모양도 반대</a:t>
            </a:r>
            <a:endParaRPr kumimoji="1" lang="en-US" altLang="ko-KR" sz="20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11266" name="Picture 2" descr="밑시딥] 단어의 분산을 표현하는 또 다른 기법, word2vec">
            <a:extLst>
              <a:ext uri="{FF2B5EF4-FFF2-40B4-BE49-F238E27FC236}">
                <a16:creationId xmlns:a16="http://schemas.microsoft.com/office/drawing/2014/main" id="{5984CD14-D9C6-8248-AC9C-919013B82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953" y="1690688"/>
            <a:ext cx="5236021" cy="353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924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7BEE7-81DD-AE40-B9A9-B7BAF20D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Doc2vec</a:t>
            </a:r>
            <a:endParaRPr kumimoji="1" lang="ko-Kore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3883C-F4BF-1F47-9B97-7E24BB7C0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ore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Doc2vec</a:t>
            </a:r>
            <a:r>
              <a:rPr kumimoji="1"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의 유형</a:t>
            </a:r>
            <a:endParaRPr kumimoji="1" lang="en-US" altLang="ko-Kore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0" indent="0">
              <a:buNone/>
            </a:pPr>
            <a:endParaRPr kumimoji="1" lang="en-US" altLang="ko-Kore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kumimoji="1" lang="en-US" altLang="ko-Kore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DM(The Paragraph Vector</a:t>
            </a: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with Distributed Memory)</a:t>
            </a:r>
          </a:p>
          <a:p>
            <a:pPr marL="0" indent="0">
              <a:buNone/>
            </a:pP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	- Context word 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사용</a:t>
            </a:r>
            <a:endParaRPr kumimoji="1" lang="en-US" altLang="ko-KR" sz="18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0" indent="0">
              <a:buNone/>
            </a:pP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	-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Context window 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와 함께 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target word</a:t>
            </a:r>
            <a:r>
              <a:rPr kumimoji="1" lang="ko-KR" altLang="en-US" sz="18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를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예측하기 위해서 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document vector 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사용</a:t>
            </a:r>
            <a:endParaRPr kumimoji="1" lang="en-US" altLang="ko-KR" sz="18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0" indent="0">
              <a:buNone/>
            </a:pPr>
            <a:endParaRPr kumimoji="1" lang="en-US" altLang="ko-KR" sz="20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kumimoji="1" lang="en-US" altLang="ko-Kore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DBOW(Distributed Bag of Words)</a:t>
            </a:r>
          </a:p>
          <a:p>
            <a:pPr marL="0" indent="0">
              <a:buNone/>
            </a:pPr>
            <a:r>
              <a:rPr kumimoji="1" lang="en-US" altLang="ko-Kore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	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-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document 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안에서 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context window 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안에 있는 단어들을 예측하기 위해 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document vector 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사용</a:t>
            </a:r>
            <a:endParaRPr kumimoji="1" lang="en-US" altLang="ko-KR" sz="18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0" indent="0">
              <a:buNone/>
            </a:pPr>
            <a:r>
              <a:rPr kumimoji="1" lang="en-US" altLang="ko-Kore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	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-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word2vec 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의 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skip-gram model 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과 유사하다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.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Document vector 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의 사용 여부가 차이점이다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.</a:t>
            </a:r>
          </a:p>
          <a:p>
            <a:pPr marL="0" indent="0">
              <a:buNone/>
            </a:pPr>
            <a:r>
              <a:rPr kumimoji="1" lang="en-US" altLang="ko-Kore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	</a:t>
            </a:r>
            <a:endParaRPr kumimoji="1" lang="ko-Kore-KR" altLang="en-US" sz="18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402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49701-2017-E34B-A5D5-DA9CD40D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목차</a:t>
            </a:r>
            <a:endParaRPr kumimoji="1" lang="ko-Kore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974CD0-6CA9-E147-96B9-177743C4A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kumimoji="1"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자연어와 단어의 분산 표현</a:t>
            </a:r>
            <a:endParaRPr kumimoji="1" lang="en-US" altLang="ko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971550" lvl="1" indent="-514350">
              <a:buFont typeface="+mj-lt"/>
              <a:buAutoNum type="alphaLcPeriod"/>
            </a:pPr>
            <a:r>
              <a:rPr kumimoji="1"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시소러스</a:t>
            </a:r>
            <a:endParaRPr kumimoji="1" lang="en-US" altLang="ko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971550" lvl="1" indent="-514350">
              <a:buFont typeface="+mj-lt"/>
              <a:buAutoNum type="alphaLcPeriod"/>
            </a:pPr>
            <a:r>
              <a:rPr kumimoji="1"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통계 기반</a:t>
            </a:r>
            <a:endParaRPr kumimoji="1" lang="en-US" altLang="ko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971550" lvl="1" indent="-514350">
              <a:buFont typeface="+mj-lt"/>
              <a:buAutoNum type="alphaLcPeriod"/>
            </a:pPr>
            <a:r>
              <a:rPr kumimoji="1"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BOW, DTM	</a:t>
            </a:r>
          </a:p>
          <a:p>
            <a:pPr marL="971550" lvl="1" indent="-514350">
              <a:buFont typeface="+mj-lt"/>
              <a:buAutoNum type="alphaLcPeriod"/>
            </a:pPr>
            <a:r>
              <a:rPr kumimoji="1"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LSA(</a:t>
            </a:r>
            <a:r>
              <a:rPr kumimoji="1"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잠재적 의미 분석</a:t>
            </a:r>
            <a:r>
              <a:rPr kumimoji="1"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)</a:t>
            </a:r>
          </a:p>
          <a:p>
            <a:pPr marL="571500" indent="-571500">
              <a:buFont typeface="+mj-lt"/>
              <a:buAutoNum type="romanUcPeriod"/>
            </a:pPr>
            <a:r>
              <a:rPr kumimoji="1" lang="en-US" altLang="ko-Kore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Word2vec</a:t>
            </a:r>
          </a:p>
          <a:p>
            <a:pPr marL="571500" indent="-571500">
              <a:buFont typeface="+mj-lt"/>
              <a:buAutoNum type="romanUcPeriod"/>
            </a:pPr>
            <a:r>
              <a:rPr kumimoji="1" lang="en-US" altLang="ko-Kore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Doc2vec</a:t>
            </a:r>
          </a:p>
          <a:p>
            <a:pPr marL="571500" indent="-571500">
              <a:buFont typeface="+mj-lt"/>
              <a:buAutoNum type="romanUcPeriod"/>
            </a:pPr>
            <a:r>
              <a:rPr kumimoji="1" lang="en-US" altLang="ko-Kore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LDA</a:t>
            </a:r>
          </a:p>
          <a:p>
            <a:pPr marL="571500" indent="-571500">
              <a:buFont typeface="+mj-lt"/>
              <a:buAutoNum type="romanUcPeriod"/>
            </a:pPr>
            <a:r>
              <a:rPr kumimoji="1" lang="en-US" altLang="ko-Kore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Top2vec</a:t>
            </a:r>
          </a:p>
          <a:p>
            <a:pPr marL="514350" indent="-514350">
              <a:buAutoNum type="romanUcPeriod"/>
            </a:pPr>
            <a:endParaRPr kumimoji="1" lang="en-US" altLang="ko-Kore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514350" indent="-514350">
              <a:buAutoNum type="romanUcPeriod"/>
            </a:pPr>
            <a:endParaRPr kumimoji="1" lang="en-US" altLang="ko-Kore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514350" indent="-514350">
              <a:buAutoNum type="romanUcPeriod"/>
            </a:pPr>
            <a:endParaRPr kumimoji="1" lang="ko-Kore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848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097B2-3F7C-9543-A844-C084C31F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Doc2vec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D2244-61C7-FE4D-A958-79C556454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ore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Doc2vec</a:t>
            </a:r>
            <a:r>
              <a:rPr kumimoji="1"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의 유형</a:t>
            </a:r>
            <a:endParaRPr kumimoji="1" lang="en-US" altLang="ko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0" indent="0">
              <a:buNone/>
            </a:pPr>
            <a:endParaRPr kumimoji="1" lang="en-US" altLang="ko-Kore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0" indent="0">
              <a:buNone/>
            </a:pPr>
            <a:r>
              <a:rPr kumimoji="1" lang="en-US" altLang="ko-Kore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PV-DM</a:t>
            </a: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과 </a:t>
            </a: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PV-DBOW</a:t>
            </a: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는 </a:t>
            </a: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word2vec </a:t>
            </a: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과 유사하다</a:t>
            </a: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.</a:t>
            </a:r>
          </a:p>
          <a:p>
            <a:pPr marL="0" indent="0">
              <a:buNone/>
            </a:pPr>
            <a:r>
              <a:rPr kumimoji="1" lang="en-US" altLang="ko-Kore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	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-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window size 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내에서 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document vector 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도 같이 학습한다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.</a:t>
            </a:r>
          </a:p>
          <a:p>
            <a:pPr marL="0" indent="0">
              <a:buNone/>
            </a:pPr>
            <a:r>
              <a:rPr kumimoji="1" lang="en-US" altLang="ko-Kore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	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-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PV-DBOW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의 경우 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document vector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로 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context vector 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들 예측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.</a:t>
            </a:r>
            <a:endParaRPr kumimoji="1" lang="en-US" altLang="ko-Kore-KR" sz="18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0" indent="0">
              <a:buNone/>
            </a:pPr>
            <a:endParaRPr kumimoji="1" lang="en-US" altLang="ko-Kore-KR" sz="20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0" indent="0">
              <a:buNone/>
            </a:pPr>
            <a:endParaRPr kumimoji="1" lang="en-US" altLang="ko-Kore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0" indent="0">
              <a:buNone/>
            </a:pPr>
            <a:endParaRPr kumimoji="1" lang="en-US" altLang="ko-Kore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0" indent="0">
              <a:buNone/>
            </a:pPr>
            <a:endParaRPr kumimoji="1" lang="en-US" altLang="ko-Kore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ko-Kore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2794F2C-EAFA-C940-8AD8-12B463199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432" y="790200"/>
            <a:ext cx="5208991" cy="2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FD92C157-F776-EA47-AEB1-1BAEB43AF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880" y="3853894"/>
            <a:ext cx="4917543" cy="263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798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866D7-3D46-044A-875B-FEF97CA77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Doc2vec</a:t>
            </a:r>
            <a:r>
              <a:rPr kumimoji="1"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kumimoji="1"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&amp;</a:t>
            </a:r>
            <a:r>
              <a:rPr kumimoji="1"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kumimoji="1"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Word2vec Dimension</a:t>
            </a:r>
            <a:endParaRPr kumimoji="1" lang="ko-Kore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12290" name="Picture 2" descr="Word / Document embedding (Word2Vec / Doc2Vec) | LOVIT x DATA SCIENCE">
            <a:extLst>
              <a:ext uri="{FF2B5EF4-FFF2-40B4-BE49-F238E27FC236}">
                <a16:creationId xmlns:a16="http://schemas.microsoft.com/office/drawing/2014/main" id="{DCE8C336-5E39-4546-9EFE-F05AD124FF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595" y="1825625"/>
            <a:ext cx="873080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595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E9B8C-04B7-6C47-8FFC-D60A789C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LDA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71F4F7-4EE1-8A40-B11E-0D384ABA5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30296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5924F-571C-4D4E-B202-AF849EEB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C458B-F861-3440-809F-AEA250614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4972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0530D-5A1F-9140-9E38-5EC2ECC9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5B60C9-4E4F-0C4E-9055-46506A218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75124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6FD92-6E9E-8D45-9F69-A9AF7ED7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93328-7B4B-0245-BB81-7C702590A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9855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BF210-D08F-9648-B940-DCF10686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5BBFF-9982-B147-A3D9-AE954A23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124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5D5C5-37DE-7D4E-8379-3B231541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601A6-1E39-7D4C-B9F1-D7B3FD5C7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0550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5E5E3-12F3-C94D-A685-FC76469E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1ABC8C-B9BF-8E4A-9869-614048DD9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680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CB40A-214B-F649-814F-953428CE4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자연어와 단어의 분산 표현 </a:t>
            </a:r>
            <a:r>
              <a:rPr kumimoji="1"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–</a:t>
            </a:r>
            <a:r>
              <a:rPr kumimoji="1"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자연어 </a:t>
            </a:r>
            <a:r>
              <a:rPr kumimoji="1" lang="ko-KR" altLang="en-US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처리란</a:t>
            </a:r>
            <a:r>
              <a:rPr kumimoji="1"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?</a:t>
            </a:r>
            <a:endParaRPr kumimoji="1" lang="ko-Kore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1026" name="Picture 2" descr="NLP (Natural Language Processing) – Amenys Ltd">
            <a:extLst>
              <a:ext uri="{FF2B5EF4-FFF2-40B4-BE49-F238E27FC236}">
                <a16:creationId xmlns:a16="http://schemas.microsoft.com/office/drawing/2014/main" id="{2A7B60F1-6CCC-F24B-933E-AB7B647B26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201" y="2026762"/>
            <a:ext cx="5447926" cy="332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F4C5B9-A388-4344-9085-59E464B00A88}"/>
              </a:ext>
            </a:extLst>
          </p:cNvPr>
          <p:cNvSpPr txBox="1"/>
          <p:nvPr/>
        </p:nvSpPr>
        <p:spPr>
          <a:xfrm>
            <a:off x="1688971" y="5578475"/>
            <a:ext cx="564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N</a:t>
            </a:r>
            <a:r>
              <a:rPr kumimoji="1"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atural</a:t>
            </a:r>
            <a:r>
              <a:rPr kumimoji="1"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kumimoji="1"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Language</a:t>
            </a:r>
            <a:r>
              <a:rPr kumimoji="1"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kumimoji="1"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Processing(NLP)</a:t>
            </a:r>
            <a:endParaRPr kumimoji="1" lang="ko-Kore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F46860-137D-1B4D-86DF-9F89D3F523D6}"/>
              </a:ext>
            </a:extLst>
          </p:cNvPr>
          <p:cNvSpPr txBox="1"/>
          <p:nvPr/>
        </p:nvSpPr>
        <p:spPr>
          <a:xfrm>
            <a:off x="8461746" y="2948418"/>
            <a:ext cx="1690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kumimoji="1"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시소러스 기법</a:t>
            </a:r>
            <a:endParaRPr kumimoji="1" lang="en-US" altLang="ko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kumimoji="1" lang="en-US" altLang="ko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kumimoji="1"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통계 기반 기법</a:t>
            </a:r>
            <a:endParaRPr kumimoji="1" lang="en-US" altLang="ko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kumimoji="1" lang="en-US" altLang="ko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kumimoji="1"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추론 기반 기법</a:t>
            </a:r>
            <a:endParaRPr kumimoji="1" lang="ko-Kore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01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F6150-F7A5-4440-A3DF-7C6E269BF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자연어와 단어의 분산 표현 </a:t>
            </a:r>
            <a:r>
              <a:rPr kumimoji="1"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–</a:t>
            </a:r>
            <a:r>
              <a:rPr kumimoji="1"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시소러스</a:t>
            </a:r>
            <a:endParaRPr kumimoji="1" lang="ko-Kore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2050" name="Picture 2" descr="자연어와 단어의 분산 표현 - Cornor's Blog">
            <a:extLst>
              <a:ext uri="{FF2B5EF4-FFF2-40B4-BE49-F238E27FC236}">
                <a16:creationId xmlns:a16="http://schemas.microsoft.com/office/drawing/2014/main" id="{6C1F9634-C2ED-C04D-A937-6B5792B3E3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851" y="2374540"/>
            <a:ext cx="4149561" cy="32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0B9A72-C8B4-D44C-A3F9-2F328CBF9D96}"/>
              </a:ext>
            </a:extLst>
          </p:cNvPr>
          <p:cNvSpPr txBox="1"/>
          <p:nvPr/>
        </p:nvSpPr>
        <p:spPr>
          <a:xfrm>
            <a:off x="6096000" y="2832755"/>
            <a:ext cx="547068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시소러스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유의어 사전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기본적으로 뜻이 같은 단어나</a:t>
            </a:r>
            <a:r>
              <a:rPr lang="en-US" altLang="ko-KR" sz="1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, </a:t>
            </a:r>
            <a:r>
              <a:rPr lang="ko-KR" altLang="en-US" sz="1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유사한 단어들이 하나의 그룹으로 분류됨</a:t>
            </a:r>
            <a:r>
              <a:rPr lang="en-US" altLang="ko-KR" sz="1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위계를 가지는 시소러스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" altLang="ko-Kore-KR" sz="1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object &gt; motor vehicle &gt;</a:t>
            </a:r>
            <a:r>
              <a:rPr lang="ko-KR" altLang="en-US" sz="1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lang="en" altLang="ko-Kore-KR" sz="1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(car, go-kart, truck) </a:t>
            </a:r>
            <a:r>
              <a:rPr lang="ko-KR" altLang="en-US" sz="1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lang="en" altLang="ko-Kore-KR" sz="1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&gt; car</a:t>
            </a:r>
            <a:r>
              <a:rPr lang="en-US" altLang="ko-KR" sz="1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(</a:t>
            </a:r>
            <a:r>
              <a:rPr lang="en" altLang="ko-Kore-KR" sz="1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SUV, compact, hatch-bac</a:t>
            </a:r>
            <a:r>
              <a:rPr lang="en" altLang="ko-Kore-KR" sz="9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k)</a:t>
            </a:r>
          </a:p>
          <a:p>
            <a:br>
              <a:rPr lang="en" altLang="ko-Kore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</a:br>
            <a:endParaRPr lang="en" altLang="ko-Kore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03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F6990-C328-7846-A396-E44B7C8E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자연어와 단어의 분산 표현 </a:t>
            </a:r>
            <a:r>
              <a:rPr kumimoji="1"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–</a:t>
            </a:r>
            <a:r>
              <a:rPr kumimoji="1"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시소러스</a:t>
            </a:r>
            <a:endParaRPr kumimoji="1" lang="ko-Kore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A937A-73AC-0843-B617-F597DB7F7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시소러스의 문제점</a:t>
            </a:r>
            <a:endParaRPr lang="en-US" altLang="ko-KR" sz="2400" b="1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0" indent="0">
              <a:buNone/>
            </a:pPr>
            <a:endParaRPr lang="en-US" altLang="ko-KR" b="1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시대 변화에 따라서 단어의 의미가 새로 생기거나 변화한다</a:t>
            </a:r>
            <a:r>
              <a:rPr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-</a:t>
            </a:r>
            <a:r>
              <a:rPr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영어의 </a:t>
            </a:r>
            <a:r>
              <a:rPr lang="en" altLang="ko-Kore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heavy </a:t>
            </a:r>
            <a:r>
              <a:rPr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는 과거에 </a:t>
            </a:r>
            <a:r>
              <a:rPr lang="ko-KR" altLang="en-US" sz="20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무겁다라는</a:t>
            </a:r>
            <a:r>
              <a:rPr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의미만 있었고 현재는 어렵다라는 의미를 표현하기도 한다</a:t>
            </a:r>
            <a:r>
              <a:rPr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.</a:t>
            </a:r>
          </a:p>
          <a:p>
            <a:pPr lvl="1"/>
            <a:endParaRPr lang="en-US" altLang="ko-KR" sz="20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비용 부담</a:t>
            </a:r>
            <a:endParaRPr lang="en-US" altLang="ko-KR" sz="20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altLang="ko-KR" sz="20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단어의 미묘한 차이를 표현할 수 없다</a:t>
            </a:r>
            <a:r>
              <a:rPr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-</a:t>
            </a:r>
            <a:r>
              <a:rPr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lang="ko-KR" altLang="en-US" sz="20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빈티지와</a:t>
            </a:r>
            <a:r>
              <a:rPr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lang="ko-KR" altLang="en-US" sz="20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레트로는</a:t>
            </a:r>
            <a:r>
              <a:rPr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의미는 동일하지만 미묘한 표현 차이가 있다</a:t>
            </a:r>
            <a:r>
              <a:rPr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. </a:t>
            </a:r>
            <a:r>
              <a:rPr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시소러스는 이를 표현할 수 없다</a:t>
            </a:r>
            <a:r>
              <a:rPr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.</a:t>
            </a:r>
          </a:p>
          <a:p>
            <a:endParaRPr kumimoji="1" lang="ko-Kore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013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D38D0-D710-C543-B1A9-F427B1C03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자연어와 단어의 분산 표현 </a:t>
            </a:r>
            <a:r>
              <a:rPr kumimoji="1"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–</a:t>
            </a:r>
            <a:r>
              <a:rPr kumimoji="1"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통계 기반</a:t>
            </a:r>
            <a:endParaRPr kumimoji="1" lang="ko-Kore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884E9-F879-0344-8044-CEE64257E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38534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말뭉치</a:t>
            </a:r>
            <a:r>
              <a:rPr lang="en-US" altLang="ko-KR" sz="2400" b="1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(</a:t>
            </a:r>
            <a:r>
              <a:rPr lang="en" altLang="ko-Kore-KR" sz="2400" b="1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Corpus) </a:t>
            </a:r>
            <a:r>
              <a:rPr lang="ko-KR" altLang="en-US" sz="2400" b="1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사용</a:t>
            </a:r>
            <a:endParaRPr lang="en-US" altLang="ko-KR" sz="2400" b="1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altLang="ko-KR" sz="24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자연어 처리를 목적으로 수집한 대량의 텍스트 데이터</a:t>
            </a:r>
            <a:r>
              <a:rPr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,</a:t>
            </a:r>
            <a:r>
              <a:rPr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corpus </a:t>
            </a:r>
            <a:r>
              <a:rPr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사용</a:t>
            </a:r>
            <a:endParaRPr lang="en-US" altLang="ko-KR" sz="20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ko-KR" altLang="en-US" sz="20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Corpus </a:t>
            </a:r>
            <a:r>
              <a:rPr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는 문서들의 집합이라고 표현 가능</a:t>
            </a:r>
            <a:endParaRPr lang="en-US" altLang="ko-KR" sz="20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ko-KR" altLang="en-US" sz="20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말뭉치로부터 자연어에 대한 지식을 자동으로 추출한다</a:t>
            </a:r>
            <a:endParaRPr kumimoji="1" lang="en-US" altLang="ko-KR" sz="20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endParaRPr kumimoji="1" lang="ko-Kore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3074" name="Picture 2" descr="8,304,126 Document Stock Photos, Pictures &amp; Royalty-Free Images - iStock">
            <a:extLst>
              <a:ext uri="{FF2B5EF4-FFF2-40B4-BE49-F238E27FC236}">
                <a16:creationId xmlns:a16="http://schemas.microsoft.com/office/drawing/2014/main" id="{A57B9D02-04F6-E64D-985F-B59DE8138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751" y="2177592"/>
            <a:ext cx="4305715" cy="344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65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2061F-710F-FA4F-90AC-9F202DF3A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자연어와 단어의 분산 표현 </a:t>
            </a:r>
            <a:r>
              <a:rPr kumimoji="1"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–</a:t>
            </a:r>
            <a:r>
              <a:rPr kumimoji="1"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통계 기반</a:t>
            </a:r>
            <a:endParaRPr kumimoji="1" lang="ko-Kore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6D92C6-C180-8C48-A689-100CEDE85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sz="2400" b="1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분포 가설</a:t>
            </a:r>
            <a:r>
              <a:rPr kumimoji="1" lang="en-US" altLang="ko-KR" sz="2400" b="1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(distribution </a:t>
            </a:r>
            <a:r>
              <a:rPr kumimoji="1" lang="en-US" altLang="ko-KR" sz="2400" b="1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hyphothesis</a:t>
            </a:r>
            <a:r>
              <a:rPr kumimoji="1" lang="en-US" altLang="ko-KR" sz="2400" b="1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)</a:t>
            </a:r>
          </a:p>
          <a:p>
            <a:pPr marL="0" indent="0">
              <a:buNone/>
            </a:pPr>
            <a:endParaRPr kumimoji="1" lang="en-US" altLang="ko-Kore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단어의 의미는 주변 단어에 의해 형성된다</a:t>
            </a: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endParaRPr kumimoji="1" lang="en-US" altLang="ko-KR" sz="20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단어 자체에는 의미가 없고 그 단어가 사용된 맥락</a:t>
            </a: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(Context) </a:t>
            </a: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이 의미를 형성한다</a:t>
            </a: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.</a:t>
            </a:r>
          </a:p>
          <a:p>
            <a:pPr marL="0" indent="0">
              <a:buNone/>
            </a:pP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	- </a:t>
            </a: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맥락</a:t>
            </a: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(context) in NLP : </a:t>
            </a: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특정 단어를 중심으로 둔 주변 단어들</a:t>
            </a:r>
            <a:endParaRPr kumimoji="1" lang="en-US" altLang="ko-KR" sz="16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buFont typeface="Courier New" panose="02070309020205020404" pitchFamily="49" charset="0"/>
              <a:buChar char="o"/>
            </a:pPr>
            <a:endParaRPr kumimoji="1" lang="en-US" altLang="ko-KR" sz="20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의미가 같은 단어들은 같은 맥락에서 등장할 확률이 높다</a:t>
            </a: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.</a:t>
            </a:r>
          </a:p>
          <a:p>
            <a:pPr marL="0" indent="0">
              <a:buNone/>
            </a:pP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	-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ex) I </a:t>
            </a:r>
            <a:r>
              <a:rPr kumimoji="1" lang="en-US" altLang="ko-KR" sz="1800" dirty="0">
                <a:solidFill>
                  <a:srgbClr val="C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drink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kumimoji="1" lang="en-US" altLang="ko-KR" sz="1800" dirty="0">
                <a:solidFill>
                  <a:srgbClr val="FFC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coffee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, we </a:t>
            </a:r>
            <a:r>
              <a:rPr kumimoji="1" lang="en-US" altLang="ko-KR" sz="1800" dirty="0">
                <a:solidFill>
                  <a:srgbClr val="C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drink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kumimoji="1" lang="en-US" altLang="ko-KR" sz="1800" dirty="0">
                <a:solidFill>
                  <a:srgbClr val="FFC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beer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=&gt; drink _____</a:t>
            </a:r>
          </a:p>
          <a:p>
            <a:pPr marL="0" indent="0">
              <a:buNone/>
            </a:pP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	- ex) we </a:t>
            </a:r>
            <a:r>
              <a:rPr kumimoji="1" lang="en-US" altLang="ko-KR" sz="1800" dirty="0">
                <a:solidFill>
                  <a:srgbClr val="C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guzzle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beer, we </a:t>
            </a:r>
            <a:r>
              <a:rPr kumimoji="1" lang="en-US" altLang="ko-KR" sz="1800" dirty="0">
                <a:solidFill>
                  <a:srgbClr val="C0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guzzle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wine =&gt; we _____ beer, we _____ wine</a:t>
            </a:r>
          </a:p>
          <a:p>
            <a:pPr marL="0" indent="0">
              <a:buNone/>
            </a:pPr>
            <a:endParaRPr kumimoji="1" lang="en-US" altLang="ko-KR" sz="20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buFont typeface="Courier New" panose="02070309020205020404" pitchFamily="49" charset="0"/>
              <a:buChar char="o"/>
            </a:pPr>
            <a:endParaRPr kumimoji="1" lang="en-US" altLang="ko-Kore-KR" sz="20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0" indent="0">
              <a:buNone/>
            </a:pPr>
            <a:endParaRPr kumimoji="1" lang="ko-Kore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0711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61199-88F7-4B46-A9F2-218EEC3A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자연어와 단어의 분산 표현 </a:t>
            </a:r>
            <a:r>
              <a:rPr kumimoji="1"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–</a:t>
            </a:r>
            <a:r>
              <a:rPr kumimoji="1"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통계 기반</a:t>
            </a:r>
            <a:endParaRPr kumimoji="1" lang="ko-Kore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A517A-4412-0748-B065-BA0C43BC0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ore-KR" altLang="en-US" sz="2400" b="1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동시발생</a:t>
            </a:r>
            <a:r>
              <a:rPr kumimoji="1" lang="ko-KR" altLang="en-US" sz="2400" b="1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행렬</a:t>
            </a:r>
            <a:r>
              <a:rPr kumimoji="1" lang="en-US" altLang="ko-KR" sz="2400" b="1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(co-occurrence-matrix)</a:t>
            </a:r>
          </a:p>
          <a:p>
            <a:pPr marL="0" indent="0">
              <a:buNone/>
            </a:pPr>
            <a:endParaRPr kumimoji="1" lang="en-US" altLang="ko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분포 가설을 이용해서 단어를 표현하는 방법</a:t>
            </a:r>
            <a:endParaRPr kumimoji="1" lang="en-US" altLang="ko-KR" sz="20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buFont typeface="Courier New" panose="02070309020205020404" pitchFamily="49" charset="0"/>
              <a:buChar char="o"/>
            </a:pPr>
            <a:endParaRPr kumimoji="1" lang="en-US" altLang="ko-KR" sz="20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어떤 단어에 집중했을 때</a:t>
            </a: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,</a:t>
            </a: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그 주변에 어떤 단어가 몇 번이나 등장하는지 세어 집계하는 방법</a:t>
            </a:r>
            <a:endParaRPr kumimoji="1" lang="en-US" altLang="ko-KR" sz="20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0" indent="0">
              <a:buNone/>
            </a:pP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	- ex) You say goodbye and I say hello</a:t>
            </a:r>
          </a:p>
          <a:p>
            <a:pPr marL="0" indent="0">
              <a:buNone/>
            </a:pP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	- ex) if say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에 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focus, {You : 1, goodbye : 1, I : 1, hello : 1}</a:t>
            </a:r>
          </a:p>
          <a:p>
            <a:pPr marL="0" indent="0">
              <a:buNone/>
            </a:pPr>
            <a:endParaRPr kumimoji="1" lang="en-US" altLang="ko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4098" name="Picture 2" descr="자연어 처리 그 기초적인 방법에 대해 - Sean's blog">
            <a:extLst>
              <a:ext uri="{FF2B5EF4-FFF2-40B4-BE49-F238E27FC236}">
                <a16:creationId xmlns:a16="http://schemas.microsoft.com/office/drawing/2014/main" id="{F1C15FC9-036E-DF42-84D8-23D7EAD2D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769" y="4203010"/>
            <a:ext cx="2986275" cy="222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2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9BB6B-F2AE-6745-8FC5-284F4B5A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자연어와 단어의 분산 표현 </a:t>
            </a:r>
            <a:r>
              <a:rPr kumimoji="1"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– BOW</a:t>
            </a:r>
            <a:endParaRPr kumimoji="1" lang="ko-Kore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ABD533-AB0D-F54E-B967-38A4A1CB9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ore-KR" sz="2400" b="1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BOW(Bag Of Words)</a:t>
            </a:r>
          </a:p>
          <a:p>
            <a:pPr marL="0" indent="0">
              <a:buNone/>
            </a:pPr>
            <a:endParaRPr kumimoji="1" lang="en-US" altLang="ko-Kore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하나의 문서를 단어들의 집합</a:t>
            </a: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(bag)</a:t>
            </a:r>
            <a:r>
              <a:rPr kumimoji="1" lang="ko-KR" altLang="en-US" sz="20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으로</a:t>
            </a: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본다</a:t>
            </a: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.</a:t>
            </a:r>
          </a:p>
          <a:p>
            <a:pPr marL="0" indent="0">
              <a:buNone/>
            </a:pP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	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- 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여기서 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set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은 기존의 집합 개념의 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set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이 아님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,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bag</a:t>
            </a:r>
            <a:r>
              <a:rPr kumimoji="1" lang="ko-KR" altLang="en-US" sz="18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으로</a:t>
            </a:r>
            <a:r>
              <a:rPr kumimoji="1" lang="ko-KR" altLang="en-US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해석해야 한다</a:t>
            </a:r>
            <a:r>
              <a:rPr kumimoji="1" lang="en-US" altLang="ko-KR" sz="1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.</a:t>
            </a:r>
          </a:p>
          <a:p>
            <a:pPr marL="0" indent="0">
              <a:buNone/>
            </a:pPr>
            <a:endParaRPr kumimoji="1" lang="en-US" altLang="ko-Kore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kumimoji="1" lang="en-US" altLang="ko-Kore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Set </a:t>
            </a: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은 어떤 단어가 그 </a:t>
            </a: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bag</a:t>
            </a: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에 속하는지 여부</a:t>
            </a:r>
            <a:endParaRPr kumimoji="1" lang="en-US" altLang="ko-KR" sz="20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buFont typeface="Courier New" panose="02070309020205020404" pitchFamily="49" charset="0"/>
              <a:buChar char="o"/>
            </a:pPr>
            <a:endParaRPr kumimoji="1" lang="en-US" altLang="ko-KR" sz="20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Bag</a:t>
            </a: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은 어떤 단어가 속하는지 속하지 않은지 그리고 속한다면 몇 번 속하는지</a:t>
            </a: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(</a:t>
            </a: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빈도수</a:t>
            </a:r>
            <a:r>
              <a:rPr kumimoji="1" lang="en-US" altLang="ko-KR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)</a:t>
            </a:r>
            <a:r>
              <a:rPr kumimoji="1" lang="ko-KR" altLang="en-US" sz="2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endParaRPr kumimoji="1" lang="en-US" altLang="ko-KR" sz="20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0" indent="0">
              <a:buNone/>
            </a:pPr>
            <a:endParaRPr kumimoji="1" lang="en-US" altLang="ko-Kore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0" indent="0">
              <a:buNone/>
            </a:pPr>
            <a:endParaRPr kumimoji="1" lang="ko-Kore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8537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1152</Words>
  <Application>Microsoft Macintosh PowerPoint</Application>
  <PresentationFormat>와이드스크린</PresentationFormat>
  <Paragraphs>197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BM YEONSUNG OTF</vt:lpstr>
      <vt:lpstr>Arial</vt:lpstr>
      <vt:lpstr>Calibri</vt:lpstr>
      <vt:lpstr>Calibri Light</vt:lpstr>
      <vt:lpstr>Courier New</vt:lpstr>
      <vt:lpstr>Wingdings</vt:lpstr>
      <vt:lpstr>Office 테마</vt:lpstr>
      <vt:lpstr>Topic modeling </vt:lpstr>
      <vt:lpstr>목차</vt:lpstr>
      <vt:lpstr>자연어와 단어의 분산 표현 – 자연어 처리란?</vt:lpstr>
      <vt:lpstr>자연어와 단어의 분산 표현 – 시소러스</vt:lpstr>
      <vt:lpstr>자연어와 단어의 분산 표현 – 시소러스</vt:lpstr>
      <vt:lpstr>자연어와 단어의 분산 표현 – 통계 기반</vt:lpstr>
      <vt:lpstr>자연어와 단어의 분산 표현 – 통계 기반</vt:lpstr>
      <vt:lpstr>자연어와 단어의 분산 표현 – 통계 기반</vt:lpstr>
      <vt:lpstr>자연어와 단어의 분산 표현 – BOW</vt:lpstr>
      <vt:lpstr>자연어와 단어의 분산 표현 – BOW</vt:lpstr>
      <vt:lpstr>자연어와 단어의 분산 표현 – DTM</vt:lpstr>
      <vt:lpstr>자연어와 단어의 분산 표현 – LSA</vt:lpstr>
      <vt:lpstr>자연어와 단어의 분산 표현 – LSA</vt:lpstr>
      <vt:lpstr>Word2vec</vt:lpstr>
      <vt:lpstr>Word2vec</vt:lpstr>
      <vt:lpstr>PowerPoint 프레젠테이션</vt:lpstr>
      <vt:lpstr>Word2vec</vt:lpstr>
      <vt:lpstr>Word2vec</vt:lpstr>
      <vt:lpstr>Doc2vec</vt:lpstr>
      <vt:lpstr>Doc2vec</vt:lpstr>
      <vt:lpstr>Doc2vec &amp; Word2vec Dimension</vt:lpstr>
      <vt:lpstr>LDA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modeling </dc:title>
  <dc:creator>JANGeunjun</dc:creator>
  <cp:lastModifiedBy>JANGeunjun</cp:lastModifiedBy>
  <cp:revision>26</cp:revision>
  <dcterms:created xsi:type="dcterms:W3CDTF">2022-03-14T09:28:15Z</dcterms:created>
  <dcterms:modified xsi:type="dcterms:W3CDTF">2022-03-14T13:45:54Z</dcterms:modified>
</cp:coreProperties>
</file>