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9"/>
    <p:restoredTop sz="94717"/>
  </p:normalViewPr>
  <p:slideViewPr>
    <p:cSldViewPr snapToGrid="0" snapToObjects="1">
      <p:cViewPr varScale="1">
        <p:scale>
          <a:sx n="116" d="100"/>
          <a:sy n="116" d="100"/>
        </p:scale>
        <p:origin x="252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69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FC69-7AEB-DB4A-9B30-66F3FCC0CC6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F6177-77A7-C849-A5FC-4B2C8426E4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881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6177-77A7-C849-A5FC-4B2C8426E46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2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7CD2-670C-B448-8556-98213E52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60006-7393-4B4B-A90A-8A321223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0CE47-2628-1742-AF14-C95CF00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2E498-FF28-E045-9585-67623632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D2D5E-829C-DC4B-ACAB-F40F6703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97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6E8A0-0CD2-774A-8775-D26B5AAD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B69358-5C15-4F44-A073-A7FFAE3F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26EDD-1FD6-2C4D-9855-79035637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A463-823A-3046-BCD9-5080E336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A44B0-4A17-3B41-A63B-0175F77B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657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DDA28-15F5-1D40-A19F-0AB8E4D2C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19D33-5292-C44D-B7C7-719FF2975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04FCC-AA08-4F49-AD96-8E47ADC9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90335-B080-7F4E-BCFA-BE799071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9290E-0DEC-9343-BA76-39F28F0D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114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74597-DAEF-5E46-B910-DE0AF15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2A6B0-5852-DD41-B0C3-900D5ABE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D7F20-2486-084A-B983-CCC6492B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67F12-DC23-B443-A707-268E4236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8F011-2663-C745-BEE6-E3D8FEDC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954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35F8A-5C34-6A49-9077-5188D359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2360E-9DA9-944B-B144-240270E35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2C947-B42F-6F4B-AB02-C1AE2AC9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C964-5A16-1C47-B653-2AD55286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370AB-48D9-684B-8994-1E02C7D2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524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815F7-F502-3542-9C31-1D3463F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3987B-A445-DB4D-BA1D-394B21D01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BEB43-8055-0B43-A893-B9E8424C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2B999-9DFB-C447-8EE7-48EF71A7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4CB2C-3458-3944-A4EB-0DBB7741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7C01B-D5F0-2C4F-AFE3-F67E76D4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817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4B98-1155-7341-A041-F6B127F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881BF-443A-6B47-8539-BAC89EF9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2FDD9-92BE-7F46-BD0D-F51EA764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65F53F-CCFD-A340-85DB-74C201F7D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88DBD6-7054-3F4B-9583-C91D0174C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84C4-F2E2-A447-ADE3-A3BF1E18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689584-6E8B-1F47-9185-B1C37DC0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EC5C9-BDD2-B84A-932F-7555DA23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7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2DEF4-5E18-AF49-9BF9-98740EE1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8D1817-43AC-DD4A-9488-C2E253CA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370A41-5B1A-FC46-91C6-12F1941A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D03DB9-E636-3048-B770-486B81EB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002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2844A-186D-FD4B-A57A-5AED3840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0B7BC1-0951-4B44-9787-A7D154B2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EDEF5-2A16-6D45-A0E7-FB932680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39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8217A-AD03-A846-8FDA-100569C8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3D17C-5138-D84B-97A9-EF5D94A9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016D3-C582-BF43-ABD4-E5133468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AA722-EA3E-E044-9982-80EA535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96523-FA61-E64D-A5A2-CC6BA7CF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8125E-7C0B-6B46-BC3B-D18F72B6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97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B9A30-D2BD-2948-8311-9B5A6F1F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0C0F17-34EF-9042-B2E4-ADEFF4A10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C9826-B874-E946-8E0A-03337FEA7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F56A9-B81C-FB45-9DC3-086D5B28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133D2-C260-0D42-977F-7AE6DD4E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81DA2-277E-EE4B-8DBC-95967B3D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66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F4A8CE-FC12-B249-86E8-DB9CA8C1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D9798-7E83-874D-BA39-1676E292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D556-9459-FF4D-BF6C-A32C10D6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1C0C-FD06-1742-818C-C58A8FE983ED}" type="datetimeFigureOut">
              <a:rPr kumimoji="1" lang="ko-Kore-KR" altLang="en-US" smtClean="0"/>
              <a:t>2022. 2. 24.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D63ED-65A3-9E49-9853-2F71C7F59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AE8A1-245B-0D42-8966-549A5D7B2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BF8B-B20D-E046-BF6D-2BFDE2E628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135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D74DD-4D0E-D543-9B0B-679D4F15D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Attention is all you need</a:t>
            </a:r>
            <a:br>
              <a:rPr kumimoji="1" lang="en-US" altLang="ko-Kore-KR" dirty="0">
                <a:latin typeface="AppleMyungjo" pitchFamily="2" charset="-127"/>
                <a:ea typeface="AppleMyungjo" pitchFamily="2" charset="-127"/>
              </a:rPr>
            </a:b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2A745D-9687-014D-BE89-5ACEED586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2021144276 </a:t>
            </a:r>
            <a:r>
              <a:rPr kumimoji="1" lang="ko-KR" altLang="en-US" dirty="0" err="1">
                <a:latin typeface="AppleMyungjo" pitchFamily="2" charset="-127"/>
                <a:ea typeface="AppleMyungjo" pitchFamily="2" charset="-127"/>
              </a:rPr>
              <a:t>장은준</a:t>
            </a:r>
            <a:endParaRPr kumimoji="1" lang="en-US" altLang="ko-KR" dirty="0">
              <a:latin typeface="AppleMyungjo" pitchFamily="2" charset="-127"/>
              <a:ea typeface="AppleMyungjo" pitchFamily="2" charset="-127"/>
            </a:endParaRPr>
          </a:p>
          <a:p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94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B662-7BB0-954C-94FF-58F94690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Attention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01E2F-9E4C-074E-8751-A92123529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attention function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query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그리고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key, value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쌍으로 묘사된다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query, key, value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그리고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output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모두 벡터다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output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계산</a:t>
            </a:r>
          </a:p>
          <a:p>
            <a:pPr lvl="1"/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output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은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가중합으로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계산된다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이때 각 값에 할당된 가중치들은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key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와 일치하는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query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호환성 함수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에 의해서 계산된다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key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query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이용해서 가중치 값을 구하게 되고 이 가중치들을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value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에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가중합하게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셀프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어텐션은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문장 내 특정 단어에 대해서 표현하려고 할 때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그 단어 이외의 문장 내 다른 모든 단어들과 연결하는 과정을 거친다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그 단어가 문장 내 다른 모든 단어들과 어떤 연관을 가지고 있는지 파악하면 그 단어에 대해서 훨씬 더 좋은 표현을 할 수 있기 때문이다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그렇다면 특정 단어와 문장 내 모든 단어들과 연결 짓는 방법이 존재한다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" altLang="ko-Kore-KR" sz="1500" b="1" dirty="0">
                <a:latin typeface="AppleMyungjo" pitchFamily="2" charset="-127"/>
                <a:ea typeface="AppleMyungjo" pitchFamily="2" charset="-127"/>
              </a:rPr>
              <a:t>Q,K,V 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행렬을 사용해서 특정 단어와 문장 내에 있는 모든 단어를 연결할 수 있다</a:t>
            </a:r>
            <a:r>
              <a:rPr lang="en-US" altLang="ko-KR" sz="1500" b="1" dirty="0">
                <a:latin typeface="AppleMyungjo" pitchFamily="2" charset="-127"/>
                <a:ea typeface="AppleMyungjo" pitchFamily="2" charset="-127"/>
              </a:rPr>
              <a:t>.</a:t>
            </a:r>
            <a:endParaRPr lang="ko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11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FBF51-08BA-124F-A4B2-B613C769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Attention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C472F-9DA1-2844-A594-2C3B9DC2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851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1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단계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쿼리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Q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행렬과 키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K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행렬의 내적 연산을 수행한다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.(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한 쿼리는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행렬곱을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하기 위해서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transpose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한다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.)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내적을 하게 되면 각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단어간의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유사도를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측정할 수 있다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예를 들어서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(3,4)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형태의 쿼리 행렬과 키 행렬이 있다고 가정해보자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둘의 곱을 위해서 키 행렬은 전치 해주고 곱하면 다음과 같은 형태일 것이다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(3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X 4) * (4 X 3).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그럼 최종 형태는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3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X3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의 형태일 것이다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쿼리 행렬의 행들은 각 문장 내 단어들을 의미하고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전치된 키 행렬은 열이 이를 의미한다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행렬곱의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계산 형식을 살펴보면 쿼리 행렬의 각 행은 키 행렬의 모든 열들과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곱해짐을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알 수 있다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 곱이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의미하는건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쿼리 행렬의 단어 벡터 한 개와 키 행렬의 단어 벡터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3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개 각각이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곱해진것을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의미한다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</a:t>
            </a:r>
          </a:p>
          <a:p>
            <a:pPr lvl="1"/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벡터간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곱은 두 벡터의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유사도를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의미한다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따라서 쿼리 행렬과 키 행렬의 내적을 진행하면 위의 예시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I am good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에서는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I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단어와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800" dirty="0" err="1">
                <a:latin typeface="AppleMyungjo" pitchFamily="2" charset="-127"/>
                <a:ea typeface="AppleMyungjo" pitchFamily="2" charset="-127"/>
              </a:rPr>
              <a:t>i,am,good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)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단어들간의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유사도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am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단어와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800" dirty="0" err="1">
                <a:latin typeface="AppleMyungjo" pitchFamily="2" charset="-127"/>
                <a:ea typeface="AppleMyungjo" pitchFamily="2" charset="-127"/>
              </a:rPr>
              <a:t>i,am,good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)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단어들간의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유사도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good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단어와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800" dirty="0" err="1">
                <a:latin typeface="AppleMyungjo" pitchFamily="2" charset="-127"/>
                <a:ea typeface="AppleMyungjo" pitchFamily="2" charset="-127"/>
              </a:rPr>
              <a:t>i,am,good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)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단어들의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유사도를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측정하는 것과 같다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결국 어떤 특정 단어가 문장 내의 다른 각각의 모든 단어들과 </a:t>
            </a:r>
            <a:r>
              <a:rPr lang="ko-KR" altLang="en-US" sz="800" b="1" dirty="0">
                <a:latin typeface="AppleMyungjo" pitchFamily="2" charset="-127"/>
                <a:ea typeface="AppleMyungjo" pitchFamily="2" charset="-127"/>
              </a:rPr>
              <a:t>얼마나 </a:t>
            </a:r>
            <a:r>
              <a:rPr lang="ko-KR" altLang="en-US" sz="800" b="1" dirty="0" err="1">
                <a:latin typeface="AppleMyungjo" pitchFamily="2" charset="-127"/>
                <a:ea typeface="AppleMyungjo" pitchFamily="2" charset="-127"/>
              </a:rPr>
              <a:t>유사한지</a:t>
            </a:r>
            <a:r>
              <a:rPr lang="ko-KR" altLang="en-US" sz="800" b="1" dirty="0">
                <a:latin typeface="AppleMyungjo" pitchFamily="2" charset="-127"/>
                <a:ea typeface="AppleMyungjo" pitchFamily="2" charset="-127"/>
              </a:rPr>
              <a:t> 파악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하는데 도움을 준다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.(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문장 내 다른 모든 단어들과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연결지었다고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볼 수 있다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.)</a:t>
            </a:r>
          </a:p>
          <a:p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2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단계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앞서 계산한 쿼리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Q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행렬과 키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K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행렬의 내적 </a:t>
            </a:r>
            <a:r>
              <a:rPr lang="en" altLang="ko-Kore-KR" sz="800" dirty="0" err="1">
                <a:latin typeface="AppleMyungjo" pitchFamily="2" charset="-127"/>
                <a:ea typeface="AppleMyungjo" pitchFamily="2" charset="-127"/>
              </a:rPr>
              <a:t>QK^t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의 키 행렬의 벡터 차원의 제곱근으로 </a:t>
            </a:r>
            <a:r>
              <a:rPr lang="en" altLang="ko-Kore-KR" sz="800" dirty="0" err="1">
                <a:latin typeface="AppleMyungjo" pitchFamily="2" charset="-127"/>
                <a:ea typeface="AppleMyungjo" pitchFamily="2" charset="-127"/>
              </a:rPr>
              <a:t>QK^t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행렬을 나눈다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예시로 키 벡터의 차원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64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가정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키 벡터 차원의 제곱근은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8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위에서 구한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8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을 </a:t>
            </a:r>
            <a:r>
              <a:rPr lang="en" altLang="ko-Kore-KR" sz="800" dirty="0" err="1">
                <a:latin typeface="AppleMyungjo" pitchFamily="2" charset="-127"/>
                <a:ea typeface="AppleMyungjo" pitchFamily="2" charset="-127"/>
              </a:rPr>
              <a:t>QK^t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행렬에 나눠준다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이와 같은 방법을 적용하면 안정적인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경삿값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gradient)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얻을 수 있다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3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단계</a:t>
            </a:r>
          </a:p>
          <a:p>
            <a:pPr lvl="1"/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2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단계의 결과값은 비정규화된 값이다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따라서 정규화 시켜주기 위해 </a:t>
            </a:r>
            <a:r>
              <a:rPr lang="en" altLang="ko-Kore-KR" sz="800" dirty="0" err="1">
                <a:latin typeface="AppleMyungjo" pitchFamily="2" charset="-127"/>
                <a:ea typeface="AppleMyungjo" pitchFamily="2" charset="-127"/>
              </a:rPr>
              <a:t>Softmax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함수를 적용한다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전체 값의 합은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1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 되고 각각의 원소는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0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에서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1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사이의 값을 가진다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이러한 행렬을 스코어 행렬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score matrix)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라고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부른다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%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활용해서 문장 내의 특정 단어가 다른 단어와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%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로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관련있는지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확인할 수 있다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4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단계</a:t>
            </a:r>
          </a:p>
          <a:p>
            <a:pPr lvl="1"/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어텐션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Z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행렬을 계산하는 것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3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단계에서 구한 </a:t>
            </a:r>
            <a:r>
              <a:rPr lang="en" altLang="ko-Kore-KR" sz="800" dirty="0" err="1">
                <a:latin typeface="AppleMyungjo" pitchFamily="2" charset="-127"/>
                <a:ea typeface="AppleMyungjo" pitchFamily="2" charset="-127"/>
              </a:rPr>
              <a:t>softmax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적용한 행렬에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밸류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행렬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V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곱하면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어텐션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Z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행렬을 구할 수 있다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즉 어떤 단어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x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의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셀프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어텐션은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밸류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800" dirty="0" err="1">
                <a:latin typeface="AppleMyungjo" pitchFamily="2" charset="-127"/>
                <a:ea typeface="AppleMyungjo" pitchFamily="2" charset="-127"/>
              </a:rPr>
              <a:t>벡터값의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 가중치 합으로 계산된다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여기서 가중치는 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3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단계에서 구한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soft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맥스 행렬이다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 행렬에는 각 단어에 대한 가중치 정보가 담겨 있다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이를 </a:t>
            </a:r>
            <a:r>
              <a:rPr lang="en" altLang="ko-Kore-KR" sz="800" dirty="0">
                <a:latin typeface="AppleMyungjo" pitchFamily="2" charset="-127"/>
                <a:ea typeface="AppleMyungjo" pitchFamily="2" charset="-127"/>
              </a:rPr>
              <a:t>scaled-dot-product attention </a:t>
            </a:r>
            <a:r>
              <a:rPr lang="ko-KR" altLang="en-US" sz="800" dirty="0">
                <a:latin typeface="AppleMyungjo" pitchFamily="2" charset="-127"/>
                <a:ea typeface="AppleMyungjo" pitchFamily="2" charset="-127"/>
              </a:rPr>
              <a:t>이라고 부르기도 한다</a:t>
            </a:r>
            <a:r>
              <a:rPr lang="en-US" altLang="ko-KR" sz="8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8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4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9195-3F30-6F41-B940-2A7F1BE0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Attention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page4image47278864">
            <a:extLst>
              <a:ext uri="{FF2B5EF4-FFF2-40B4-BE49-F238E27FC236}">
                <a16:creationId xmlns:a16="http://schemas.microsoft.com/office/drawing/2014/main" id="{FA531B1B-9F9D-8B46-B442-AE38CAB2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7229" y="803049"/>
            <a:ext cx="1241550" cy="24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page4image47279072">
            <a:extLst>
              <a:ext uri="{FF2B5EF4-FFF2-40B4-BE49-F238E27FC236}">
                <a16:creationId xmlns:a16="http://schemas.microsoft.com/office/drawing/2014/main" id="{CDC569F6-B685-C54A-9A91-26F38CA4C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523" y="3461344"/>
            <a:ext cx="1584961" cy="2438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6BAC-6D2A-1B4A-93C8-54D37932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가장 일반적으로 사용되는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은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additive 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과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dot-product attention</a:t>
            </a:r>
          </a:p>
          <a:p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Dot product 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은 우리가 위에서 봤던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에서 정규화를 거치지 않은 것</a:t>
            </a:r>
            <a:r>
              <a:rPr lang="en-US" altLang="ko-KR" sz="14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Additive 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은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single hidden layer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가 있는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feed forward </a:t>
            </a:r>
            <a:r>
              <a:rPr lang="ko-KR" altLang="en-US" sz="14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 사용해서 계산한다</a:t>
            </a:r>
            <a:r>
              <a:rPr lang="en-US" altLang="ko-KR" sz="14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하지만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dot product 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은 고도화된 곱셈 매트릭스가 있기 때문에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dot product 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이 훈련에서 더 빠르고 공간 효율적이다</a:t>
            </a:r>
            <a:r>
              <a:rPr lang="en-US" altLang="ko-KR" sz="14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두 개의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모두 작은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dk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값을 사용한다는 점은 동일하지만</a:t>
            </a:r>
            <a:r>
              <a:rPr lang="en-US" altLang="ko-KR" sz="14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additive 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은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dk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의 큰 값을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scaling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하지 않아도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dot product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을 능가</a:t>
            </a:r>
            <a:r>
              <a:rPr lang="en-US" altLang="ko-KR" sz="14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연구진들은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dot product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가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dk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의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value</a:t>
            </a:r>
            <a:r>
              <a:rPr lang="ko-KR" altLang="en-US" sz="14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 증가시키면서 </a:t>
            </a:r>
            <a:r>
              <a:rPr lang="en" altLang="ko-Kore-KR" sz="1400" dirty="0" err="1">
                <a:latin typeface="AppleMyungjo" pitchFamily="2" charset="-127"/>
                <a:ea typeface="AppleMyungjo" pitchFamily="2" charset="-127"/>
              </a:rPr>
              <a:t>sofmax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의 값이 </a:t>
            </a:r>
            <a:r>
              <a:rPr lang="ko-KR" altLang="en-US" sz="1400" dirty="0" err="1">
                <a:latin typeface="AppleMyungjo" pitchFamily="2" charset="-127"/>
                <a:ea typeface="AppleMyungjo" pitchFamily="2" charset="-127"/>
              </a:rPr>
              <a:t>작아지게끔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 한다고 생각했다</a:t>
            </a:r>
            <a:r>
              <a:rPr lang="en-US" altLang="ko-KR" sz="1400" dirty="0">
                <a:latin typeface="AppleMyungjo" pitchFamily="2" charset="-127"/>
                <a:ea typeface="AppleMyungjo" pitchFamily="2" charset="-127"/>
              </a:rPr>
              <a:t>. </a:t>
            </a:r>
          </a:p>
          <a:p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이를 방지하기 위해서 정규화 과정을 거치는 것</a:t>
            </a:r>
            <a:r>
              <a:rPr lang="en-US" altLang="ko-KR" sz="14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따라서 </a:t>
            </a:r>
            <a:r>
              <a:rPr lang="en" altLang="ko-Kore-KR" sz="1400" dirty="0">
                <a:latin typeface="AppleMyungjo" pitchFamily="2" charset="-127"/>
                <a:ea typeface="AppleMyungjo" pitchFamily="2" charset="-127"/>
              </a:rPr>
              <a:t>scaled-dot-product-attention </a:t>
            </a:r>
            <a:r>
              <a:rPr lang="ko-KR" altLang="en-US" sz="1400" dirty="0">
                <a:latin typeface="AppleMyungjo" pitchFamily="2" charset="-127"/>
                <a:ea typeface="AppleMyungjo" pitchFamily="2" charset="-127"/>
              </a:rPr>
              <a:t>이 된 것</a:t>
            </a:r>
            <a:r>
              <a:rPr lang="en-US" altLang="ko-KR" sz="14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400" dirty="0">
              <a:latin typeface="AppleMyungjo" pitchFamily="2" charset="-127"/>
              <a:ea typeface="AppleMyungjo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2D5A390-0EF7-E745-875B-AD67D8A9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3" y="5998718"/>
            <a:ext cx="4356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9195-3F30-6F41-B940-2A7F1BE0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AppleMyungjo" pitchFamily="2" charset="-127"/>
                <a:ea typeface="AppleMyungjo" pitchFamily="2" charset="-127"/>
              </a:rPr>
              <a:t>Multihead</a:t>
            </a:r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-attention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6BAC-6D2A-1B4A-93C8-54D37932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869" y="2005149"/>
            <a:ext cx="6712131" cy="3250882"/>
          </a:xfrm>
        </p:spPr>
        <p:txBody>
          <a:bodyPr>
            <a:normAutofit/>
          </a:bodyPr>
          <a:lstStyle/>
          <a:p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d_model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차원의 수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)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차원을 가지는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key,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value,queries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들을 가지는 한 개의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attention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보다는 여러 개의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attention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하나로 묶는 게 성능이 더 좋다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각각의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어텐션에서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출력값을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산출하고 이것들을 결합한다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이게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multi-head-attention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최종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출력값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논문은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8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layers</a:t>
            </a: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나중에 각각의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attention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concatenate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해야 되기 때문에 본래의 차원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d_model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헤드의 개수로 나누어준 값을 각 헤드의 차원의 수로 설정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만일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d_model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1000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이라고 한다면 각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attention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헤드 당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125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차원을 가지게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후에 각각의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attention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들은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출력값을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얻게 되는데 이를 다 합치게 되면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125 * 8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로 인해서 본래의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single attention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차원을 가지게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E8B4E91-25B1-AB42-A02B-91968FEB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096101"/>
            <a:ext cx="5384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9195-3F30-6F41-B940-2A7F1BE0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Application of Attention in our Model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6BAC-6D2A-1B4A-93C8-54D37932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encoder -decoder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구조</a:t>
            </a:r>
          </a:p>
          <a:p>
            <a:pPr lvl="1"/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Query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이전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디코더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레이어로부터 가져오고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Key, Value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encoder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출력으로부터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가져온다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key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value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인코더의 출력에서 가져오기 때문에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디코더의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모든 위치가 인코더의 모든 값을 참조할 수 있게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마스크 멀티 헤드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다음에 진행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)</a:t>
            </a:r>
            <a:endParaRPr lang="ko-KR" altLang="en-US" sz="1500" dirty="0">
              <a:latin typeface="AppleMyungjo" pitchFamily="2" charset="-127"/>
              <a:ea typeface="AppleMyungjo" pitchFamily="2" charset="-127"/>
            </a:endParaRP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인코더는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셀프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레이어를 포함한다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셀프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query, key, value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이전 인코더의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output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으로부터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온다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이를 통해서 각각의 인코더 위치는 이전 레이어 안에서 모든 위치에 참여할 수 있게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마스크 멀티 헤드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</a:t>
            </a: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우리는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leftward information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 흐르는 걸 방지해야 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2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언어 모델에서 각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시각마다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예측한 단어들이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있을텐데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어텐션은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시각을 무시하고 시퀀스 전체를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입력값으로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집어넣기 때문에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그 시각에 해당하지 않은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포함하게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따라서 해당 시각에 알맞은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입력값만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포함하고 나머지는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masking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해준다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95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9195-3F30-6F41-B940-2A7F1BE0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Position-wise Feed-Forward Networks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6BAC-6D2A-1B4A-93C8-54D37932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인코더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디코더는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각각의 레이어에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fully connected feed forward network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가지고 있다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선형 변환은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포지션마다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같은 값을 가지는 반면에 그들은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layer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마다 다른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파라미터를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가진다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두 개의 선형변환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with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ReLU</a:t>
            </a:r>
            <a:endParaRPr lang="en" altLang="ko-Kore-KR" sz="1500" dirty="0">
              <a:latin typeface="AppleMyungjo" pitchFamily="2" charset="-127"/>
              <a:ea typeface="AppleMyungjo" pitchFamily="2" charset="-127"/>
            </a:endParaRP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9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9195-3F30-6F41-B940-2A7F1BE0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Embedding and </a:t>
            </a:r>
            <a:r>
              <a:rPr kumimoji="1" lang="en-US" altLang="ko-Kore-KR" dirty="0" err="1">
                <a:latin typeface="AppleMyungjo" pitchFamily="2" charset="-127"/>
                <a:ea typeface="AppleMyungjo" pitchFamily="2" charset="-127"/>
              </a:rPr>
              <a:t>softmax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6BAC-6D2A-1B4A-93C8-54D37932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토큰들을 벡터로 만들기 위해서 사전 학습된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임베딩을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사용한다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또한 다음 단어를 예측하기 위해서 학습된 선형 변환과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소프트맥스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함수를 사용한다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논문은 두 개의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임베딩은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동일한 가중치를 가지고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softmax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이전의 선형 변환 또한 동일한 가중치를 가진다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임베딩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레이어에서는 차원의 제곱근을 곱한다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79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9195-3F30-6F41-B940-2A7F1BE0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Positioning Encoding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6BAC-6D2A-1B4A-93C8-54D37932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rnn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모델과 다르게 우리 모델은 시퀀스의 순서에 대한 정보가 없다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모델이 시퀀스의 순서를 사용하기 위해서 토큰의 위치에 대한 정보를 벡터에 집어넣는다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앞서서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임베딩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레이어에서 각 토큰에 대해서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벡터화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했는데 그 값에 위치에 대한 정보를 집어넣는다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.)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이를 위해서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positional encoding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추가한다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positional encoding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도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임베딩의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차원과 동일한 차원을 가진다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따라서 그 둘 값을 합할 수 있다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sin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과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cos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이용해서 위치 정보를 넣으려고 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42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9195-3F30-6F41-B940-2A7F1BE0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>
                <a:latin typeface="AppleMyungjo" pitchFamily="2" charset="-127"/>
                <a:ea typeface="AppleMyungjo" pitchFamily="2" charset="-127"/>
              </a:rPr>
              <a:t>Positioning Encoding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6BAC-6D2A-1B4A-93C8-54D37932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Simple indexing</a:t>
            </a:r>
          </a:p>
          <a:p>
            <a:r>
              <a:rPr kumimoji="1" lang="en-US" altLang="ko-Kore-KR"/>
              <a:t>Normalize simpe indexing</a:t>
            </a:r>
          </a:p>
          <a:p>
            <a:r>
              <a:rPr kumimoji="1" lang="en-US" altLang="ko-Kore-KR"/>
              <a:t>Using binary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402E8-3D9E-6942-B4E1-6863EA7E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5" y="4767855"/>
            <a:ext cx="2960721" cy="1376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55F65E-785C-0546-82A0-34508761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83" y="4714077"/>
            <a:ext cx="3018744" cy="14839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DE0C4A-3542-A446-8FFF-FF66F2740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450" y="4081679"/>
            <a:ext cx="3246204" cy="2117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A874FC-D850-C442-8FF9-03C051D7F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738" y="1143000"/>
            <a:ext cx="3522266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9195-3F30-6F41-B940-2A7F1BE0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Why Self-attention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6BAC-6D2A-1B4A-93C8-54D37932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계산 복잡도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최소한의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sequential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한 작업 수로 측정할 수 있는 총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계산량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장거리 종속성 사이의 경로 길이</a:t>
            </a: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경로의 길이가 중요하다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길이가 짧을수록 의존성을 학습하는데 좋다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따라서 다른 레이어 유형으로 구성된 네트워크의 두 입력 및 출력 위치 사이의 최대 경로 길이를 비교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장기 의존성을 학습할 수 있는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)</a:t>
            </a:r>
          </a:p>
          <a:p>
            <a:pPr lvl="1"/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lvl="1"/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lvl="1"/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=&gt;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기준들</a:t>
            </a: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Self attention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과 다르게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rnn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은 순차 작업이 필요하다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셀프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어텐션이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rnn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layer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보다 빠르다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.(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시퀀스 길이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임베딩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차원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d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보다 작으면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)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장기 의존성을 타파하면서 성능을 높이기 위해서 특정 윈도우 사이즈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정해서 이웃들만 고려하게끔 할 수 있다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이렇게 하면 최대 시퀀스 길이를 늘릴 수 있을 것으로 보인다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후의 작업에서 할 수 있을 듯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.)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이래서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Attention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사용한다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4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54F3B-D7AA-C14E-AC2F-136EDBD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Abstract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AA461-2A60-0D43-9CED-8B555753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과거의 주요 시퀀스 모델들은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RNN(LSTM),CNN.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가장 성능이 좋은 모델도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seq2seq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모델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트랜스포머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(transformer)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병렬화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가능하고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모델을 학습시키는데 걸리는 시간이 다른 모델에 비해서 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짧다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데이터는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English -&gt; Germany, English -&gt; French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사용했다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Transformer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아키텍처는 언어 번역 이외의 다른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task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에도 잘 적용된다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70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C3D3-FB46-D14D-AA6A-31F800EC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Training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D629D-D449-D74B-98C0-26EAD516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82965-5CE6-F848-8BF8-9542308C4FBF}"/>
              </a:ext>
            </a:extLst>
          </p:cNvPr>
          <p:cNvSpPr txBox="1"/>
          <p:nvPr/>
        </p:nvSpPr>
        <p:spPr>
          <a:xfrm>
            <a:off x="-892366" y="1322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81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48A1-193B-9D4C-9939-3291126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F754E-E758-934A-9E7F-5F109C0C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034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B3914-74B2-884F-B309-6096F6E6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305AC-9EA3-D94C-A192-A460D413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791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AFED8-673F-B343-9A46-6DBA555F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Introduction - RNN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pic>
        <p:nvPicPr>
          <p:cNvPr id="2050" name="Picture 2" descr="딥러닝] 순환신경망(RNN)과 LSTM, GRU">
            <a:extLst>
              <a:ext uri="{FF2B5EF4-FFF2-40B4-BE49-F238E27FC236}">
                <a16:creationId xmlns:a16="http://schemas.microsoft.com/office/drawing/2014/main" id="{AE9D9AED-03DE-DA43-97CC-36676EFDA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6" y="2476033"/>
            <a:ext cx="3746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FD348E-6FE1-AC4F-8465-BAD5C1C9F7AC}"/>
              </a:ext>
            </a:extLst>
          </p:cNvPr>
          <p:cNvSpPr txBox="1"/>
          <p:nvPr/>
        </p:nvSpPr>
        <p:spPr>
          <a:xfrm>
            <a:off x="4815402" y="2741185"/>
            <a:ext cx="69994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히든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-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스테이트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hidden state)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h_t</a:t>
            </a:r>
            <a:endParaRPr lang="en" altLang="ko-Kore-KR" sz="1500" dirty="0">
              <a:latin typeface="AppleMyungjo" pitchFamily="2" charset="-127"/>
              <a:ea typeface="AppleMyungjo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그 이전 단계의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히든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스테이트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h_t-1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시각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x</a:t>
            </a: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가중치 </a:t>
            </a:r>
            <a:r>
              <a:rPr lang="en-US" altLang="ko-KR" sz="1500" dirty="0" err="1">
                <a:latin typeface="AppleMyungjo" pitchFamily="2" charset="-127"/>
                <a:ea typeface="AppleMyungjo" pitchFamily="2" charset="-127"/>
              </a:rPr>
              <a:t>W_h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en-US" altLang="ko-KR" sz="1500" dirty="0" err="1">
                <a:latin typeface="AppleMyungjo" pitchFamily="2" charset="-127"/>
                <a:ea typeface="AppleMyungjo" pitchFamily="2" charset="-127"/>
              </a:rPr>
              <a:t>W_x</a:t>
            </a: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9621B-E25F-5B41-96FC-BDA72554AFBF}"/>
              </a:ext>
            </a:extLst>
          </p:cNvPr>
          <p:cNvSpPr txBox="1"/>
          <p:nvPr/>
        </p:nvSpPr>
        <p:spPr>
          <a:xfrm>
            <a:off x="883795" y="4736980"/>
            <a:ext cx="3806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Ht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= tanh(Ht-1 *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Wh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+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Xt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*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Wx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+ b)</a:t>
            </a:r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87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EF70-3CAD-0C41-94DF-E061964A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AppleMyungjo" pitchFamily="2" charset="-127"/>
                <a:ea typeface="AppleMyungjo" pitchFamily="2" charset="-127"/>
              </a:rPr>
              <a:t>Introduction – </a:t>
            </a:r>
            <a:r>
              <a:rPr kumimoji="1" lang="ko-KR" altLang="en-US" dirty="0">
                <a:latin typeface="AppleMyungjo" pitchFamily="2" charset="-127"/>
                <a:ea typeface="AppleMyungjo" pitchFamily="2" charset="-127"/>
              </a:rPr>
              <a:t>기울기 문제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pic>
        <p:nvPicPr>
          <p:cNvPr id="1026" name="Picture 2" descr="RNN (Recurrent Neural Network)">
            <a:extLst>
              <a:ext uri="{FF2B5EF4-FFF2-40B4-BE49-F238E27FC236}">
                <a16:creationId xmlns:a16="http://schemas.microsoft.com/office/drawing/2014/main" id="{E802B211-E696-0E4B-ABDC-65126470DB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08" y="2434014"/>
            <a:ext cx="4418484" cy="262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2041B-347C-7240-930C-233103E852CE}"/>
              </a:ext>
            </a:extLst>
          </p:cNvPr>
          <p:cNvSpPr txBox="1"/>
          <p:nvPr/>
        </p:nvSpPr>
        <p:spPr>
          <a:xfrm>
            <a:off x="546008" y="2111672"/>
            <a:ext cx="636790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기울기 소실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목적 함수에 따라서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역전파가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적용되는 함수들이 달라진다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RNN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경우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역전파가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거쳐가야할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함수는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mat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m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ul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함수와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tanh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함수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역전파는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미분을 통해서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손실값이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최저가 되는 지점을 찾게 되는데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tanh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함수 같은 경우 미분을 하면 할수록 값이 작아지는 성질이 있다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따라서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번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tanh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함수를 거치게 되면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번 미분이 진행되면서 기울기가 작아지기 때문에 기울기 값이 학습을 제대로 할 수 없을 정도로 작아지게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기울기 폭발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기울기 폭발은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역전파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과정 중에서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matmul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함수에 의해서 발생한다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matmul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함수가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번 발생하면 기울기가 너무 커지게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912B6-B9C0-BC41-9168-DDDC2758225D}"/>
              </a:ext>
            </a:extLst>
          </p:cNvPr>
          <p:cNvSpPr txBox="1"/>
          <p:nvPr/>
        </p:nvSpPr>
        <p:spPr>
          <a:xfrm>
            <a:off x="546008" y="6071263"/>
            <a:ext cx="1203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AppleMyungjo" pitchFamily="2" charset="-127"/>
                <a:ea typeface="AppleMyungjo" pitchFamily="2" charset="-127"/>
              </a:rPr>
              <a:t>트랜스포머는 시퀀스를 순차적으로 넣는 게 아니라 한꺼번에 집어넣기 때문에 병렬 처리가 가능하고</a:t>
            </a:r>
            <a:r>
              <a:rPr lang="en-US" altLang="ko-KR" sz="1600" dirty="0">
                <a:solidFill>
                  <a:srgbClr val="FF0000"/>
                </a:solidFill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AppleMyungjo" pitchFamily="2" charset="-127"/>
                <a:ea typeface="AppleMyungjo" pitchFamily="2" charset="-127"/>
              </a:rPr>
              <a:t>번역 질을 높인다</a:t>
            </a:r>
            <a:endParaRPr kumimoji="1" lang="ko-Kore-KR" altLang="en-US" sz="1600" dirty="0">
              <a:solidFill>
                <a:srgbClr val="FF0000"/>
              </a:solidFill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96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893B-DA25-ED4C-A963-A356A870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en-US" altLang="ko-KR" dirty="0">
                <a:latin typeface="AppleMyungjo" pitchFamily="2" charset="-127"/>
                <a:ea typeface="AppleMyungjo" pitchFamily="2" charset="-127"/>
              </a:rPr>
              <a:t>Background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C9C25-DC8C-3740-8E25-F615BC98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ko-Kore-KR" dirty="0">
              <a:latin typeface="AppleMyungjo" pitchFamily="2" charset="-127"/>
              <a:ea typeface="AppleMyungjo" pitchFamily="2" charset="-127"/>
            </a:endParaRPr>
          </a:p>
          <a:p>
            <a:endParaRPr lang="en" altLang="ko-Kore-KR" dirty="0">
              <a:latin typeface="AppleMyungjo" pitchFamily="2" charset="-127"/>
              <a:ea typeface="AppleMyungjo" pitchFamily="2" charset="-127"/>
            </a:endParaRPr>
          </a:p>
          <a:p>
            <a:r>
              <a:rPr lang="en" altLang="ko-Kore-KR" dirty="0">
                <a:latin typeface="AppleMyungjo" pitchFamily="2" charset="-127"/>
                <a:ea typeface="AppleMyungjo" pitchFamily="2" charset="-127"/>
              </a:rPr>
              <a:t>Neural GPU</a:t>
            </a:r>
          </a:p>
          <a:p>
            <a:r>
              <a:rPr lang="en" altLang="ko-Kore-KR" dirty="0" err="1">
                <a:latin typeface="AppleMyungjo" pitchFamily="2" charset="-127"/>
                <a:ea typeface="AppleMyungjo" pitchFamily="2" charset="-127"/>
              </a:rPr>
              <a:t>ByteNet</a:t>
            </a:r>
            <a:r>
              <a:rPr lang="en" altLang="ko-Kore-KR" dirty="0">
                <a:latin typeface="AppleMyungjo" pitchFamily="2" charset="-127"/>
                <a:ea typeface="AppleMyungjo" pitchFamily="2" charset="-127"/>
              </a:rPr>
              <a:t> </a:t>
            </a:r>
          </a:p>
          <a:p>
            <a:r>
              <a:rPr lang="en" altLang="ko-Kore-KR" dirty="0">
                <a:latin typeface="AppleMyungjo" pitchFamily="2" charset="-127"/>
                <a:ea typeface="AppleMyungjo" pitchFamily="2" charset="-127"/>
              </a:rPr>
              <a:t>ConvS2S</a:t>
            </a:r>
            <a:br>
              <a:rPr lang="en" altLang="ko-Kore-KR" dirty="0">
                <a:latin typeface="AppleMyungjo" pitchFamily="2" charset="-127"/>
                <a:ea typeface="AppleMyungjo" pitchFamily="2" charset="-127"/>
              </a:rPr>
            </a:br>
            <a:br>
              <a:rPr lang="en" altLang="ko-Kore-KR" dirty="0">
                <a:latin typeface="AppleMyungjo" pitchFamily="2" charset="-127"/>
                <a:ea typeface="AppleMyungjo" pitchFamily="2" charset="-127"/>
              </a:rPr>
            </a:b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A6358-EAFF-E846-B050-A7E4C98F4898}"/>
              </a:ext>
            </a:extLst>
          </p:cNvPr>
          <p:cNvSpPr txBox="1"/>
          <p:nvPr/>
        </p:nvSpPr>
        <p:spPr>
          <a:xfrm>
            <a:off x="3664177" y="2094018"/>
            <a:ext cx="826249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모두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conv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뉴런 네트워크를 사용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모든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input, output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은닉 상태들에 대해서 병렬적으로 계산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여전히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position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들의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distance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에 따라서 연산이 증가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(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Conv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뉴런은 선형적 증가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ByteNet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로그적으로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증가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거리가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long distance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위치들간의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의존성을 학습하기가 어려움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트랜스포머는 이를 보완해서 수많은 작업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들을 일정한 수의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operations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으로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줄여줌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하지만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effective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감소한다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-&gt;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이를 해결하기 위해서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Multi-head-attention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제안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Self-attention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은 자기 자신의 표현을 계산하고 얻기 위해서 다른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sequence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내의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single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senquence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들과 관계를 맺는 방법이다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 방법은 여러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task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에서도 효과적으로 사용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논문이 제안하는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transformer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최초로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rnn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과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cnn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방식을 사용하지 않고 전적으로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셀프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어텐션에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의존해서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iuput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과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output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들의 표현을 계산하는 모델이다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</a:p>
          <a:p>
            <a:pPr marL="285750" indent="-285750">
              <a:buFont typeface="Wingdings" pitchFamily="2" charset="2"/>
              <a:buChar char="ü"/>
            </a:pPr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30B6D-C693-5D4E-A506-8D3CC037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" altLang="ko-Kore-KR" b="1" dirty="0">
                <a:latin typeface="AppleMyungjo" pitchFamily="2" charset="-127"/>
                <a:ea typeface="AppleMyungjo" pitchFamily="2" charset="-127"/>
              </a:rPr>
            </a:br>
            <a:r>
              <a:rPr lang="en" altLang="ko-Kore-KR" b="1" dirty="0">
                <a:latin typeface="AppleMyungjo" pitchFamily="2" charset="-127"/>
                <a:ea typeface="AppleMyungjo" pitchFamily="2" charset="-127"/>
              </a:rPr>
              <a:t>Model architecture</a:t>
            </a:r>
            <a:r>
              <a:rPr lang="en-US" altLang="ko-KR" b="1" dirty="0">
                <a:latin typeface="AppleMyungjo" pitchFamily="2" charset="-127"/>
                <a:ea typeface="AppleMyungjo" pitchFamily="2" charset="-127"/>
              </a:rPr>
              <a:t>–</a:t>
            </a:r>
            <a:r>
              <a:rPr lang="ko-KR" altLang="en-US" b="1" dirty="0">
                <a:latin typeface="AppleMyungjo" pitchFamily="2" charset="-127"/>
                <a:ea typeface="AppleMyungjo" pitchFamily="2" charset="-127"/>
              </a:rPr>
              <a:t>기존 시퀀스 변환 모델</a:t>
            </a:r>
            <a:br>
              <a:rPr lang="en" altLang="ko-Kore-KR" b="1" dirty="0">
                <a:latin typeface="AppleMyungjo" pitchFamily="2" charset="-127"/>
                <a:ea typeface="AppleMyungjo" pitchFamily="2" charset="-127"/>
              </a:rPr>
            </a:b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pic>
        <p:nvPicPr>
          <p:cNvPr id="3074" name="Picture 2" descr="1) 시퀀스-투-시퀀스(Sequence-to-Sequence, seq2seq) - 딥 러닝을 이용한 자연어 처리 입문">
            <a:extLst>
              <a:ext uri="{FF2B5EF4-FFF2-40B4-BE49-F238E27FC236}">
                <a16:creationId xmlns:a16="http://schemas.microsoft.com/office/drawing/2014/main" id="{4A649749-78D9-BC49-B197-F76DB1E504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20" y="4699092"/>
            <a:ext cx="72644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283CA-C0D2-EE45-9B64-799799B37F60}"/>
              </a:ext>
            </a:extLst>
          </p:cNvPr>
          <p:cNvSpPr txBox="1"/>
          <p:nvPr/>
        </p:nvSpPr>
        <p:spPr>
          <a:xfrm>
            <a:off x="919516" y="1767006"/>
            <a:ext cx="10183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500" b="1" dirty="0">
                <a:latin typeface="AppleMyungjo" pitchFamily="2" charset="-127"/>
                <a:ea typeface="AppleMyungjo" pitchFamily="2" charset="-127"/>
              </a:rPr>
              <a:t>encoder 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와 </a:t>
            </a:r>
            <a:r>
              <a:rPr lang="en" altLang="ko-Kore-KR" sz="1500" b="1" dirty="0">
                <a:latin typeface="AppleMyungjo" pitchFamily="2" charset="-127"/>
                <a:ea typeface="AppleMyungjo" pitchFamily="2" charset="-127"/>
              </a:rPr>
              <a:t>decoder 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구조</a:t>
            </a:r>
            <a:endParaRPr lang="en-US" altLang="ko-KR" sz="1500" b="1" dirty="0">
              <a:latin typeface="AppleMyungjo" pitchFamily="2" charset="-127"/>
              <a:ea typeface="AppleMyungjo" pitchFamily="2" charset="-127"/>
            </a:endParaRPr>
          </a:p>
          <a:p>
            <a:endParaRPr kumimoji="1" lang="en-US" altLang="ko-Kore-KR" sz="1500" b="1" dirty="0">
              <a:latin typeface="AppleMyungjo" pitchFamily="2" charset="-127"/>
              <a:ea typeface="AppleMyungjo" pitchFamily="2" charset="-127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Encoder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입력 문장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x = (x1 ....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xn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)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z = (z1 ...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zn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)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으로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바꾼다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encoder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작동은 입력 문장을 고정 길이의 벡터로 변환하는 것과 같다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Decoder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z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받은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decoder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각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시각마다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y1...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yn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)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출력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y1 ...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yn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)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은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다음 단어에 대한 예측 값이라고 할 수 있다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(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피드포워드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계층도 존재하기 때문에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간단하게 정리하면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디코더는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언어모델로서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다음에 나올 단어를 예측하게 되는데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이때 그 시각의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x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와 이전 시각의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출력값을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참조한다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92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BF360-75EC-EC43-AEBD-6C284408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AppleMyungjo" pitchFamily="2" charset="-127"/>
                <a:ea typeface="AppleMyungjo" pitchFamily="2" charset="-127"/>
              </a:rPr>
              <a:t>교사강요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A5A32-89BD-F34B-81D1-AC2C737A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Seq2seq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또한 학습 과정 중에 오차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역전파를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통해서 가중치들을 업데이트 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이때 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교사 강요</a:t>
            </a:r>
            <a:r>
              <a:rPr lang="en-US" altLang="ko-KR" sz="1500" b="1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1500" b="1" dirty="0" err="1">
                <a:latin typeface="AppleMyungjo" pitchFamily="2" charset="-127"/>
                <a:ea typeface="AppleMyungjo" pitchFamily="2" charset="-127"/>
              </a:rPr>
              <a:t>Teaher</a:t>
            </a:r>
            <a:r>
              <a:rPr lang="en" altLang="ko-Kore-KR" sz="1500" b="1" dirty="0">
                <a:latin typeface="AppleMyungjo" pitchFamily="2" charset="-127"/>
                <a:ea typeface="AppleMyungjo" pitchFamily="2" charset="-127"/>
              </a:rPr>
              <a:t> forcing)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사용한다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디코더가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예측한 문장과 실제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문장간의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오차를 최소화 하는 방향으로 모델은 학습을 하게 되는데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이때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디코더의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강제로 조정하게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본래는 이전 시각의 출력이 현재 시각의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입력값으로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들어가면서 다음 시각의 단어에 대해서 예측하고 다음 단어의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실제값과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비교해서 오차를 구하게 되는데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이전 시각의 </a:t>
            </a:r>
            <a:r>
              <a:rPr lang="ko-KR" altLang="en-US" sz="1500" b="1" dirty="0" err="1">
                <a:latin typeface="AppleMyungjo" pitchFamily="2" charset="-127"/>
                <a:ea typeface="AppleMyungjo" pitchFamily="2" charset="-127"/>
              </a:rPr>
              <a:t>실제값</a:t>
            </a:r>
            <a:r>
              <a:rPr lang="en-US" altLang="ko-KR" sz="1500" b="1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ko-KR" altLang="en-US" sz="1500" b="1" dirty="0" err="1">
                <a:latin typeface="AppleMyungjo" pitchFamily="2" charset="-127"/>
                <a:ea typeface="AppleMyungjo" pitchFamily="2" charset="-127"/>
              </a:rPr>
              <a:t>출력값이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ko-KR" altLang="en-US" sz="1500" b="1" dirty="0" err="1">
                <a:latin typeface="AppleMyungjo" pitchFamily="2" charset="-127"/>
                <a:ea typeface="AppleMyungjo" pitchFamily="2" charset="-127"/>
              </a:rPr>
              <a:t>근사하려고</a:t>
            </a:r>
            <a:r>
              <a:rPr lang="ko-KR" altLang="en-US" sz="1500" b="1" dirty="0">
                <a:latin typeface="AppleMyungjo" pitchFamily="2" charset="-127"/>
                <a:ea typeface="AppleMyungjo" pitchFamily="2" charset="-127"/>
              </a:rPr>
              <a:t> 했던</a:t>
            </a:r>
            <a:r>
              <a:rPr lang="en-US" altLang="ko-KR" sz="1500" b="1" dirty="0">
                <a:latin typeface="AppleMyungjo" pitchFamily="2" charset="-127"/>
                <a:ea typeface="AppleMyungjo" pitchFamily="2" charset="-127"/>
              </a:rPr>
              <a:t>)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을 현재 시각의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입력값으로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넣고 그 값을 바탕으로 다음 시각의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예측값을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출력한다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그리고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예측값을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다음 시각의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실제값과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비교해서 오차를 구한다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만일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학습 과정 중에 이전 시각의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출력값을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현재 시각의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입력값에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넣었을 경우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,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현재 시각에서 잘못 예측할 가능성이 커지면서 오차 정도가 커지게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이러한 과정이 연쇄적으로 일어나게 되면서 훈련 과정이 길어지게 된다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</a:t>
            </a:r>
          </a:p>
          <a:p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이와 같은 상황을 교사 강요를 통해서 어느 정도 해결할 수 있다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34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21BC5-A968-9F4F-8108-F26B4108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121" name="Picture 1" descr="page3image47290048">
            <a:extLst>
              <a:ext uri="{FF2B5EF4-FFF2-40B4-BE49-F238E27FC236}">
                <a16:creationId xmlns:a16="http://schemas.microsoft.com/office/drawing/2014/main" id="{2F42D9AE-AEC5-8A46-8297-DE8FB2DB39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32" y="2822141"/>
            <a:ext cx="2927973" cy="30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3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8FA3F-8231-E04F-AACB-B2A153AA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AppleMyungjo" pitchFamily="2" charset="-127"/>
                <a:ea typeface="AppleMyungjo" pitchFamily="2" charset="-127"/>
              </a:rPr>
              <a:t>Model architecture</a:t>
            </a:r>
            <a:r>
              <a:rPr lang="ko-KR" altLang="en-US" b="1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altLang="ko-KR" b="1" dirty="0">
                <a:latin typeface="AppleMyungjo" pitchFamily="2" charset="-127"/>
                <a:ea typeface="AppleMyungjo" pitchFamily="2" charset="-127"/>
              </a:rPr>
              <a:t>–</a:t>
            </a:r>
            <a:r>
              <a:rPr lang="ko-KR" altLang="en-US" b="1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altLang="ko-KR" b="1" dirty="0">
                <a:latin typeface="AppleMyungjo" pitchFamily="2" charset="-127"/>
                <a:ea typeface="AppleMyungjo" pitchFamily="2" charset="-127"/>
              </a:rPr>
              <a:t>Transformer</a:t>
            </a:r>
            <a:endParaRPr kumimoji="1" lang="ko-Kore-KR" alt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B5652-C56D-7A42-AA33-0313F09B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10" y="1628272"/>
            <a:ext cx="10515600" cy="4351338"/>
          </a:xfrm>
        </p:spPr>
        <p:txBody>
          <a:bodyPr>
            <a:noAutofit/>
          </a:bodyPr>
          <a:lstStyle/>
          <a:p>
            <a:r>
              <a:rPr lang="en" altLang="ko-Kore-KR" sz="1500" b="1" i="1" dirty="0">
                <a:latin typeface="AppleMyungjo" pitchFamily="2" charset="-127"/>
                <a:ea typeface="AppleMyungjo" pitchFamily="2" charset="-127"/>
              </a:rPr>
              <a:t>Encoder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 : </a:t>
            </a: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논문은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6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encoder layer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사용</a:t>
            </a: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lvl="1"/>
            <a:r>
              <a:rPr lang="en-US" altLang="ko-Kore-KR" sz="1500" dirty="0">
                <a:latin typeface="AppleMyungjo" pitchFamily="2" charset="-127"/>
                <a:ea typeface="AppleMyungjo" pitchFamily="2" charset="-127"/>
              </a:rPr>
              <a:t>Each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encoder layer</a:t>
            </a:r>
            <a:r>
              <a:rPr lang="en-US" altLang="ko-Kore-KR" sz="1500" dirty="0">
                <a:latin typeface="AppleMyungjo" pitchFamily="2" charset="-127"/>
                <a:ea typeface="AppleMyungjo" pitchFamily="2" charset="-127"/>
              </a:rPr>
              <a:t> :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2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sub layer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2"/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Multi-head self-attention mechanism</a:t>
            </a:r>
          </a:p>
          <a:p>
            <a:pPr lvl="2"/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Simple,position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-wise fully connected feed-forward network</a:t>
            </a: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각각의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sublayer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들은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잔차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연결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(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residual connection)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가진다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2"/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LayerNorm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(x + Sublayer(x))</a:t>
            </a:r>
          </a:p>
          <a:p>
            <a:pPr lvl="2"/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x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와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sublayer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를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통과한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출력값을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더하고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normalization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했다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2"/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잔차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연결을 수월하게 하기 위해서 모든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sublayer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출력 차원은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512</a:t>
            </a:r>
          </a:p>
          <a:p>
            <a:r>
              <a:rPr lang="en" altLang="ko-Kore-KR" sz="1500" b="1" i="1" dirty="0">
                <a:latin typeface="AppleMyungjo" pitchFamily="2" charset="-127"/>
                <a:ea typeface="AppleMyungjo" pitchFamily="2" charset="-127"/>
              </a:rPr>
              <a:t>Decoder</a:t>
            </a:r>
            <a:endParaRPr lang="en" altLang="ko-Kore-KR" sz="1500" dirty="0">
              <a:latin typeface="AppleMyungjo" pitchFamily="2" charset="-127"/>
              <a:ea typeface="AppleMyungjo" pitchFamily="2" charset="-127"/>
            </a:endParaRP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논문은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6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decoder </a:t>
            </a:r>
            <a:r>
              <a:rPr lang="en-US" altLang="ko-Kore-KR" sz="1500" dirty="0">
                <a:latin typeface="AppleMyungjo" pitchFamily="2" charset="-127"/>
                <a:ea typeface="AppleMyungjo" pitchFamily="2" charset="-127"/>
              </a:rPr>
              <a:t>layer.</a:t>
            </a:r>
            <a:endParaRPr lang="en-US" altLang="ko-KR" sz="1500" dirty="0">
              <a:latin typeface="AppleMyungjo" pitchFamily="2" charset="-127"/>
              <a:ea typeface="AppleMyungjo" pitchFamily="2" charset="-127"/>
            </a:endParaRPr>
          </a:p>
          <a:p>
            <a:pPr lvl="1"/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Decoder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encoder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와 다르게 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3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개의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sub-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layrer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en-US" altLang="ko-Kore-KR" sz="1500" dirty="0">
                <a:latin typeface="AppleMyungjo" pitchFamily="2" charset="-127"/>
                <a:ea typeface="AppleMyungjo" pitchFamily="2" charset="-127"/>
              </a:rPr>
              <a:t>Decoder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특정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sub_layer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encoder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출력값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전체에 대해서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multi-head-attention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적용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(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decoder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입력값이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아니라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)</a:t>
            </a:r>
          </a:p>
          <a:p>
            <a:pPr lvl="1"/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encoder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와 마찬가지로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잔차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연결을 가진다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 (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LayerNorm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(x + Sublayer(x)))</a:t>
            </a:r>
          </a:p>
          <a:p>
            <a:pPr lvl="1"/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Decoder 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는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masking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된 </a:t>
            </a:r>
            <a:r>
              <a:rPr lang="en" altLang="ko-Kore-KR" sz="1500" dirty="0">
                <a:latin typeface="AppleMyungjo" pitchFamily="2" charset="-127"/>
                <a:ea typeface="AppleMyungjo" pitchFamily="2" charset="-127"/>
              </a:rPr>
              <a:t>self-attention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을 사용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pPr lvl="1"/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위치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i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에 대한 예측이 위치 </a:t>
            </a:r>
            <a:r>
              <a:rPr lang="en" altLang="ko-Kore-KR" sz="1500" dirty="0" err="1">
                <a:latin typeface="AppleMyungjo" pitchFamily="2" charset="-127"/>
                <a:ea typeface="AppleMyungjo" pitchFamily="2" charset="-127"/>
              </a:rPr>
              <a:t>i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미만의 </a:t>
            </a:r>
            <a:r>
              <a:rPr lang="ko-KR" altLang="en-US" sz="1500" dirty="0" err="1">
                <a:latin typeface="AppleMyungjo" pitchFamily="2" charset="-127"/>
                <a:ea typeface="AppleMyungjo" pitchFamily="2" charset="-127"/>
              </a:rPr>
              <a:t>것들에만</a:t>
            </a:r>
            <a:r>
              <a:rPr lang="ko-KR" altLang="en-US" sz="1500" dirty="0">
                <a:latin typeface="AppleMyungjo" pitchFamily="2" charset="-127"/>
                <a:ea typeface="AppleMyungjo" pitchFamily="2" charset="-127"/>
              </a:rPr>
              <a:t> 의존</a:t>
            </a:r>
            <a:r>
              <a:rPr lang="en-US" altLang="ko-KR" sz="1500" dirty="0"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ko-Kore-KR" altLang="en-US" sz="1500" dirty="0">
              <a:latin typeface="AppleMyungjo" pitchFamily="2" charset="-127"/>
              <a:ea typeface="AppleMyungjo" pitchFamily="2" charset="-127"/>
            </a:endParaRPr>
          </a:p>
        </p:txBody>
      </p:sp>
      <p:pic>
        <p:nvPicPr>
          <p:cNvPr id="5" name="Picture 1" descr="page3image47290048">
            <a:extLst>
              <a:ext uri="{FF2B5EF4-FFF2-40B4-BE49-F238E27FC236}">
                <a16:creationId xmlns:a16="http://schemas.microsoft.com/office/drawing/2014/main" id="{B82A1516-491F-3A4B-82A1-46E253C2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95" y="1341608"/>
            <a:ext cx="3112717" cy="32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page3image47290048">
            <a:extLst>
              <a:ext uri="{FF2B5EF4-FFF2-40B4-BE49-F238E27FC236}">
                <a16:creationId xmlns:a16="http://schemas.microsoft.com/office/drawing/2014/main" id="{3AFA43AC-C3B2-8749-96C2-05332F0F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1938</Words>
  <Application>Microsoft Macintosh PowerPoint</Application>
  <PresentationFormat>와이드스크린</PresentationFormat>
  <Paragraphs>172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AppleMyungjo</vt:lpstr>
      <vt:lpstr>Arial</vt:lpstr>
      <vt:lpstr>Calibri</vt:lpstr>
      <vt:lpstr>Calibri Light</vt:lpstr>
      <vt:lpstr>Courier New</vt:lpstr>
      <vt:lpstr>Wingdings</vt:lpstr>
      <vt:lpstr>Office 테마</vt:lpstr>
      <vt:lpstr>Attention is all you need </vt:lpstr>
      <vt:lpstr>Abstract</vt:lpstr>
      <vt:lpstr>Introduction - RNN</vt:lpstr>
      <vt:lpstr>Introduction – 기울기 문제</vt:lpstr>
      <vt:lpstr> Background</vt:lpstr>
      <vt:lpstr> Model architecture–기존 시퀀스 변환 모델 </vt:lpstr>
      <vt:lpstr>교사강요</vt:lpstr>
      <vt:lpstr>PowerPoint 프레젠테이션</vt:lpstr>
      <vt:lpstr>Model architecture – Transformer</vt:lpstr>
      <vt:lpstr>Attention</vt:lpstr>
      <vt:lpstr>Attention</vt:lpstr>
      <vt:lpstr>Attention</vt:lpstr>
      <vt:lpstr>Multihead-attention</vt:lpstr>
      <vt:lpstr>Application of Attention in our Model</vt:lpstr>
      <vt:lpstr>Position-wise Feed-Forward Networks</vt:lpstr>
      <vt:lpstr>Embedding and softmax</vt:lpstr>
      <vt:lpstr>Positioning Encoding</vt:lpstr>
      <vt:lpstr>Positioning Encoding</vt:lpstr>
      <vt:lpstr>Why Self-attention</vt:lpstr>
      <vt:lpstr>Training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 </dc:title>
  <dc:creator>JANGeunjun</dc:creator>
  <cp:lastModifiedBy>JANGeunjun</cp:lastModifiedBy>
  <cp:revision>3</cp:revision>
  <dcterms:created xsi:type="dcterms:W3CDTF">2022-02-23T16:33:59Z</dcterms:created>
  <dcterms:modified xsi:type="dcterms:W3CDTF">2022-02-24T05:09:43Z</dcterms:modified>
</cp:coreProperties>
</file>