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3" r:id="rId25"/>
    <p:sldId id="284" r:id="rId26"/>
    <p:sldId id="285" r:id="rId27"/>
    <p:sldId id="287" r:id="rId28"/>
    <p:sldId id="289" r:id="rId29"/>
    <p:sldId id="278" r:id="rId30"/>
    <p:sldId id="279" r:id="rId31"/>
    <p:sldId id="280" r:id="rId32"/>
    <p:sldId id="286" r:id="rId33"/>
    <p:sldId id="288" r:id="rId34"/>
  </p:sldIdLst>
  <p:sldSz cx="9144000" cy="5143500" type="screen16x9"/>
  <p:notesSz cx="6858000" cy="9144000"/>
  <p:embeddedFontLst>
    <p:embeddedFont>
      <p:font typeface="Raleway" panose="020B0600000101010101" charset="0"/>
      <p:regular r:id="rId36"/>
      <p:bold r:id="rId37"/>
      <p:italic r:id="rId38"/>
      <p:boldItalic r:id="rId39"/>
    </p:embeddedFont>
    <p:embeddedFont>
      <p:font typeface="Source Sans Pro" panose="020B0503030403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b1acc5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b1acc5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b1acc5fd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b1acc5fd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b1acc5fd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b1acc5fd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912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b1acc5fd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b1acc5fd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b1acc5fd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b1acc5fd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b1acc5fd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b1acc5fd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b1acc5fd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b1acc5fd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b1acc5fd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b1acc5fd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b1acc5fd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b1acc5fd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b1acc5fd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b1acc5fd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af493c9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af493c9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b1acc5fd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b1acc5fd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b1acc5fd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b1acc5fd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8633895ce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8633895ce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b1acc5fd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b1acc5fd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b1acc5fd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b1acc5fd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713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b1acc5fd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b1acc5fd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출처 </a:t>
            </a:r>
            <a:r>
              <a:rPr lang="en-US" altLang="ko-KR" dirty="0"/>
              <a:t>: https://www.news1.kr/articles/?4320627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145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b1acc5fd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b1acc5fd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출처</a:t>
            </a:r>
            <a:r>
              <a:rPr lang="en-US" altLang="ko-KR" dirty="0"/>
              <a:t>(</a:t>
            </a:r>
            <a:r>
              <a:rPr lang="ko-KR" altLang="en-US" dirty="0"/>
              <a:t>오</a:t>
            </a:r>
            <a:r>
              <a:rPr lang="en-US" altLang="ko-KR" dirty="0"/>
              <a:t>) : https://www.hankyung.com/politics/article/202106070365i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출처</a:t>
            </a:r>
            <a:r>
              <a:rPr lang="en-US" altLang="ko-KR" dirty="0"/>
              <a:t>(</a:t>
            </a:r>
            <a:r>
              <a:rPr lang="ko-KR" altLang="en-US" dirty="0"/>
              <a:t>왼</a:t>
            </a:r>
            <a:r>
              <a:rPr lang="en-US" altLang="ko-KR" dirty="0"/>
              <a:t>) : https://www.news1.kr/articles/?4331562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40067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b1acc5fd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b1acc5fd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74435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b1acc5fd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b1acc5fd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81870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b1acc5fd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b1acc5fd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af493c9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af493c9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b1acc5fd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b1acc5fd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8633895c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8633895c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8633895c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8633895c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135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b1acc5fd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b1acc5fd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770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af493c92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af493c92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출처 </a:t>
            </a:r>
            <a:r>
              <a:rPr lang="en-US" altLang="ko-KR" dirty="0"/>
              <a:t>: http://m.traveldaily.co.kr/news/articleView.html?idxno=29302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af493c92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af493c92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af493c92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af493c92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af493c92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af493c92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af493c92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af493c92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b1acc5f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b1acc5f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http://data.seoul.go.kr/dataList/OA-20914/S/1/datasetView.d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oul.go.kr/coronaV/coronaStatus.d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9592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COVID19 데이터 분석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4490" y="3024327"/>
            <a:ext cx="37374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chemeClr val="bg1"/>
                </a:solidFill>
              </a:rPr>
              <a:t>				김용주</a:t>
            </a:r>
            <a:endParaRPr sz="20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chemeClr val="bg1"/>
                </a:solidFill>
              </a:rPr>
              <a:t>				장은준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used(1) - 크롤링 데이터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-62" y="1164825"/>
            <a:ext cx="46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Crawling code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00" y="1715375"/>
            <a:ext cx="4021324" cy="32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4728438" y="1167025"/>
            <a:ext cx="46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Crawling result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525" y="2085400"/>
            <a:ext cx="4720775" cy="27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used(2) – </a:t>
            </a:r>
            <a:r>
              <a:rPr lang="ko-KR" altLang="en-US" dirty="0" err="1"/>
              <a:t>크롤링</a:t>
            </a:r>
            <a:r>
              <a:rPr lang="ko-KR" altLang="en-US" dirty="0"/>
              <a:t> 데이터</a:t>
            </a:r>
            <a:endParaRPr dirty="0"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dirty="0"/>
              <a:t>서울특별시 코로나</a:t>
            </a:r>
            <a:r>
              <a:rPr lang="en-US" altLang="ko-KR" dirty="0"/>
              <a:t>19 </a:t>
            </a:r>
            <a:r>
              <a:rPr lang="ko-KR" altLang="en-US" dirty="0"/>
              <a:t>백신 예방접종 현황</a:t>
            </a:r>
            <a:endParaRPr lang="en-US" altLang="ko-KR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dirty="0">
                <a:hlinkClick r:id="rId3"/>
              </a:rPr>
              <a:t>http://data.seoul.go.kr/dataList/OA-20914/S/1/datasetView.do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D7B49B-C5C6-4435-9AE9-750CE49B9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175145"/>
            <a:ext cx="8245642" cy="27748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used(2) – </a:t>
            </a:r>
            <a:r>
              <a:rPr lang="ko-KR" altLang="en-US" dirty="0" err="1"/>
              <a:t>크롤링</a:t>
            </a:r>
            <a:r>
              <a:rPr lang="ko-KR" altLang="en-US" dirty="0"/>
              <a:t> 데이터</a:t>
            </a:r>
            <a:endParaRPr dirty="0"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/>
              <a:t>Crawling result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62902F-B4B8-4A4E-819D-1891812DC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37" y="1660175"/>
            <a:ext cx="5216271" cy="32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4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used(3) - 여행사업 데이터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코로나19 여행관련 xlsx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00" y="1917975"/>
            <a:ext cx="8856201" cy="26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Preprocessing(1) - 크롤링 데이터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152475"/>
            <a:ext cx="4400349" cy="36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>
            <a:spLocks noGrp="1"/>
          </p:cNvSpPr>
          <p:nvPr>
            <p:ph type="body" idx="2"/>
          </p:nvPr>
        </p:nvSpPr>
        <p:spPr>
          <a:xfrm>
            <a:off x="4733725" y="10177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850" y="1689025"/>
            <a:ext cx="4294600" cy="25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Preprocessing(1) - 크롤링 데이터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Null value handling</a:t>
            </a:r>
            <a:endParaRPr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‘퇴원현황’ value handling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corona_data['퇴원현황'].fillna('퇴원전')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75" y="2199425"/>
            <a:ext cx="4515625" cy="290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4909400" y="1170125"/>
            <a:ext cx="379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2. ‘여행력’ value handling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9400" y="2367950"/>
            <a:ext cx="3601675" cy="15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Preprocessing(2) </a:t>
            </a:r>
            <a:r>
              <a:rPr lang="en-US" altLang="ko" dirty="0"/>
              <a:t>–</a:t>
            </a:r>
            <a:r>
              <a:rPr lang="ko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데이터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F17F08-EFCE-49EC-A830-BCF16FED3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414272"/>
            <a:ext cx="4260300" cy="29504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9943F2-9EE9-462E-95B8-FD68B6D8B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35" y="1889760"/>
            <a:ext cx="4260301" cy="24749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Preprocessing(3) - 여행사업 데이터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3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Data array code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275" y="1625175"/>
            <a:ext cx="2019300" cy="22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25" y="2081514"/>
            <a:ext cx="5619750" cy="13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6547275" y="1152475"/>
            <a:ext cx="355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Result Df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Analysis(1) - 크롤링 데이터</a:t>
            </a:r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6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거주지별 환자수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8" y="1490663"/>
            <a:ext cx="85058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Analysis(1) - 크롤링 데이터</a:t>
            </a: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75" y="1152475"/>
            <a:ext cx="4303126" cy="35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250" y="1162125"/>
            <a:ext cx="4303125" cy="355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 flipH="1"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22" dirty="0"/>
              <a:t>INDEX</a:t>
            </a:r>
            <a:endParaRPr sz="3022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FD26EB-06AF-415C-AAF7-853BDA7EE023}"/>
              </a:ext>
            </a:extLst>
          </p:cNvPr>
          <p:cNvSpPr txBox="1"/>
          <p:nvPr/>
        </p:nvSpPr>
        <p:spPr>
          <a:xfrm>
            <a:off x="327576" y="1092349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1.    Project Summary</a:t>
            </a:r>
          </a:p>
          <a:p>
            <a:r>
              <a:rPr lang="en-US" altLang="ko-KR" sz="1800" dirty="0"/>
              <a:t> -     Project background and purpose</a:t>
            </a:r>
          </a:p>
          <a:p>
            <a:r>
              <a:rPr lang="en-US" altLang="ko-KR" sz="1800" dirty="0"/>
              <a:t> -     Member and Role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342900" indent="-342900">
              <a:buAutoNum type="arabicPeriod" startAt="2"/>
            </a:pPr>
            <a:r>
              <a:rPr lang="en-US" altLang="ko-KR" sz="1800" dirty="0"/>
              <a:t> Process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/>
              <a:t>  Data used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/>
              <a:t>  Preprocessing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/>
              <a:t>  Data Analysis</a:t>
            </a:r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3.    Comprehensive Insight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Analysis(1) - 크롤링 데이터</a:t>
            </a: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2. 국가별 해외유입 환자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694625"/>
            <a:ext cx="84582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Analysis(1) - 크롤링 데이터</a:t>
            </a: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3. 날짜별 감염자 수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850" y="3128975"/>
            <a:ext cx="6027724" cy="17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850" y="1410775"/>
            <a:ext cx="6027724" cy="17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1933150"/>
            <a:ext cx="26151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Data Analysis</a:t>
            </a:r>
            <a:r>
              <a:rPr lang="en-US" altLang="ko" dirty="0"/>
              <a:t>(1)</a:t>
            </a:r>
            <a:r>
              <a:rPr lang="ko" dirty="0"/>
              <a:t> - 크롤링 데이터</a:t>
            </a:r>
            <a:endParaRPr dirty="0"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4. 날짜별 해외유입 환자수</a:t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8" y="1599400"/>
            <a:ext cx="83534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Analysis(2) – </a:t>
            </a:r>
            <a:r>
              <a:rPr lang="ko-KR" altLang="en-US" dirty="0"/>
              <a:t>예방접종 데이터</a:t>
            </a:r>
            <a:endParaRPr dirty="0"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dirty="0"/>
              <a:t>접종일별 예방접종 대상자 확인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20FACA-F7F7-4FFE-9575-171B650D7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758442"/>
            <a:ext cx="8328428" cy="255752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Analysis(2) – </a:t>
            </a:r>
            <a:r>
              <a:rPr lang="ko-KR" altLang="en-US" dirty="0"/>
              <a:t>예방접종 데이터</a:t>
            </a:r>
            <a:endParaRPr dirty="0"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dirty="0"/>
              <a:t>특이점 확인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20FACA-F7F7-4FFE-9575-171B650D7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685290"/>
            <a:ext cx="8328428" cy="2557526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317158C4-2753-4134-8622-831651BFDBD9}"/>
              </a:ext>
            </a:extLst>
          </p:cNvPr>
          <p:cNvSpPr/>
          <p:nvPr/>
        </p:nvSpPr>
        <p:spPr>
          <a:xfrm>
            <a:off x="2487168" y="2670048"/>
            <a:ext cx="950976" cy="841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6C1005B-4EAE-49F5-B416-F97932AABF90}"/>
              </a:ext>
            </a:extLst>
          </p:cNvPr>
          <p:cNvSpPr/>
          <p:nvPr/>
        </p:nvSpPr>
        <p:spPr>
          <a:xfrm>
            <a:off x="3377184" y="2122805"/>
            <a:ext cx="950976" cy="841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941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Analysis(2) – </a:t>
            </a:r>
            <a:r>
              <a:rPr lang="ko-KR" altLang="en-US" dirty="0"/>
              <a:t>예방접종 데이터</a:t>
            </a:r>
            <a:endParaRPr dirty="0"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11700" y="103419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dirty="0"/>
              <a:t>특이점 </a:t>
            </a:r>
            <a:r>
              <a:rPr lang="en-US" altLang="ko-KR" dirty="0"/>
              <a:t>1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2DAB69-B9EF-4712-B4E4-AB1B4205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584215"/>
            <a:ext cx="6410325" cy="18901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04205B-DED8-4D9D-985C-9B3D5BB4B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79" y="3502037"/>
            <a:ext cx="6263145" cy="153772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8493CC1-5318-4973-B666-D818F4D56788}"/>
              </a:ext>
            </a:extLst>
          </p:cNvPr>
          <p:cNvCxnSpPr/>
          <p:nvPr/>
        </p:nvCxnSpPr>
        <p:spPr>
          <a:xfrm>
            <a:off x="458879" y="3650673"/>
            <a:ext cx="62631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28E3F62-9625-4F50-A5E8-66EFB6A1D27D}"/>
              </a:ext>
            </a:extLst>
          </p:cNvPr>
          <p:cNvCxnSpPr>
            <a:cxnSpLocks/>
          </p:cNvCxnSpPr>
          <p:nvPr/>
        </p:nvCxnSpPr>
        <p:spPr>
          <a:xfrm>
            <a:off x="458879" y="3823855"/>
            <a:ext cx="22011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19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Analysis(2) – </a:t>
            </a:r>
            <a:r>
              <a:rPr lang="ko-KR" altLang="en-US" dirty="0"/>
              <a:t>예방접종 데이터</a:t>
            </a:r>
            <a:endParaRPr dirty="0"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11700" y="103419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dirty="0"/>
              <a:t>특이점 </a:t>
            </a:r>
            <a:r>
              <a:rPr lang="en-US" altLang="ko-KR" dirty="0"/>
              <a:t>2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CA14C1-0AF1-428F-9601-3012E02FD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79" y="1613679"/>
            <a:ext cx="6429375" cy="17480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F368A2-40F6-4DCB-970E-E85449B2A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1" y="3453004"/>
            <a:ext cx="4260300" cy="15867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9E81AC-6F79-4E9B-BE2D-3BDAD1C3C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180" y="3453004"/>
            <a:ext cx="3200400" cy="1586753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FAC1D96-69B9-4CC6-A549-E5474DEEF0D0}"/>
              </a:ext>
            </a:extLst>
          </p:cNvPr>
          <p:cNvCxnSpPr>
            <a:cxnSpLocks/>
          </p:cNvCxnSpPr>
          <p:nvPr/>
        </p:nvCxnSpPr>
        <p:spPr>
          <a:xfrm>
            <a:off x="382679" y="3699164"/>
            <a:ext cx="38498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5088441-8EE1-47AD-B541-9E666801A417}"/>
              </a:ext>
            </a:extLst>
          </p:cNvPr>
          <p:cNvCxnSpPr>
            <a:cxnSpLocks/>
          </p:cNvCxnSpPr>
          <p:nvPr/>
        </p:nvCxnSpPr>
        <p:spPr>
          <a:xfrm>
            <a:off x="382679" y="3906982"/>
            <a:ext cx="28869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1C839D9-72F2-4167-A4CA-F32902F22682}"/>
              </a:ext>
            </a:extLst>
          </p:cNvPr>
          <p:cNvCxnSpPr>
            <a:cxnSpLocks/>
          </p:cNvCxnSpPr>
          <p:nvPr/>
        </p:nvCxnSpPr>
        <p:spPr>
          <a:xfrm>
            <a:off x="7647709" y="4308764"/>
            <a:ext cx="2008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7511302-099C-4935-8454-2F0D6FF3B147}"/>
              </a:ext>
            </a:extLst>
          </p:cNvPr>
          <p:cNvCxnSpPr>
            <a:cxnSpLocks/>
          </p:cNvCxnSpPr>
          <p:nvPr/>
        </p:nvCxnSpPr>
        <p:spPr>
          <a:xfrm>
            <a:off x="5022273" y="4530437"/>
            <a:ext cx="18149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279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Analysis(2) – </a:t>
            </a:r>
            <a:r>
              <a:rPr lang="ko-KR" altLang="en-US" dirty="0"/>
              <a:t>예방접종 데이터</a:t>
            </a:r>
            <a:endParaRPr dirty="0"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11700" y="74326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, 2</a:t>
            </a:r>
            <a:r>
              <a:rPr lang="ko-KR" altLang="en-US" dirty="0"/>
              <a:t>차 </a:t>
            </a:r>
            <a:r>
              <a:rPr lang="ko-KR" altLang="en-US" dirty="0" err="1"/>
              <a:t>접종자</a:t>
            </a:r>
            <a:r>
              <a:rPr lang="ko-KR" altLang="en-US" dirty="0"/>
              <a:t> 수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014CF2-6DA3-4A60-B5BB-DDA502C62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41" y="1366660"/>
            <a:ext cx="8834718" cy="1834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0B6CA1-46BC-44FE-AE25-D0E98CF46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41" y="3309443"/>
            <a:ext cx="8834718" cy="1834057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F9351968-4FAB-4AE9-A3F0-A3EE1B282C6C}"/>
              </a:ext>
            </a:extLst>
          </p:cNvPr>
          <p:cNvSpPr/>
          <p:nvPr/>
        </p:nvSpPr>
        <p:spPr>
          <a:xfrm>
            <a:off x="882756" y="1834057"/>
            <a:ext cx="950976" cy="14044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A248BFA-F1D7-4CAB-8305-FB33195BDA82}"/>
              </a:ext>
            </a:extLst>
          </p:cNvPr>
          <p:cNvSpPr/>
          <p:nvPr/>
        </p:nvSpPr>
        <p:spPr>
          <a:xfrm>
            <a:off x="826727" y="3755663"/>
            <a:ext cx="950976" cy="14044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659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Analysis(2) – </a:t>
            </a:r>
            <a:r>
              <a:rPr lang="ko-KR" altLang="en-US" dirty="0"/>
              <a:t>예방접종 데이터</a:t>
            </a:r>
            <a:endParaRPr dirty="0"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11700" y="74326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, 2</a:t>
            </a:r>
            <a:r>
              <a:rPr lang="ko-KR" altLang="en-US" dirty="0"/>
              <a:t>차 </a:t>
            </a:r>
            <a:r>
              <a:rPr lang="ko-KR" altLang="en-US" dirty="0" err="1"/>
              <a:t>접종자</a:t>
            </a:r>
            <a:r>
              <a:rPr lang="ko-KR" altLang="en-US" dirty="0"/>
              <a:t> 수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014CF2-6DA3-4A60-B5BB-DDA502C62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41" y="1366660"/>
            <a:ext cx="8834718" cy="1834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0B6CA1-46BC-44FE-AE25-D0E98CF46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41" y="3309443"/>
            <a:ext cx="8834718" cy="1834057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F9351968-4FAB-4AE9-A3F0-A3EE1B282C6C}"/>
              </a:ext>
            </a:extLst>
          </p:cNvPr>
          <p:cNvSpPr/>
          <p:nvPr/>
        </p:nvSpPr>
        <p:spPr>
          <a:xfrm>
            <a:off x="882756" y="1834057"/>
            <a:ext cx="950976" cy="14044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A248BFA-F1D7-4CAB-8305-FB33195BDA82}"/>
              </a:ext>
            </a:extLst>
          </p:cNvPr>
          <p:cNvSpPr/>
          <p:nvPr/>
        </p:nvSpPr>
        <p:spPr>
          <a:xfrm>
            <a:off x="826727" y="3755663"/>
            <a:ext cx="950976" cy="14044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C69F2-7AEB-432B-8879-80ED059E074E}"/>
              </a:ext>
            </a:extLst>
          </p:cNvPr>
          <p:cNvSpPr txBox="1"/>
          <p:nvPr/>
        </p:nvSpPr>
        <p:spPr>
          <a:xfrm>
            <a:off x="2164977" y="2439122"/>
            <a:ext cx="527797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r>
              <a:rPr lang="ko-KR" altLang="en-US" sz="2800" dirty="0"/>
              <a:t>차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en-US" altLang="ko-KR" sz="2800" dirty="0"/>
              <a:t>2</a:t>
            </a:r>
            <a:r>
              <a:rPr lang="ko-KR" altLang="en-US" sz="2800" dirty="0"/>
              <a:t>차와 관계없이 </a:t>
            </a:r>
            <a:r>
              <a:rPr lang="ko-KR" altLang="en-US" sz="2800" b="1" dirty="0"/>
              <a:t>토요일</a:t>
            </a:r>
            <a:r>
              <a:rPr lang="ko-KR" altLang="en-US" sz="2800" dirty="0"/>
              <a:t>에 가장 적은 </a:t>
            </a:r>
            <a:r>
              <a:rPr lang="ko-KR" altLang="en-US" sz="2800" dirty="0" err="1"/>
              <a:t>접종자</a:t>
            </a:r>
            <a:r>
              <a:rPr lang="ko-KR" altLang="en-US" sz="2800" dirty="0"/>
              <a:t> 수가 발생하고 있음을 확인할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075546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Analysis(3) - 여행사업 데이터</a:t>
            </a:r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235500" y="1152475"/>
            <a:ext cx="325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여행사업  추이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124500" y="1094975"/>
            <a:ext cx="325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  호텔사업 추이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19" name="Google Shape;219;p35"/>
          <p:cNvSpPr txBox="1">
            <a:spLocks noGrp="1"/>
          </p:cNvSpPr>
          <p:nvPr>
            <p:ph type="body" idx="1"/>
          </p:nvPr>
        </p:nvSpPr>
        <p:spPr>
          <a:xfrm>
            <a:off x="6003300" y="1076275"/>
            <a:ext cx="325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  관광/여행 지수 추이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 rotWithShape="1">
          <a:blip r:embed="rId3">
            <a:alphaModFix/>
          </a:blip>
          <a:srcRect l="6079" r="6070"/>
          <a:stretch/>
        </p:blipFill>
        <p:spPr>
          <a:xfrm>
            <a:off x="213075" y="1706575"/>
            <a:ext cx="2745700" cy="27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/>
          <p:cNvPicPr preferRelativeResize="0"/>
          <p:nvPr/>
        </p:nvPicPr>
        <p:blipFill rotWithShape="1">
          <a:blip r:embed="rId4">
            <a:alphaModFix/>
          </a:blip>
          <a:srcRect l="6063" r="6055"/>
          <a:stretch/>
        </p:blipFill>
        <p:spPr>
          <a:xfrm>
            <a:off x="3048298" y="1727687"/>
            <a:ext cx="2746800" cy="27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/>
          <p:cNvPicPr preferRelativeResize="0"/>
          <p:nvPr/>
        </p:nvPicPr>
        <p:blipFill rotWithShape="1">
          <a:blip r:embed="rId5">
            <a:alphaModFix/>
          </a:blip>
          <a:srcRect l="6063" r="6055"/>
          <a:stretch/>
        </p:blipFill>
        <p:spPr>
          <a:xfrm>
            <a:off x="5900738" y="1728788"/>
            <a:ext cx="2746800" cy="27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 Summary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Comprehensive Insight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Insight(1)</a:t>
            </a:r>
            <a:endParaRPr/>
          </a:p>
        </p:txBody>
      </p:sp>
      <p:sp>
        <p:nvSpPr>
          <p:cNvPr id="233" name="Google Shape;233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날짜별 해외유입 환자수 선그래프를 살펴보면, 4.27일을 기점으로 해외유입 환자수가 증가함.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여행사업 데이터의 여행사업과 관광/여행 지수를 살펴보면 4월부터 상승함. 이 사실을 통해서 사람들이 4월부터 여행을 많이 다님을 알 수 있으며  여행을 많이 다니기 때문에 해외유입 환자수가 증가했음을 유추 가능.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4.27일을 기점으로 하여 국내 확진자 수를 보니, 급격한 상승세를 보인다. 이를 통해서 사람들이 확진자가 많이 나오더라도 상관없이 여행을 많이 다님을 알 수 있다.</a:t>
            </a:r>
            <a:endParaRPr lang="en-US" altLang="ko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623400" y="4060021"/>
            <a:ext cx="8520600" cy="922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200" b="1" dirty="0">
                <a:solidFill>
                  <a:srgbClr val="FF0000"/>
                </a:solidFill>
              </a:rPr>
              <a:t>코로나 이후 여행 사업은 침체가 되었지만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시간이 장기화 됨에 따라서 </a:t>
            </a:r>
            <a:r>
              <a:rPr lang="ko-KR" altLang="en-US" sz="1200" b="1" dirty="0" err="1">
                <a:solidFill>
                  <a:srgbClr val="FF0000"/>
                </a:solidFill>
              </a:rPr>
              <a:t>확진자수가</a:t>
            </a:r>
            <a:r>
              <a:rPr lang="ko-KR" altLang="en-US" sz="1200" b="1" dirty="0">
                <a:solidFill>
                  <a:srgbClr val="FF0000"/>
                </a:solidFill>
              </a:rPr>
              <a:t> 많이 나옴에도 불구하고 여행에 대한 사람들의 수요가 높아짐</a:t>
            </a:r>
            <a:r>
              <a:rPr lang="en-US" altLang="ko-KR" sz="1200" b="1" dirty="0">
                <a:solidFill>
                  <a:srgbClr val="FF0000"/>
                </a:solidFill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200" b="1" dirty="0">
                <a:solidFill>
                  <a:srgbClr val="FF0000"/>
                </a:solidFill>
              </a:rPr>
              <a:t>따라서  현재 여행사업이  우려와는 달리 심각하게 침체될 것으로 보이지 않음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Insight(</a:t>
            </a:r>
            <a:r>
              <a:rPr lang="en-US" altLang="ko" dirty="0"/>
              <a:t>2</a:t>
            </a:r>
            <a:r>
              <a:rPr lang="ko" dirty="0"/>
              <a:t>)</a:t>
            </a:r>
            <a:endParaRPr dirty="0"/>
          </a:p>
        </p:txBody>
      </p:sp>
      <p:sp>
        <p:nvSpPr>
          <p:cNvPr id="233" name="Google Shape;233;p37"/>
          <p:cNvSpPr txBox="1">
            <a:spLocks noGrp="1"/>
          </p:cNvSpPr>
          <p:nvPr>
            <p:ph type="body" idx="1"/>
          </p:nvPr>
        </p:nvSpPr>
        <p:spPr>
          <a:xfrm>
            <a:off x="311700" y="944046"/>
            <a:ext cx="85206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코로나</a:t>
            </a:r>
            <a:r>
              <a:rPr lang="en-US" altLang="ko-KR" dirty="0"/>
              <a:t>19 </a:t>
            </a:r>
            <a:r>
              <a:rPr lang="ko-KR" altLang="en-US" dirty="0"/>
              <a:t>예방접종 관련 데이터를 살펴보면</a:t>
            </a:r>
            <a:r>
              <a:rPr lang="en-US" altLang="ko-KR" dirty="0"/>
              <a:t>, </a:t>
            </a:r>
            <a:r>
              <a:rPr lang="ko-KR" altLang="en-US" dirty="0"/>
              <a:t>예방접종을 받으려는 대상자가 시간이 지남에 따라 지속적으로 증가하고 있음을 확인할 수 있다</a:t>
            </a:r>
            <a:r>
              <a:rPr lang="en-US" altLang="ko-KR" dirty="0"/>
              <a:t>. </a:t>
            </a:r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예방접종 데이터를 통해서 토요일에 가장 적은 </a:t>
            </a:r>
            <a:r>
              <a:rPr lang="ko-KR" altLang="en-US" dirty="0" err="1"/>
              <a:t>접종자</a:t>
            </a:r>
            <a:r>
              <a:rPr lang="ko-KR" altLang="en-US" dirty="0"/>
              <a:t> 수가 발생한다는 것을 확인할 수 있으며 이를 통해서 주말에 여가시간을 보내는 인원이 많다는 것을 유추할 수 있다</a:t>
            </a:r>
            <a:r>
              <a:rPr lang="en-US" altLang="ko-KR" dirty="0"/>
              <a:t>. </a:t>
            </a:r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결론적으로</a:t>
            </a:r>
            <a:r>
              <a:rPr lang="en-US" altLang="ko-KR" dirty="0"/>
              <a:t>, </a:t>
            </a:r>
            <a:r>
              <a:rPr lang="ko-KR" altLang="en-US" dirty="0"/>
              <a:t>코로나 </a:t>
            </a:r>
            <a:r>
              <a:rPr lang="en-US" altLang="ko-KR" dirty="0"/>
              <a:t>19 </a:t>
            </a:r>
            <a:r>
              <a:rPr lang="ko-KR" altLang="en-US" dirty="0"/>
              <a:t>예방접종 대상자가 지속적으로 증가하고 있으며</a:t>
            </a:r>
            <a:r>
              <a:rPr lang="en-US" altLang="ko-KR" dirty="0"/>
              <a:t>, </a:t>
            </a:r>
            <a:r>
              <a:rPr lang="ko-KR" altLang="en-US" dirty="0"/>
              <a:t>토요일에 접종자가 가장 적은 것으로 보아</a:t>
            </a:r>
            <a:r>
              <a:rPr lang="en-US" altLang="ko-KR" dirty="0"/>
              <a:t>, </a:t>
            </a:r>
            <a:r>
              <a:rPr lang="ko-KR" altLang="en-US" dirty="0"/>
              <a:t>주말을 이용하여 여행을 가는 인원이 많아질 것이다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620982" y="4032845"/>
            <a:ext cx="8408718" cy="1062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100" b="1" dirty="0">
                <a:solidFill>
                  <a:srgbClr val="FF0000"/>
                </a:solidFill>
              </a:rPr>
              <a:t>예방접종 대상자가 증가함에 따라 사람들이 갖는 감염병에 관한 두려움이 감소할 것으로 예상됨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100" b="1" dirty="0">
                <a:solidFill>
                  <a:srgbClr val="FF0000"/>
                </a:solidFill>
              </a:rPr>
              <a:t>또한 토요일에 접종자가 가장 적은 것으로 보아 코로나</a:t>
            </a:r>
            <a:r>
              <a:rPr lang="en-US" altLang="ko-KR" sz="1100" b="1" dirty="0">
                <a:solidFill>
                  <a:srgbClr val="FF0000"/>
                </a:solidFill>
              </a:rPr>
              <a:t>19</a:t>
            </a:r>
            <a:r>
              <a:rPr lang="ko-KR" altLang="en-US" sz="1100" b="1" dirty="0">
                <a:solidFill>
                  <a:srgbClr val="FF0000"/>
                </a:solidFill>
              </a:rPr>
              <a:t>와 상관없이 주말을 이용해 여가시간을 보내는 인원이 많은 것으로 예상됨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100" b="1" dirty="0">
                <a:solidFill>
                  <a:srgbClr val="FF0000"/>
                </a:solidFill>
              </a:rPr>
              <a:t>따라서 시간이 지남에 따라 코로나</a:t>
            </a:r>
            <a:r>
              <a:rPr lang="en-US" altLang="ko-KR" sz="1100" b="1" dirty="0">
                <a:solidFill>
                  <a:srgbClr val="FF0000"/>
                </a:solidFill>
              </a:rPr>
              <a:t>19 </a:t>
            </a:r>
            <a:r>
              <a:rPr lang="ko-KR" altLang="en-US" sz="1100" b="1" dirty="0">
                <a:solidFill>
                  <a:srgbClr val="FF0000"/>
                </a:solidFill>
              </a:rPr>
              <a:t>창궐 이전처럼 주말에 국내여행을 즐기는 사람들이 많아질 것으로 예상된다</a:t>
            </a:r>
            <a:r>
              <a:rPr lang="en-US" altLang="ko-KR" sz="1100" b="1" dirty="0">
                <a:solidFill>
                  <a:srgbClr val="FF0000"/>
                </a:solidFill>
              </a:rPr>
              <a:t>. </a:t>
            </a:r>
            <a:endParaRPr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092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8492385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감사합니다</a:t>
            </a:r>
            <a:br>
              <a:rPr lang="en-US" altLang="ko-KR" dirty="0"/>
            </a:br>
            <a:r>
              <a:rPr lang="en-US" altLang="ko-KR" dirty="0"/>
              <a:t>Thank You :)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570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 background</a:t>
            </a: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E49679-E364-4C56-8CFB-94F4A6F1F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" y="1605152"/>
            <a:ext cx="4204300" cy="29546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E338D3-CC7F-497E-AF4C-54960B951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891" y="1605152"/>
            <a:ext cx="4561609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ko"/>
              <a:t>Project background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2557463"/>
            <a:ext cx="58674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138" y="1476375"/>
            <a:ext cx="61817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850" y="3529013"/>
            <a:ext cx="62103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 purpose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altLang="ko" dirty="0"/>
              <a:t> </a:t>
            </a:r>
            <a:r>
              <a:rPr lang="ko" dirty="0"/>
              <a:t>코로나 바이러스 데이터 시각화를 통해서 현 코로나 상황을 진단한다.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131445" lvl="0" indent="0" algn="l" rtl="0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US" altLang="ko" dirty="0"/>
              <a:t>2.    </a:t>
            </a:r>
            <a:r>
              <a:rPr lang="ko" dirty="0"/>
              <a:t>코로나 바이러스 데이터 시각화를 통해서 현 코로나 백신 현황을 진단한다.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131445" lvl="0" indent="0" algn="l" rtl="0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US" altLang="ko" dirty="0"/>
              <a:t>3.    </a:t>
            </a:r>
            <a:r>
              <a:rPr lang="ko" dirty="0"/>
              <a:t>현 코로나 상황과 백신 현황에 따라서 여행사업 추이를 진단한다.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131445" lvl="0" indent="0" algn="l" rtl="0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US" altLang="ko" dirty="0"/>
              <a:t>4.    </a:t>
            </a:r>
            <a:r>
              <a:rPr lang="ko" dirty="0"/>
              <a:t>이러한 세 과정을 통해서 현 코로나 상황에 따른 여행사업 현황을 짐작한다.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Member and Role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2981150"/>
            <a:ext cx="3999900" cy="17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김용주</a:t>
            </a:r>
            <a:endParaRPr b="1"/>
          </a:p>
          <a:p>
            <a:pPr marL="457200" lvl="0" indent="-304800" algn="just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데이터 전처리 및 시각화 분석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ppt 제작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2"/>
          </p:nvPr>
        </p:nvSpPr>
        <p:spPr>
          <a:xfrm>
            <a:off x="4758400" y="2981150"/>
            <a:ext cx="3999900" cy="23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장은준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데이터 전처리 및 시각화 분석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ppt 제작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450" y="1232013"/>
            <a:ext cx="14763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7950" y="1201102"/>
            <a:ext cx="1655700" cy="152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used(1) - 크롤링 데이터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서울특별시 코로나 현황 사이트 데이터 크롤링 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https://www.seoul.go.kr/coronaV/coronaStatus.do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19125"/>
            <a:ext cx="9144000" cy="30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754</Words>
  <Application>Microsoft Office PowerPoint</Application>
  <PresentationFormat>화면 슬라이드 쇼(16:9)</PresentationFormat>
  <Paragraphs>113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Arial</vt:lpstr>
      <vt:lpstr>Raleway</vt:lpstr>
      <vt:lpstr>Source Sans Pro</vt:lpstr>
      <vt:lpstr>Plum</vt:lpstr>
      <vt:lpstr>COVID19 데이터 분석</vt:lpstr>
      <vt:lpstr>INDEX </vt:lpstr>
      <vt:lpstr>Project Summary</vt:lpstr>
      <vt:lpstr>Project background</vt:lpstr>
      <vt:lpstr>Project background </vt:lpstr>
      <vt:lpstr>Project purpose</vt:lpstr>
      <vt:lpstr>Member and Role</vt:lpstr>
      <vt:lpstr>Process</vt:lpstr>
      <vt:lpstr>Data used(1) - 크롤링 데이터</vt:lpstr>
      <vt:lpstr>Data used(1) - 크롤링 데이터</vt:lpstr>
      <vt:lpstr>Data used(2) – 크롤링 데이터</vt:lpstr>
      <vt:lpstr>Data used(2) – 크롤링 데이터</vt:lpstr>
      <vt:lpstr>Data used(3) - 여행사업 데이터</vt:lpstr>
      <vt:lpstr>Preprocessing(1) - 크롤링 데이터</vt:lpstr>
      <vt:lpstr>Preprocessing(1) - 크롤링 데이터</vt:lpstr>
      <vt:lpstr>Preprocessing(2) – 크롤링 데이터</vt:lpstr>
      <vt:lpstr>Preprocessing(3) - 여행사업 데이터</vt:lpstr>
      <vt:lpstr>Data Analysis(1) - 크롤링 데이터</vt:lpstr>
      <vt:lpstr>Data Analysis(1) - 크롤링 데이터</vt:lpstr>
      <vt:lpstr>Data Analysis(1) - 크롤링 데이터</vt:lpstr>
      <vt:lpstr>Data Analysis(1) - 크롤링 데이터</vt:lpstr>
      <vt:lpstr>Data Analysis(1) - 크롤링 데이터</vt:lpstr>
      <vt:lpstr>Data Analysis(2) – 예방접종 데이터</vt:lpstr>
      <vt:lpstr>Data Analysis(2) – 예방접종 데이터</vt:lpstr>
      <vt:lpstr>Data Analysis(2) – 예방접종 데이터</vt:lpstr>
      <vt:lpstr>Data Analysis(2) – 예방접종 데이터</vt:lpstr>
      <vt:lpstr>Data Analysis(2) – 예방접종 데이터</vt:lpstr>
      <vt:lpstr>Data Analysis(2) – 예방접종 데이터</vt:lpstr>
      <vt:lpstr>Data Analysis(3) - 여행사업 데이터</vt:lpstr>
      <vt:lpstr>Comprehensive Insight</vt:lpstr>
      <vt:lpstr>Insight(1)</vt:lpstr>
      <vt:lpstr>Insight(2)</vt:lpstr>
      <vt:lpstr>감사합니다 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데이터 분석</dc:title>
  <dc:creator>Master</dc:creator>
  <cp:lastModifiedBy>김용주</cp:lastModifiedBy>
  <cp:revision>9</cp:revision>
  <dcterms:modified xsi:type="dcterms:W3CDTF">2021-08-24T08:23:30Z</dcterms:modified>
</cp:coreProperties>
</file>