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72" r:id="rId4"/>
    <p:sldId id="273" r:id="rId5"/>
    <p:sldId id="260" r:id="rId6"/>
    <p:sldId id="263" r:id="rId7"/>
    <p:sldId id="264" r:id="rId8"/>
    <p:sldId id="265" r:id="rId9"/>
    <p:sldId id="270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 Friday" initials="KF" lastIdx="2" clrIdx="0">
    <p:extLst>
      <p:ext uri="{19B8F6BF-5375-455C-9EA6-DF929625EA0E}">
        <p15:presenceInfo xmlns:p15="http://schemas.microsoft.com/office/powerpoint/2012/main" userId="11857fe7447a65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7E3CF-580D-4B3F-94A1-22D943C591DC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61747-646D-4711-B2E5-EEB0E5EC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44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70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r>
              <a:rPr lang="en-AU" dirty="0"/>
              <a:t>Talk about the motivation to build ViPER</a:t>
            </a:r>
          </a:p>
          <a:p>
            <a:endParaRPr lang="en-AU" dirty="0"/>
          </a:p>
          <a:p>
            <a:r>
              <a:rPr lang="en-AU" dirty="0"/>
              <a:t>Initial problem, systems 90% the same but all different builds</a:t>
            </a:r>
          </a:p>
          <a:p>
            <a:endParaRPr lang="en-AU" dirty="0"/>
          </a:p>
          <a:p>
            <a:r>
              <a:rPr lang="en-AU" dirty="0"/>
              <a:t>Change management issues, add a driver, redundant hardware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do you accommodate future change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to get away from building executables and going through extensive V&amp;V</a:t>
            </a:r>
          </a:p>
          <a:p>
            <a:endParaRPr lang="en-AU" dirty="0"/>
          </a:p>
          <a:p>
            <a:r>
              <a:rPr lang="en-AU" dirty="0"/>
              <a:t>Didn’t know what Dependency injection was just wanted to solve a problem.</a:t>
            </a:r>
          </a:p>
          <a:p>
            <a:endParaRPr lang="en-AU" dirty="0"/>
          </a:p>
          <a:p>
            <a:r>
              <a:rPr lang="en-AU" dirty="0"/>
              <a:t>I wanted a plugin architecture where the dependencies sat outside the build not inside. </a:t>
            </a:r>
          </a:p>
          <a:p>
            <a:endParaRPr lang="en-AU" dirty="0"/>
          </a:p>
          <a:p>
            <a:r>
              <a:rPr lang="en-AU" dirty="0"/>
              <a:t>Started to build 1</a:t>
            </a:r>
            <a:r>
              <a:rPr lang="en-AU" baseline="30000" dirty="0"/>
              <a:t>st</a:t>
            </a:r>
            <a:r>
              <a:rPr lang="en-AU" dirty="0"/>
              <a:t> generation called </a:t>
            </a:r>
            <a:r>
              <a:rPr lang="en-AU" dirty="0" err="1"/>
              <a:t>ViKING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Then started contracting to Cochlear to develop an implant test system, this architecture significantly reduced the cost of V&amp;V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04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r>
              <a:rPr lang="en-AU" dirty="0"/>
              <a:t>Talk about the motivation to build ViPER</a:t>
            </a:r>
          </a:p>
          <a:p>
            <a:endParaRPr lang="en-AU" dirty="0"/>
          </a:p>
          <a:p>
            <a:r>
              <a:rPr lang="en-AU" dirty="0"/>
              <a:t>Initial problem, systems 90% the same but all different builds</a:t>
            </a:r>
          </a:p>
          <a:p>
            <a:endParaRPr lang="en-AU" dirty="0"/>
          </a:p>
          <a:p>
            <a:r>
              <a:rPr lang="en-AU" dirty="0"/>
              <a:t>Change management issues, add a driver, redundant hardware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do you accommodate future change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to get away from building executables and going through extensive V&amp;V</a:t>
            </a:r>
          </a:p>
          <a:p>
            <a:endParaRPr lang="en-AU" dirty="0"/>
          </a:p>
          <a:p>
            <a:r>
              <a:rPr lang="en-AU" dirty="0"/>
              <a:t>Didn’t know what Dependency injection was just wanted to solve a problem.</a:t>
            </a:r>
          </a:p>
          <a:p>
            <a:endParaRPr lang="en-AU" dirty="0"/>
          </a:p>
          <a:p>
            <a:r>
              <a:rPr lang="en-AU" dirty="0"/>
              <a:t>I wanted a plugin architecture where the dependencies sat outside the build not inside. </a:t>
            </a:r>
          </a:p>
          <a:p>
            <a:endParaRPr lang="en-AU" dirty="0"/>
          </a:p>
          <a:p>
            <a:r>
              <a:rPr lang="en-AU" dirty="0"/>
              <a:t>Started to build 1</a:t>
            </a:r>
            <a:r>
              <a:rPr lang="en-AU" baseline="30000" dirty="0"/>
              <a:t>st</a:t>
            </a:r>
            <a:r>
              <a:rPr lang="en-AU" dirty="0"/>
              <a:t> generation called </a:t>
            </a:r>
            <a:r>
              <a:rPr lang="en-AU" dirty="0" err="1"/>
              <a:t>ViKING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Then started contracting to Cochlear to develop an implant test system, this architecture significantly reduced the cost of V&amp;V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97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r>
              <a:rPr lang="en-AU" dirty="0"/>
              <a:t>Talk about the motivation to build ViPER</a:t>
            </a:r>
          </a:p>
          <a:p>
            <a:endParaRPr lang="en-AU" dirty="0"/>
          </a:p>
          <a:p>
            <a:r>
              <a:rPr lang="en-AU" dirty="0"/>
              <a:t>Initial problem, systems 90% the same but all different builds</a:t>
            </a:r>
          </a:p>
          <a:p>
            <a:endParaRPr lang="en-AU" dirty="0"/>
          </a:p>
          <a:p>
            <a:r>
              <a:rPr lang="en-AU" dirty="0"/>
              <a:t>Change management issues, add a driver, redundant hardware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do you accommodate future change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to get away from building executables and going through extensive V&amp;V</a:t>
            </a:r>
          </a:p>
          <a:p>
            <a:endParaRPr lang="en-AU" dirty="0"/>
          </a:p>
          <a:p>
            <a:r>
              <a:rPr lang="en-AU" dirty="0"/>
              <a:t>Didn’t know what Dependency injection was just wanted to solve a problem.</a:t>
            </a:r>
          </a:p>
          <a:p>
            <a:endParaRPr lang="en-AU" dirty="0"/>
          </a:p>
          <a:p>
            <a:r>
              <a:rPr lang="en-AU" dirty="0"/>
              <a:t>I wanted a plugin architecture where the dependencies sat outside the build not inside. </a:t>
            </a:r>
          </a:p>
          <a:p>
            <a:endParaRPr lang="en-AU" dirty="0"/>
          </a:p>
          <a:p>
            <a:r>
              <a:rPr lang="en-AU" dirty="0"/>
              <a:t>Started to build 1</a:t>
            </a:r>
            <a:r>
              <a:rPr lang="en-AU" baseline="30000" dirty="0"/>
              <a:t>st</a:t>
            </a:r>
            <a:r>
              <a:rPr lang="en-AU" dirty="0"/>
              <a:t> generation called </a:t>
            </a:r>
            <a:r>
              <a:rPr lang="en-AU" dirty="0" err="1"/>
              <a:t>ViKING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Then started contracting to Cochlear to develop an implant test system, this architecture significantly reduced the cost of V&amp;V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17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18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Blah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93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6F97-F82D-46D9-8228-2B3F659E7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5E189-ED3B-468D-9566-53213522B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0179-3AA3-4503-8884-26BD4F51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11CD-5677-4B63-9281-2100B667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DD0A-46C6-4874-B527-54EE8C9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27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9064-43E3-4A4E-9419-E73C4A1A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6903F-F17C-4263-839C-AECDF5ACA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4B93-30B8-4EAE-AD3A-7CA953FE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99E2-0059-49A3-A5E3-B3C87B8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C186-0C2C-4785-86B0-1CA47146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0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4C37A-9366-46E3-8418-F8A5DEC45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922C-E104-4EF4-A112-9FEF25A5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F54C-CF16-403D-B57D-59D5DE5C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183B-6B14-4FA9-80FF-4F9E5E9C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0CA9-FCB2-4659-AEFC-67CB14AA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75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E806-4BDC-4E0E-8F6A-E810F167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C6AA-6B90-44C5-A548-7A4B4E0F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5FD1-2B44-442D-88BC-A0C30E8C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044C-CCA4-4DEF-B381-0F9B4B79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FC6D-BA68-402F-BD23-D20CC5A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D739-8DC2-4C91-94CC-B094C7FA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910F-7BD0-4BF7-9EF6-A2B98094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0A9E-42F9-43E7-B1A0-A1CBD9CF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D152-FDBC-485C-B367-41A58FB2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FF24-F452-4A62-87E8-5B2FFA88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80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AFB-D9CB-4B0B-A499-2C53CD89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6026-65EB-4E3B-941C-2D0C1D51E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8953-6BD6-46BE-9351-0BCB5030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EA4C-51A2-4BA0-A664-EBA8DF6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1D899-6FFA-4EED-841C-B2DBF7EF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D6CF3-A318-45AD-80A5-21BA7575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17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47D0-FE56-4A8A-8E2C-FBE51C56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042E-DDA3-4918-857C-DB6BA11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3B958-AB9B-4356-8E7C-7A1DAA47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630D1-5583-4248-B978-632BDD2D0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05DFB-4D01-4DA1-93F7-93C634FF3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128CA-88D5-4E92-BD5D-AEE7AE14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079A8-112D-450B-B6DC-CE7F1B32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29635-EB3B-440F-9465-FF451A00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20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27EE-467E-427A-9D92-E7D369E0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66394-E8EA-4F39-A6DE-D704C242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A01E-8477-42C0-B927-09C1C9E6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577B8-47BB-448C-80B9-805E16C4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3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6FC09-51D8-4FB6-82C5-3EB6E7EF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1877E-0736-47E8-A1FA-22042CCB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FA9D9-9B5D-4A39-ABB9-CD427FCF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23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BAEA-190C-4522-9DDF-1B541B07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3C4F-D84C-471C-93DD-9F145243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3CF71-AFCE-4AF7-B71E-4F0DA7E2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1580-B8EE-43E9-A81C-9A978A85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CC8E1-B604-4502-BEDC-B7A69954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738F-04DF-4DE5-AF1E-02BF0C31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08EE-7533-4EE5-82CC-6765814B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3CF8B-4706-41E4-BCB7-31AEA2A3A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6F3D1-54FC-4D6C-8D1C-5B992A22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3675A-0022-40BC-B6EE-382F5D72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B51C3-650E-47EA-B25C-410417A2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E903-3443-4A71-AF41-8D10106D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FC12F-D1B8-4BEE-982A-EC0691D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CBBDC-62F7-48BE-A7A3-E9062ADA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7AB3-01DB-442F-BE57-7B085B61E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7901-3F9F-4F6A-AF88-D53E1EAB3CC1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2C19-380F-40D1-8616-FE6D7B9C5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A679-D1BC-4E71-B5F5-4A1D7F3D5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16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bviewwiki.org/wiki/GLA_Summit_2020/ViPER_-_A_LabVIEW_Dependency_Injection_Framework" TargetMode="External"/><Relationship Id="rId2" Type="http://schemas.openxmlformats.org/officeDocument/2006/relationships/hyperlink" Target="https://labviewwiki.org/wiki/GLA_Summit_2021/Open_Source_ViP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AC5223-C71A-4641-9358-2DD9A7524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722" y="3442274"/>
            <a:ext cx="10184554" cy="2115590"/>
          </a:xfrm>
        </p:spPr>
        <p:txBody>
          <a:bodyPr>
            <a:normAutofit fontScale="70000" lnSpcReduction="20000"/>
          </a:bodyPr>
          <a:lstStyle/>
          <a:p>
            <a:r>
              <a:rPr lang="en-AU" sz="5100" b="1" dirty="0"/>
              <a:t>A LabVIEW Dependency Injection Framework</a:t>
            </a:r>
          </a:p>
          <a:p>
            <a:endParaRPr lang="en-AU" dirty="0"/>
          </a:p>
          <a:p>
            <a:endParaRPr lang="en-AU" sz="4400" dirty="0"/>
          </a:p>
          <a:p>
            <a:r>
              <a:rPr lang="en-AU" sz="4400" dirty="0"/>
              <a:t>Kurt Friday: Chief Engineer and Co-Founder - Medulla Pty Ltd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EC0B-E9E3-4AFB-80FD-A3F8C609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750801"/>
            <a:ext cx="7248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D72C62-48D9-53D0-DB26-2EAC3A2C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97" y="945768"/>
            <a:ext cx="10199595" cy="323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Presentations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GLA 2021</a:t>
            </a: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https://labviewwiki.org/wiki/GLA_Summit_2021/Open_Source_ViPER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 2022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https://labviewwiki.org/wiki/GLA_Summit_2020/ViPER_-_A_LabVIEW_Dependency_Injection_Framework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8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AF8B6F-490C-47D8-AE7C-0DFA8675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97" y="945767"/>
            <a:ext cx="10199595" cy="4503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is ViPER?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ViPER is an OO Framework that allows you to build systems that Implement 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ependency Injection.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ViPER based systems assemble themselves at runtime from a collection of pre-built and pre-verified components.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dirty="0"/>
              <a:t>Why create ViPER?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ViPER was developed to minimize the effort spent on software verification &amp; validation activities for systems used in mission critical applications or in regulated environments such as medical device manufacturing.</a:t>
            </a:r>
          </a:p>
          <a:p>
            <a:pPr marL="0" indent="0">
              <a:buNone/>
            </a:pPr>
            <a:endParaRPr lang="en-AU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3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food, fruit, grass&#10;&#10;Description automatically generated">
            <a:extLst>
              <a:ext uri="{FF2B5EF4-FFF2-40B4-BE49-F238E27FC236}">
                <a16:creationId xmlns:a16="http://schemas.microsoft.com/office/drawing/2014/main" id="{93C90454-2FD1-4671-8CE9-7645B59B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81" y="2827493"/>
            <a:ext cx="1551958" cy="18131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419EF8-D09B-468C-98CB-9707BE4A4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850" y="3234417"/>
            <a:ext cx="1158688" cy="1007555"/>
          </a:xfrm>
          <a:prstGeom prst="rect">
            <a:avLst/>
          </a:prstGeom>
        </p:spPr>
      </p:pic>
      <p:pic>
        <p:nvPicPr>
          <p:cNvPr id="19" name="Picture 18" descr="A close up of a computer&#10;&#10;Description automatically generated">
            <a:extLst>
              <a:ext uri="{FF2B5EF4-FFF2-40B4-BE49-F238E27FC236}">
                <a16:creationId xmlns:a16="http://schemas.microsoft.com/office/drawing/2014/main" id="{A3C19FE6-9D51-40B6-B592-55AEF4156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0" y="2862507"/>
            <a:ext cx="2619375" cy="17430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5FA2AC-397F-45BE-B182-29732744C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52" y="3238287"/>
            <a:ext cx="1158688" cy="1007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C9517D-E76F-46F9-848B-B1E691A2912C}"/>
              </a:ext>
            </a:extLst>
          </p:cNvPr>
          <p:cNvSpPr txBox="1"/>
          <p:nvPr/>
        </p:nvSpPr>
        <p:spPr>
          <a:xfrm>
            <a:off x="835552" y="4661712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Software</a:t>
            </a:r>
          </a:p>
          <a:p>
            <a:pPr algn="ctr"/>
            <a:r>
              <a:rPr lang="en-AU" dirty="0"/>
              <a:t>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ADEAC-02E7-4000-97FF-B3BD56DF66EA}"/>
              </a:ext>
            </a:extLst>
          </p:cNvPr>
          <p:cNvSpPr txBox="1"/>
          <p:nvPr/>
        </p:nvSpPr>
        <p:spPr>
          <a:xfrm>
            <a:off x="3693001" y="4661713"/>
            <a:ext cx="123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Un-verified</a:t>
            </a:r>
          </a:p>
          <a:p>
            <a:pPr algn="ctr"/>
            <a:r>
              <a:rPr lang="en-AU" dirty="0"/>
              <a:t>build exe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68E2C-3D3A-4925-BFAB-9E0E4FB38B39}"/>
              </a:ext>
            </a:extLst>
          </p:cNvPr>
          <p:cNvSpPr txBox="1"/>
          <p:nvPr/>
        </p:nvSpPr>
        <p:spPr>
          <a:xfrm>
            <a:off x="7976897" y="4613603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Verified </a:t>
            </a:r>
          </a:p>
          <a:p>
            <a:pPr algn="ctr"/>
            <a:r>
              <a:rPr lang="en-AU" dirty="0"/>
              <a:t>build exe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B67AA-5AA3-4E9B-957B-D9AFBB6F16B8}"/>
              </a:ext>
            </a:extLst>
          </p:cNvPr>
          <p:cNvSpPr txBox="1"/>
          <p:nvPr/>
        </p:nvSpPr>
        <p:spPr>
          <a:xfrm>
            <a:off x="5223923" y="4667007"/>
            <a:ext cx="2091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System</a:t>
            </a:r>
          </a:p>
          <a:p>
            <a:pPr algn="ctr"/>
            <a:r>
              <a:rPr lang="en-AU" dirty="0"/>
              <a:t>Verification Protocol</a:t>
            </a:r>
          </a:p>
        </p:txBody>
      </p:sp>
      <p:pic>
        <p:nvPicPr>
          <p:cNvPr id="31" name="Picture 30" descr="A picture containing indoor, computer, sitting, refrigerator&#10;&#10;Description automatically generated">
            <a:extLst>
              <a:ext uri="{FF2B5EF4-FFF2-40B4-BE49-F238E27FC236}">
                <a16:creationId xmlns:a16="http://schemas.microsoft.com/office/drawing/2014/main" id="{F59902D6-C184-4594-B3C8-1FA182561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75" y="1991404"/>
            <a:ext cx="1819275" cy="2486025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9FB51AC-F2E9-4FB7-8A4E-8D4139DE8E14}"/>
              </a:ext>
            </a:extLst>
          </p:cNvPr>
          <p:cNvCxnSpPr>
            <a:cxnSpLocks/>
            <a:stCxn id="10" idx="0"/>
            <a:endCxn id="19" idx="0"/>
          </p:cNvCxnSpPr>
          <p:nvPr/>
        </p:nvCxnSpPr>
        <p:spPr>
          <a:xfrm rot="16200000" flipH="1" flipV="1">
            <a:off x="3857387" y="450334"/>
            <a:ext cx="35014" cy="4789332"/>
          </a:xfrm>
          <a:prstGeom prst="bentConnector3">
            <a:avLst>
              <a:gd name="adj1" fmla="val -1813560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461D3C-656E-4B5F-B579-6DEAD8867BC4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>
            <a:off x="2789915" y="3734045"/>
            <a:ext cx="931935" cy="4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475F21-29B4-4019-82FA-88AAF10A039B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4880538" y="3734046"/>
            <a:ext cx="613043" cy="4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5887B3-1794-436B-9AB8-601F88D3168C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045539" y="3734046"/>
            <a:ext cx="838213" cy="80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29D6F8-E0E0-4057-9A15-CB30CA03FD66}"/>
              </a:ext>
            </a:extLst>
          </p:cNvPr>
          <p:cNvSpPr txBox="1"/>
          <p:nvPr/>
        </p:nvSpPr>
        <p:spPr>
          <a:xfrm>
            <a:off x="9917264" y="4661713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Test System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CC2652-5CBB-487B-8924-CED8476F0B4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042440" y="3742065"/>
            <a:ext cx="8527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73BCF7-48EF-42CF-880C-FE9C097DB311}"/>
              </a:ext>
            </a:extLst>
          </p:cNvPr>
          <p:cNvSpPr txBox="1"/>
          <p:nvPr/>
        </p:nvSpPr>
        <p:spPr>
          <a:xfrm>
            <a:off x="669084" y="954685"/>
            <a:ext cx="1120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Simplified process of updating a Xilinx JTAG driver for a conventional system</a:t>
            </a:r>
          </a:p>
        </p:txBody>
      </p:sp>
    </p:spTree>
    <p:extLst>
      <p:ext uri="{BB962C8B-B14F-4D97-AF65-F5344CB8AC3E}">
        <p14:creationId xmlns:p14="http://schemas.microsoft.com/office/powerpoint/2010/main" val="165097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20BDA2D-4076-4402-8B18-A79CC1ED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8069" y="3297478"/>
            <a:ext cx="1545434" cy="946928"/>
          </a:xfrm>
          <a:prstGeom prst="rect">
            <a:avLst/>
          </a:prstGeom>
        </p:spPr>
      </p:pic>
      <p:pic>
        <p:nvPicPr>
          <p:cNvPr id="19" name="Picture 18" descr="A close up of a computer&#10;&#10;Description automatically generated">
            <a:extLst>
              <a:ext uri="{FF2B5EF4-FFF2-40B4-BE49-F238E27FC236}">
                <a16:creationId xmlns:a16="http://schemas.microsoft.com/office/drawing/2014/main" id="{A3C19FE6-9D51-40B6-B592-55AEF4156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7" y="2933590"/>
            <a:ext cx="2619375" cy="1743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C9517D-E76F-46F9-848B-B1E691A2912C}"/>
              </a:ext>
            </a:extLst>
          </p:cNvPr>
          <p:cNvSpPr txBox="1"/>
          <p:nvPr/>
        </p:nvSpPr>
        <p:spPr>
          <a:xfrm>
            <a:off x="718035" y="4724995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Software</a:t>
            </a:r>
          </a:p>
          <a:p>
            <a:pPr algn="ctr"/>
            <a:r>
              <a:rPr lang="en-AU" dirty="0"/>
              <a:t>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ADEAC-02E7-4000-97FF-B3BD56DF66EA}"/>
              </a:ext>
            </a:extLst>
          </p:cNvPr>
          <p:cNvSpPr txBox="1"/>
          <p:nvPr/>
        </p:nvSpPr>
        <p:spPr>
          <a:xfrm>
            <a:off x="3478230" y="4724775"/>
            <a:ext cx="129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 </a:t>
            </a:r>
            <a:r>
              <a:rPr lang="en-AU" dirty="0" err="1"/>
              <a:t>JTAG_Xilinx</a:t>
            </a:r>
            <a:endParaRPr lang="en-AU" dirty="0"/>
          </a:p>
          <a:p>
            <a:pPr algn="ctr"/>
            <a:r>
              <a:rPr lang="en-AU" dirty="0"/>
              <a:t>Un-verified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68E2C-3D3A-4925-BFAB-9E0E4FB38B39}"/>
              </a:ext>
            </a:extLst>
          </p:cNvPr>
          <p:cNvSpPr txBox="1"/>
          <p:nvPr/>
        </p:nvSpPr>
        <p:spPr>
          <a:xfrm>
            <a:off x="7891026" y="4676665"/>
            <a:ext cx="1243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err="1"/>
              <a:t>JTAG_Xilinx</a:t>
            </a:r>
            <a:endParaRPr lang="en-AU" dirty="0"/>
          </a:p>
          <a:p>
            <a:pPr algn="ctr"/>
            <a:r>
              <a:rPr lang="en-AU" dirty="0"/>
              <a:t>Verified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B67AA-5AA3-4E9B-957B-D9AFBB6F16B8}"/>
              </a:ext>
            </a:extLst>
          </p:cNvPr>
          <p:cNvSpPr txBox="1"/>
          <p:nvPr/>
        </p:nvSpPr>
        <p:spPr>
          <a:xfrm>
            <a:off x="5244945" y="4730069"/>
            <a:ext cx="2091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err="1"/>
              <a:t>JTAG_Xilinx</a:t>
            </a:r>
            <a:endParaRPr lang="en-AU" dirty="0"/>
          </a:p>
          <a:p>
            <a:pPr algn="ctr"/>
            <a:r>
              <a:rPr lang="en-AU" dirty="0"/>
              <a:t>Verification Protocol</a:t>
            </a:r>
          </a:p>
        </p:txBody>
      </p:sp>
      <p:pic>
        <p:nvPicPr>
          <p:cNvPr id="31" name="Picture 30" descr="A picture containing indoor, computer, sitting, refrigerator&#10;&#10;Description automatically generated">
            <a:extLst>
              <a:ext uri="{FF2B5EF4-FFF2-40B4-BE49-F238E27FC236}">
                <a16:creationId xmlns:a16="http://schemas.microsoft.com/office/drawing/2014/main" id="{F59902D6-C184-4594-B3C8-1FA182561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95" y="2054466"/>
            <a:ext cx="1819275" cy="2486025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9FB51AC-F2E9-4FB7-8A4E-8D4139DE8E14}"/>
              </a:ext>
            </a:extLst>
          </p:cNvPr>
          <p:cNvCxnSpPr>
            <a:cxnSpLocks/>
            <a:stCxn id="13" idx="0"/>
            <a:endCxn id="19" idx="0"/>
          </p:cNvCxnSpPr>
          <p:nvPr/>
        </p:nvCxnSpPr>
        <p:spPr>
          <a:xfrm rot="16200000" flipV="1">
            <a:off x="3704197" y="670888"/>
            <a:ext cx="363888" cy="4889291"/>
          </a:xfrm>
          <a:prstGeom prst="bentConnector3">
            <a:avLst>
              <a:gd name="adj1" fmla="val 330346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461D3C-656E-4B5F-B579-6DEAD8867BC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51182" y="3801257"/>
            <a:ext cx="585293" cy="38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475F21-29B4-4019-82FA-88AAF10A039B}"/>
              </a:ext>
            </a:extLst>
          </p:cNvPr>
          <p:cNvCxnSpPr>
            <a:cxnSpLocks/>
          </p:cNvCxnSpPr>
          <p:nvPr/>
        </p:nvCxnSpPr>
        <p:spPr>
          <a:xfrm flipV="1">
            <a:off x="4901558" y="3797108"/>
            <a:ext cx="613043" cy="4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5887B3-1794-436B-9AB8-601F88D3168C}"/>
              </a:ext>
            </a:extLst>
          </p:cNvPr>
          <p:cNvCxnSpPr>
            <a:cxnSpLocks/>
          </p:cNvCxnSpPr>
          <p:nvPr/>
        </p:nvCxnSpPr>
        <p:spPr>
          <a:xfrm>
            <a:off x="7066559" y="3797108"/>
            <a:ext cx="59069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29D6F8-E0E0-4057-9A15-CB30CA03FD66}"/>
              </a:ext>
            </a:extLst>
          </p:cNvPr>
          <p:cNvSpPr txBox="1"/>
          <p:nvPr/>
        </p:nvSpPr>
        <p:spPr>
          <a:xfrm>
            <a:off x="9938284" y="472477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Test System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CC2652-5CBB-487B-8924-CED8476F0B4D}"/>
              </a:ext>
            </a:extLst>
          </p:cNvPr>
          <p:cNvCxnSpPr>
            <a:cxnSpLocks/>
          </p:cNvCxnSpPr>
          <p:nvPr/>
        </p:nvCxnSpPr>
        <p:spPr>
          <a:xfrm>
            <a:off x="9228877" y="3805127"/>
            <a:ext cx="687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DF6A319-3F83-49E5-BDF3-EBA9C3089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768" y="2483091"/>
            <a:ext cx="1571625" cy="2057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6A69CC-4183-4839-8F3B-CCEE423F3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252" y="2489279"/>
            <a:ext cx="1571625" cy="2057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7B8433F-9118-4F10-A0B6-E9B7CEE0A28C}"/>
              </a:ext>
            </a:extLst>
          </p:cNvPr>
          <p:cNvSpPr txBox="1"/>
          <p:nvPr/>
        </p:nvSpPr>
        <p:spPr>
          <a:xfrm>
            <a:off x="1248208" y="958380"/>
            <a:ext cx="1016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Simplified process of updating a Xilinx JTAG driver for a ViPER system</a:t>
            </a:r>
          </a:p>
        </p:txBody>
      </p:sp>
    </p:spTree>
    <p:extLst>
      <p:ext uri="{BB962C8B-B14F-4D97-AF65-F5344CB8AC3E}">
        <p14:creationId xmlns:p14="http://schemas.microsoft.com/office/powerpoint/2010/main" val="82640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hild sitting at a table&#10;&#10;Description automatically generated">
            <a:extLst>
              <a:ext uri="{FF2B5EF4-FFF2-40B4-BE49-F238E27FC236}">
                <a16:creationId xmlns:a16="http://schemas.microsoft.com/office/drawing/2014/main" id="{C6E44426-2AFC-4FA8-8388-73696EC1D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19" y="1264222"/>
            <a:ext cx="2414392" cy="2414392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8837F6CC-E5A2-46A4-98A8-3C0220C41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7" y="1295320"/>
            <a:ext cx="1735203" cy="4560692"/>
          </a:xfrm>
          <a:prstGeom prst="rect">
            <a:avLst/>
          </a:prstGeom>
        </p:spPr>
      </p:pic>
      <p:pic>
        <p:nvPicPr>
          <p:cNvPr id="18" name="Picture 17" descr="A close up of a toy&#10;&#10;Description automatically generated">
            <a:extLst>
              <a:ext uri="{FF2B5EF4-FFF2-40B4-BE49-F238E27FC236}">
                <a16:creationId xmlns:a16="http://schemas.microsoft.com/office/drawing/2014/main" id="{C5F4176E-8F7D-41C8-8323-D00A19A58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93" y="4476366"/>
            <a:ext cx="2435604" cy="1232416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2F94A7-4510-43B3-9A7B-5E055B9CC7C3}"/>
              </a:ext>
            </a:extLst>
          </p:cNvPr>
          <p:cNvSpPr/>
          <p:nvPr/>
        </p:nvSpPr>
        <p:spPr>
          <a:xfrm>
            <a:off x="3103926" y="23854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0BD3DA-8439-4D14-8A97-C587F1783E14}"/>
              </a:ext>
            </a:extLst>
          </p:cNvPr>
          <p:cNvSpPr/>
          <p:nvPr/>
        </p:nvSpPr>
        <p:spPr>
          <a:xfrm rot="16200000">
            <a:off x="5161119" y="3841814"/>
            <a:ext cx="6383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C6805A-1143-4594-82E4-1ECEB4CE94E3}"/>
              </a:ext>
            </a:extLst>
          </p:cNvPr>
          <p:cNvSpPr/>
          <p:nvPr/>
        </p:nvSpPr>
        <p:spPr>
          <a:xfrm>
            <a:off x="6830896" y="23854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402AC-4D3B-47F9-BDE8-DAD51BD70E2C}"/>
              </a:ext>
            </a:extLst>
          </p:cNvPr>
          <p:cNvSpPr txBox="1"/>
          <p:nvPr/>
        </p:nvSpPr>
        <p:spPr>
          <a:xfrm>
            <a:off x="576111" y="925988"/>
            <a:ext cx="29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Definition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F89-6ACB-4F61-AD8C-343FEF7D498B}"/>
              </a:ext>
            </a:extLst>
          </p:cNvPr>
          <p:cNvSpPr txBox="1"/>
          <p:nvPr/>
        </p:nvSpPr>
        <p:spPr>
          <a:xfrm>
            <a:off x="4824442" y="909210"/>
            <a:ext cx="153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Constructor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551E-BAAF-447B-A54C-50E0FE36CB40}"/>
              </a:ext>
            </a:extLst>
          </p:cNvPr>
          <p:cNvSpPr txBox="1"/>
          <p:nvPr/>
        </p:nvSpPr>
        <p:spPr>
          <a:xfrm>
            <a:off x="4733393" y="5768228"/>
            <a:ext cx="243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Components 	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B0028-222D-4C63-9956-6224BDD4F853}"/>
              </a:ext>
            </a:extLst>
          </p:cNvPr>
          <p:cNvSpPr txBox="1"/>
          <p:nvPr/>
        </p:nvSpPr>
        <p:spPr>
          <a:xfrm>
            <a:off x="8392328" y="910685"/>
            <a:ext cx="17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		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16175E-AF68-4123-999F-B24148B43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690" y="1318750"/>
            <a:ext cx="2515738" cy="23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62472-6860-4F10-B8E1-EBB18D1A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782" y="1274960"/>
            <a:ext cx="2963729" cy="2384610"/>
          </a:xfrm>
          <a:prstGeom prst="rect">
            <a:avLst/>
          </a:prstGeom>
        </p:spPr>
      </p:pic>
      <p:pic>
        <p:nvPicPr>
          <p:cNvPr id="7" name="Picture 6" descr="A child sitting at a table&#10;&#10;Description automatically generated">
            <a:extLst>
              <a:ext uri="{FF2B5EF4-FFF2-40B4-BE49-F238E27FC236}">
                <a16:creationId xmlns:a16="http://schemas.microsoft.com/office/drawing/2014/main" id="{C6E44426-2AFC-4FA8-8388-73696EC1D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19" y="1264222"/>
            <a:ext cx="2414392" cy="2414392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8837F6CC-E5A2-46A4-98A8-3C0220C41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7" y="1295320"/>
            <a:ext cx="1735203" cy="4560692"/>
          </a:xfrm>
          <a:prstGeom prst="rect">
            <a:avLst/>
          </a:prstGeom>
        </p:spPr>
      </p:pic>
      <p:pic>
        <p:nvPicPr>
          <p:cNvPr id="18" name="Picture 17" descr="A close up of a toy&#10;&#10;Description automatically generated">
            <a:extLst>
              <a:ext uri="{FF2B5EF4-FFF2-40B4-BE49-F238E27FC236}">
                <a16:creationId xmlns:a16="http://schemas.microsoft.com/office/drawing/2014/main" id="{C5F4176E-8F7D-41C8-8323-D00A19A58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93" y="4476366"/>
            <a:ext cx="2435604" cy="1232416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2F94A7-4510-43B3-9A7B-5E055B9CC7C3}"/>
              </a:ext>
            </a:extLst>
          </p:cNvPr>
          <p:cNvSpPr/>
          <p:nvPr/>
        </p:nvSpPr>
        <p:spPr>
          <a:xfrm>
            <a:off x="3103926" y="23854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0BD3DA-8439-4D14-8A97-C587F1783E14}"/>
              </a:ext>
            </a:extLst>
          </p:cNvPr>
          <p:cNvSpPr/>
          <p:nvPr/>
        </p:nvSpPr>
        <p:spPr>
          <a:xfrm rot="16200000">
            <a:off x="5161119" y="3841814"/>
            <a:ext cx="6383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C6805A-1143-4594-82E4-1ECEB4CE94E3}"/>
              </a:ext>
            </a:extLst>
          </p:cNvPr>
          <p:cNvSpPr/>
          <p:nvPr/>
        </p:nvSpPr>
        <p:spPr>
          <a:xfrm>
            <a:off x="6830896" y="23854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402AC-4D3B-47F9-BDE8-DAD51BD70E2C}"/>
              </a:ext>
            </a:extLst>
          </p:cNvPr>
          <p:cNvSpPr txBox="1"/>
          <p:nvPr/>
        </p:nvSpPr>
        <p:spPr>
          <a:xfrm>
            <a:off x="576111" y="925988"/>
            <a:ext cx="29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Definition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F89-6ACB-4F61-AD8C-343FEF7D498B}"/>
              </a:ext>
            </a:extLst>
          </p:cNvPr>
          <p:cNvSpPr txBox="1"/>
          <p:nvPr/>
        </p:nvSpPr>
        <p:spPr>
          <a:xfrm>
            <a:off x="4824442" y="909210"/>
            <a:ext cx="153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Constructor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551E-BAAF-447B-A54C-50E0FE36CB40}"/>
              </a:ext>
            </a:extLst>
          </p:cNvPr>
          <p:cNvSpPr txBox="1"/>
          <p:nvPr/>
        </p:nvSpPr>
        <p:spPr>
          <a:xfrm>
            <a:off x="4733393" y="5768228"/>
            <a:ext cx="243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Components 	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B0028-222D-4C63-9956-6224BDD4F853}"/>
              </a:ext>
            </a:extLst>
          </p:cNvPr>
          <p:cNvSpPr txBox="1"/>
          <p:nvPr/>
        </p:nvSpPr>
        <p:spPr>
          <a:xfrm>
            <a:off x="8392328" y="910685"/>
            <a:ext cx="17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		</a:t>
            </a:r>
          </a:p>
        </p:txBody>
      </p:sp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71032AF-FB9B-46E9-8A0C-8D39568E1A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01" y="1291930"/>
            <a:ext cx="1735423" cy="45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5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EA6A6AAD-DD06-4780-B4CF-D5CBF62B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2" y="1321456"/>
            <a:ext cx="2820933" cy="2820933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A10C801-BCFF-42B1-9CD7-91108BC32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14" y="1215995"/>
            <a:ext cx="4998508" cy="2964444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946F72D-F415-4450-BC2B-3FE8ED859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95114"/>
              </p:ext>
            </p:extLst>
          </p:nvPr>
        </p:nvGraphicFramePr>
        <p:xfrm>
          <a:off x="3375097" y="1287076"/>
          <a:ext cx="2637013" cy="183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03280" imgH="349200" progId="Package">
                  <p:embed/>
                </p:oleObj>
              </mc:Choice>
              <mc:Fallback>
                <p:oleObj name="Packager Shell Object" showAsIcon="1" r:id="rId4" imgW="503280" imgH="34920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946F72D-F415-4450-BC2B-3FE8ED859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5097" y="1287076"/>
                        <a:ext cx="2637013" cy="1830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198CF43-5A4F-4E54-8DC0-1EA9B1C70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152" y="3702953"/>
            <a:ext cx="3429000" cy="2057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E302C9-AD6B-4300-93CB-EF203711FB13}"/>
              </a:ext>
            </a:extLst>
          </p:cNvPr>
          <p:cNvSpPr txBox="1"/>
          <p:nvPr/>
        </p:nvSpPr>
        <p:spPr>
          <a:xfrm>
            <a:off x="211402" y="846393"/>
            <a:ext cx="29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Definition 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F7E28-AC31-415E-9D70-90E4766FF955}"/>
              </a:ext>
            </a:extLst>
          </p:cNvPr>
          <p:cNvSpPr txBox="1"/>
          <p:nvPr/>
        </p:nvSpPr>
        <p:spPr>
          <a:xfrm>
            <a:off x="3936078" y="846393"/>
            <a:ext cx="153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Constructor	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A3D011-B00F-4D37-96E4-920BA34AEF51}"/>
              </a:ext>
            </a:extLst>
          </p:cNvPr>
          <p:cNvSpPr txBox="1"/>
          <p:nvPr/>
        </p:nvSpPr>
        <p:spPr>
          <a:xfrm>
            <a:off x="4042619" y="5677205"/>
            <a:ext cx="171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17276-E7E7-4B0C-BFFF-B07FB8CD2227}"/>
              </a:ext>
            </a:extLst>
          </p:cNvPr>
          <p:cNvSpPr txBox="1"/>
          <p:nvPr/>
        </p:nvSpPr>
        <p:spPr>
          <a:xfrm>
            <a:off x="8549388" y="846393"/>
            <a:ext cx="188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		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B95F092-F48F-4323-A6BB-1781ACEA5790}"/>
              </a:ext>
            </a:extLst>
          </p:cNvPr>
          <p:cNvSpPr/>
          <p:nvPr/>
        </p:nvSpPr>
        <p:spPr>
          <a:xfrm>
            <a:off x="2686444" y="1918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143012-C5D1-4AE8-8EE6-0B8FFDBD568D}"/>
              </a:ext>
            </a:extLst>
          </p:cNvPr>
          <p:cNvSpPr/>
          <p:nvPr/>
        </p:nvSpPr>
        <p:spPr>
          <a:xfrm>
            <a:off x="5754899" y="1918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D962E0-2EE6-4633-B600-7A365FB3E635}"/>
              </a:ext>
            </a:extLst>
          </p:cNvPr>
          <p:cNvSpPr/>
          <p:nvPr/>
        </p:nvSpPr>
        <p:spPr>
          <a:xfrm rot="16200000">
            <a:off x="4295554" y="3076580"/>
            <a:ext cx="6383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25DEC6-6417-4D84-8F10-6903FD83F66F}"/>
              </a:ext>
            </a:extLst>
          </p:cNvPr>
          <p:cNvSpPr txBox="1"/>
          <p:nvPr/>
        </p:nvSpPr>
        <p:spPr>
          <a:xfrm>
            <a:off x="663353" y="3443666"/>
            <a:ext cx="174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ATE_Engineering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694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59FC34-2AED-4BF2-8210-247DA252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13" y="1221199"/>
            <a:ext cx="4998508" cy="2964444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EA6A6AAD-DD06-4780-B4CF-D5CBF62BC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2" y="1326930"/>
            <a:ext cx="2820933" cy="2820933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946F72D-F415-4450-BC2B-3FE8ED859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14998"/>
              </p:ext>
            </p:extLst>
          </p:nvPr>
        </p:nvGraphicFramePr>
        <p:xfrm>
          <a:off x="3375097" y="1282822"/>
          <a:ext cx="2637013" cy="183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03280" imgH="349200" progId="Package">
                  <p:embed/>
                </p:oleObj>
              </mc:Choice>
              <mc:Fallback>
                <p:oleObj name="Packager Shell Object" showAsIcon="1" r:id="rId4" imgW="503280" imgH="34920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946F72D-F415-4450-BC2B-3FE8ED859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5097" y="1282822"/>
                        <a:ext cx="2637013" cy="1830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198CF43-5A4F-4E54-8DC0-1EA9B1C70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152" y="3708427"/>
            <a:ext cx="3429000" cy="2057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E302C9-AD6B-4300-93CB-EF203711FB13}"/>
              </a:ext>
            </a:extLst>
          </p:cNvPr>
          <p:cNvSpPr txBox="1"/>
          <p:nvPr/>
        </p:nvSpPr>
        <p:spPr>
          <a:xfrm>
            <a:off x="211402" y="851867"/>
            <a:ext cx="29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Definition 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F7E28-AC31-415E-9D70-90E4766FF955}"/>
              </a:ext>
            </a:extLst>
          </p:cNvPr>
          <p:cNvSpPr txBox="1"/>
          <p:nvPr/>
        </p:nvSpPr>
        <p:spPr>
          <a:xfrm>
            <a:off x="3936078" y="851867"/>
            <a:ext cx="153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Constructor	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A3D011-B00F-4D37-96E4-920BA34AEF51}"/>
              </a:ext>
            </a:extLst>
          </p:cNvPr>
          <p:cNvSpPr txBox="1"/>
          <p:nvPr/>
        </p:nvSpPr>
        <p:spPr>
          <a:xfrm>
            <a:off x="4042619" y="5677070"/>
            <a:ext cx="17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Components	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17276-E7E7-4B0C-BFFF-B07FB8CD2227}"/>
              </a:ext>
            </a:extLst>
          </p:cNvPr>
          <p:cNvSpPr txBox="1"/>
          <p:nvPr/>
        </p:nvSpPr>
        <p:spPr>
          <a:xfrm>
            <a:off x="8549388" y="851867"/>
            <a:ext cx="188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		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B95F092-F48F-4323-A6BB-1781ACEA5790}"/>
              </a:ext>
            </a:extLst>
          </p:cNvPr>
          <p:cNvSpPr/>
          <p:nvPr/>
        </p:nvSpPr>
        <p:spPr>
          <a:xfrm>
            <a:off x="2686444" y="19138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143012-C5D1-4AE8-8EE6-0B8FFDBD568D}"/>
              </a:ext>
            </a:extLst>
          </p:cNvPr>
          <p:cNvSpPr/>
          <p:nvPr/>
        </p:nvSpPr>
        <p:spPr>
          <a:xfrm>
            <a:off x="5754899" y="19138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D962E0-2EE6-4633-B600-7A365FB3E635}"/>
              </a:ext>
            </a:extLst>
          </p:cNvPr>
          <p:cNvSpPr/>
          <p:nvPr/>
        </p:nvSpPr>
        <p:spPr>
          <a:xfrm rot="16200000">
            <a:off x="4295554" y="3072326"/>
            <a:ext cx="6383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25DEC6-6417-4D84-8F10-6903FD83F66F}"/>
              </a:ext>
            </a:extLst>
          </p:cNvPr>
          <p:cNvSpPr txBox="1"/>
          <p:nvPr/>
        </p:nvSpPr>
        <p:spPr>
          <a:xfrm>
            <a:off x="663353" y="3449140"/>
            <a:ext cx="174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ATE_Production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2F988-B30C-4B2A-9407-8BF34C00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152" y="3702953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8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0434AFB0-C36B-43F2-85CB-4589A66A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38" y="467932"/>
            <a:ext cx="5198158" cy="5515194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C2E93E0E-A528-47B8-91D8-155B5CF21227}"/>
              </a:ext>
            </a:extLst>
          </p:cNvPr>
          <p:cNvSpPr/>
          <p:nvPr/>
        </p:nvSpPr>
        <p:spPr>
          <a:xfrm>
            <a:off x="6939403" y="361341"/>
            <a:ext cx="3156276" cy="1483112"/>
          </a:xfrm>
          <a:prstGeom prst="wedgeEllipseCallout">
            <a:avLst>
              <a:gd name="adj1" fmla="val -61099"/>
              <a:gd name="adj2" fmla="val 62562"/>
            </a:avLst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F545C-5E34-4B82-9030-7A36D9FC1378}"/>
              </a:ext>
            </a:extLst>
          </p:cNvPr>
          <p:cNvSpPr txBox="1"/>
          <p:nvPr/>
        </p:nvSpPr>
        <p:spPr>
          <a:xfrm>
            <a:off x="7351196" y="810509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Demo Time !</a:t>
            </a:r>
          </a:p>
        </p:txBody>
      </p:sp>
    </p:spTree>
    <p:extLst>
      <p:ext uri="{BB962C8B-B14F-4D97-AF65-F5344CB8AC3E}">
        <p14:creationId xmlns:p14="http://schemas.microsoft.com/office/powerpoint/2010/main" val="274983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583</Words>
  <Application>Microsoft Office PowerPoint</Application>
  <PresentationFormat>Widescreen</PresentationFormat>
  <Paragraphs>103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Friday</dc:creator>
  <cp:lastModifiedBy>Kurt Friday</cp:lastModifiedBy>
  <cp:revision>82</cp:revision>
  <dcterms:created xsi:type="dcterms:W3CDTF">2020-10-31T02:14:08Z</dcterms:created>
  <dcterms:modified xsi:type="dcterms:W3CDTF">2023-11-15T23:33:02Z</dcterms:modified>
</cp:coreProperties>
</file>