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19"/>
  </p:notesMasterIdLst>
  <p:sldIdLst>
    <p:sldId id="256" r:id="rId2"/>
    <p:sldId id="257" r:id="rId3"/>
    <p:sldId id="258" r:id="rId4"/>
    <p:sldId id="259" r:id="rId5"/>
    <p:sldId id="260" r:id="rId6"/>
    <p:sldId id="261" r:id="rId7"/>
    <p:sldId id="262" r:id="rId8"/>
    <p:sldId id="267" r:id="rId9"/>
    <p:sldId id="268" r:id="rId10"/>
    <p:sldId id="270" r:id="rId11"/>
    <p:sldId id="269" r:id="rId12"/>
    <p:sldId id="272" r:id="rId13"/>
    <p:sldId id="271" r:id="rId14"/>
    <p:sldId id="266" r:id="rId15"/>
    <p:sldId id="263" r:id="rId16"/>
    <p:sldId id="264"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60B49-FF84-479B-8288-809CE669EB7A}" v="1" dt="2023-03-05T09:59:31.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2218" autoAdjust="0"/>
  </p:normalViewPr>
  <p:slideViewPr>
    <p:cSldViewPr snapToGrid="0">
      <p:cViewPr varScale="1">
        <p:scale>
          <a:sx n="63" d="100"/>
          <a:sy n="63" d="100"/>
        </p:scale>
        <p:origin x="24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iberto Antonio Dehesa Ortiz" userId="a30f474c66d887a4" providerId="LiveId" clId="{D3D60B49-FF84-479B-8288-809CE669EB7A}"/>
    <pc:docChg chg="undo custSel addSld modSld">
      <pc:chgData name="Heriberto Antonio Dehesa Ortiz" userId="a30f474c66d887a4" providerId="LiveId" clId="{D3D60B49-FF84-479B-8288-809CE669EB7A}" dt="2023-03-05T11:03:31.475" v="4457" actId="26606"/>
      <pc:docMkLst>
        <pc:docMk/>
      </pc:docMkLst>
      <pc:sldChg chg="modNotesTx">
        <pc:chgData name="Heriberto Antonio Dehesa Ortiz" userId="a30f474c66d887a4" providerId="LiveId" clId="{D3D60B49-FF84-479B-8288-809CE669EB7A}" dt="2023-03-05T10:21:45.098" v="2551" actId="20577"/>
        <pc:sldMkLst>
          <pc:docMk/>
          <pc:sldMk cId="1176498248" sldId="257"/>
        </pc:sldMkLst>
      </pc:sldChg>
      <pc:sldChg chg="modNotesTx">
        <pc:chgData name="Heriberto Antonio Dehesa Ortiz" userId="a30f474c66d887a4" providerId="LiveId" clId="{D3D60B49-FF84-479B-8288-809CE669EB7A}" dt="2023-03-05T10:26:12.815" v="2856" actId="20577"/>
        <pc:sldMkLst>
          <pc:docMk/>
          <pc:sldMk cId="2976135784" sldId="258"/>
        </pc:sldMkLst>
      </pc:sldChg>
      <pc:sldChg chg="modNotesTx">
        <pc:chgData name="Heriberto Antonio Dehesa Ortiz" userId="a30f474c66d887a4" providerId="LiveId" clId="{D3D60B49-FF84-479B-8288-809CE669EB7A}" dt="2023-03-05T09:36:43.943" v="525" actId="20577"/>
        <pc:sldMkLst>
          <pc:docMk/>
          <pc:sldMk cId="76469484" sldId="259"/>
        </pc:sldMkLst>
      </pc:sldChg>
      <pc:sldChg chg="modNotesTx">
        <pc:chgData name="Heriberto Antonio Dehesa Ortiz" userId="a30f474c66d887a4" providerId="LiveId" clId="{D3D60B49-FF84-479B-8288-809CE669EB7A}" dt="2023-03-05T09:49:59.667" v="900" actId="20577"/>
        <pc:sldMkLst>
          <pc:docMk/>
          <pc:sldMk cId="2756658838" sldId="260"/>
        </pc:sldMkLst>
      </pc:sldChg>
      <pc:sldChg chg="modNotesTx">
        <pc:chgData name="Heriberto Antonio Dehesa Ortiz" userId="a30f474c66d887a4" providerId="LiveId" clId="{D3D60B49-FF84-479B-8288-809CE669EB7A}" dt="2023-03-05T09:56:37.525" v="1180" actId="20577"/>
        <pc:sldMkLst>
          <pc:docMk/>
          <pc:sldMk cId="1121921362" sldId="261"/>
        </pc:sldMkLst>
      </pc:sldChg>
      <pc:sldChg chg="addSp delSp modSp mod modNotesTx">
        <pc:chgData name="Heriberto Antonio Dehesa Ortiz" userId="a30f474c66d887a4" providerId="LiveId" clId="{D3D60B49-FF84-479B-8288-809CE669EB7A}" dt="2023-03-05T10:04:34.092" v="1628" actId="20577"/>
        <pc:sldMkLst>
          <pc:docMk/>
          <pc:sldMk cId="3430871019" sldId="262"/>
        </pc:sldMkLst>
        <pc:spChg chg="mod">
          <ac:chgData name="Heriberto Antonio Dehesa Ortiz" userId="a30f474c66d887a4" providerId="LiveId" clId="{D3D60B49-FF84-479B-8288-809CE669EB7A}" dt="2023-03-05T10:04:05.938" v="1529" actId="20577"/>
          <ac:spMkLst>
            <pc:docMk/>
            <pc:sldMk cId="3430871019" sldId="262"/>
            <ac:spMk id="2" creationId="{F89FF7A1-C1B1-D24F-C474-CD0A4D87B892}"/>
          </ac:spMkLst>
        </pc:spChg>
        <pc:spChg chg="del">
          <ac:chgData name="Heriberto Antonio Dehesa Ortiz" userId="a30f474c66d887a4" providerId="LiveId" clId="{D3D60B49-FF84-479B-8288-809CE669EB7A}" dt="2023-03-05T09:59:29.798" v="1181" actId="478"/>
          <ac:spMkLst>
            <pc:docMk/>
            <pc:sldMk cId="3430871019" sldId="262"/>
            <ac:spMk id="3" creationId="{403B4C96-2620-56CA-3DC8-347420A72FBF}"/>
          </ac:spMkLst>
        </pc:spChg>
        <pc:picChg chg="add mod">
          <ac:chgData name="Heriberto Antonio Dehesa Ortiz" userId="a30f474c66d887a4" providerId="LiveId" clId="{D3D60B49-FF84-479B-8288-809CE669EB7A}" dt="2023-03-05T10:00:01.909" v="1190" actId="1076"/>
          <ac:picMkLst>
            <pc:docMk/>
            <pc:sldMk cId="3430871019" sldId="262"/>
            <ac:picMk id="5" creationId="{08834197-ED68-6611-27A6-7DDFE230301B}"/>
          </ac:picMkLst>
        </pc:picChg>
      </pc:sldChg>
      <pc:sldChg chg="modNotesTx">
        <pc:chgData name="Heriberto Antonio Dehesa Ortiz" userId="a30f474c66d887a4" providerId="LiveId" clId="{D3D60B49-FF84-479B-8288-809CE669EB7A}" dt="2023-03-05T10:40:12.092" v="3660" actId="20577"/>
        <pc:sldMkLst>
          <pc:docMk/>
          <pc:sldMk cId="304808437" sldId="267"/>
        </pc:sldMkLst>
      </pc:sldChg>
      <pc:sldChg chg="modNotesTx">
        <pc:chgData name="Heriberto Antonio Dehesa Ortiz" userId="a30f474c66d887a4" providerId="LiveId" clId="{D3D60B49-FF84-479B-8288-809CE669EB7A}" dt="2023-03-05T10:43:50.980" v="3819" actId="20577"/>
        <pc:sldMkLst>
          <pc:docMk/>
          <pc:sldMk cId="1810218577" sldId="268"/>
        </pc:sldMkLst>
      </pc:sldChg>
      <pc:sldChg chg="modSp mod">
        <pc:chgData name="Heriberto Antonio Dehesa Ortiz" userId="a30f474c66d887a4" providerId="LiveId" clId="{D3D60B49-FF84-479B-8288-809CE669EB7A}" dt="2023-03-05T10:49:17.440" v="4122" actId="20577"/>
        <pc:sldMkLst>
          <pc:docMk/>
          <pc:sldMk cId="2461509130" sldId="269"/>
        </pc:sldMkLst>
        <pc:spChg chg="mod">
          <ac:chgData name="Heriberto Antonio Dehesa Ortiz" userId="a30f474c66d887a4" providerId="LiveId" clId="{D3D60B49-FF84-479B-8288-809CE669EB7A}" dt="2023-03-05T10:49:17.440" v="4122" actId="20577"/>
          <ac:spMkLst>
            <pc:docMk/>
            <pc:sldMk cId="2461509130" sldId="269"/>
            <ac:spMk id="3" creationId="{BE8EF69F-9378-AB6C-1A95-9AB831D465B3}"/>
          </ac:spMkLst>
        </pc:spChg>
      </pc:sldChg>
      <pc:sldChg chg="modNotesTx">
        <pc:chgData name="Heriberto Antonio Dehesa Ortiz" userId="a30f474c66d887a4" providerId="LiveId" clId="{D3D60B49-FF84-479B-8288-809CE669EB7A}" dt="2023-03-05T10:44:29.217" v="3932" actId="20577"/>
        <pc:sldMkLst>
          <pc:docMk/>
          <pc:sldMk cId="4272088750" sldId="270"/>
        </pc:sldMkLst>
      </pc:sldChg>
      <pc:sldChg chg="addSp delSp modSp add mod setBg">
        <pc:chgData name="Heriberto Antonio Dehesa Ortiz" userId="a30f474c66d887a4" providerId="LiveId" clId="{D3D60B49-FF84-479B-8288-809CE669EB7A}" dt="2023-03-05T11:03:31.475" v="4457" actId="26606"/>
        <pc:sldMkLst>
          <pc:docMk/>
          <pc:sldMk cId="822615812" sldId="272"/>
        </pc:sldMkLst>
        <pc:spChg chg="mod">
          <ac:chgData name="Heriberto Antonio Dehesa Ortiz" userId="a30f474c66d887a4" providerId="LiveId" clId="{D3D60B49-FF84-479B-8288-809CE669EB7A}" dt="2023-03-05T11:03:31.475" v="4457" actId="26606"/>
          <ac:spMkLst>
            <pc:docMk/>
            <pc:sldMk cId="822615812" sldId="272"/>
            <ac:spMk id="2" creationId="{B358E8B0-D708-DE68-C1C5-D80A3353323C}"/>
          </ac:spMkLst>
        </pc:spChg>
        <pc:spChg chg="mod">
          <ac:chgData name="Heriberto Antonio Dehesa Ortiz" userId="a30f474c66d887a4" providerId="LiveId" clId="{D3D60B49-FF84-479B-8288-809CE669EB7A}" dt="2023-03-05T11:03:31.475" v="4457" actId="26606"/>
          <ac:spMkLst>
            <pc:docMk/>
            <pc:sldMk cId="822615812" sldId="272"/>
            <ac:spMk id="3" creationId="{BE8EF69F-9378-AB6C-1A95-9AB831D465B3}"/>
          </ac:spMkLst>
        </pc:spChg>
        <pc:spChg chg="add del">
          <ac:chgData name="Heriberto Antonio Dehesa Ortiz" userId="a30f474c66d887a4" providerId="LiveId" clId="{D3D60B49-FF84-479B-8288-809CE669EB7A}" dt="2023-03-05T11:03:31.475" v="4457" actId="26606"/>
          <ac:spMkLst>
            <pc:docMk/>
            <pc:sldMk cId="822615812" sldId="272"/>
            <ac:spMk id="10" creationId="{FE90AC20-7A25-4729-AF8D-9E79559BBC96}"/>
          </ac:spMkLst>
        </pc:spChg>
        <pc:spChg chg="add del">
          <ac:chgData name="Heriberto Antonio Dehesa Ortiz" userId="a30f474c66d887a4" providerId="LiveId" clId="{D3D60B49-FF84-479B-8288-809CE669EB7A}" dt="2023-03-05T11:03:31.471" v="4456" actId="26606"/>
          <ac:spMkLst>
            <pc:docMk/>
            <pc:sldMk cId="822615812" sldId="272"/>
            <ac:spMk id="18" creationId="{2A4F745F-6DDB-413A-9BDC-D6B6E768AB4F}"/>
          </ac:spMkLst>
        </pc:spChg>
        <pc:spChg chg="add">
          <ac:chgData name="Heriberto Antonio Dehesa Ortiz" userId="a30f474c66d887a4" providerId="LiveId" clId="{D3D60B49-FF84-479B-8288-809CE669EB7A}" dt="2023-03-05T11:03:31.475" v="4457" actId="26606"/>
          <ac:spMkLst>
            <pc:docMk/>
            <pc:sldMk cId="822615812" sldId="272"/>
            <ac:spMk id="22" creationId="{2A6A41AD-B3AC-47B3-BC30-A29086AF2C5C}"/>
          </ac:spMkLst>
        </pc:spChg>
        <pc:picChg chg="add mod">
          <ac:chgData name="Heriberto Antonio Dehesa Ortiz" userId="a30f474c66d887a4" providerId="LiveId" clId="{D3D60B49-FF84-479B-8288-809CE669EB7A}" dt="2023-03-05T11:03:31.475" v="4457" actId="26606"/>
          <ac:picMkLst>
            <pc:docMk/>
            <pc:sldMk cId="822615812" sldId="272"/>
            <ac:picMk id="5" creationId="{D1300A37-E8BE-9EC9-D6B6-686CBC2B08F5}"/>
          </ac:picMkLst>
        </pc:picChg>
        <pc:picChg chg="add mod ord">
          <ac:chgData name="Heriberto Antonio Dehesa Ortiz" userId="a30f474c66d887a4" providerId="LiveId" clId="{D3D60B49-FF84-479B-8288-809CE669EB7A}" dt="2023-03-05T11:03:31.475" v="4457" actId="26606"/>
          <ac:picMkLst>
            <pc:docMk/>
            <pc:sldMk cId="822615812" sldId="272"/>
            <ac:picMk id="7" creationId="{817DC601-0B03-4B4A-6752-E8BDCF39F6D1}"/>
          </ac:picMkLst>
        </pc:picChg>
        <pc:picChg chg="add del">
          <ac:chgData name="Heriberto Antonio Dehesa Ortiz" userId="a30f474c66d887a4" providerId="LiveId" clId="{D3D60B49-FF84-479B-8288-809CE669EB7A}" dt="2023-03-05T11:03:17.369" v="4453" actId="22"/>
          <ac:picMkLst>
            <pc:docMk/>
            <pc:sldMk cId="822615812" sldId="272"/>
            <ac:picMk id="9" creationId="{FE332B49-89FE-B777-54C6-A3C6C9A79F2B}"/>
          </ac:picMkLst>
        </pc:picChg>
        <pc:picChg chg="add mod">
          <ac:chgData name="Heriberto Antonio Dehesa Ortiz" userId="a30f474c66d887a4" providerId="LiveId" clId="{D3D60B49-FF84-479B-8288-809CE669EB7A}" dt="2023-03-05T11:03:31.475" v="4457" actId="26606"/>
          <ac:picMkLst>
            <pc:docMk/>
            <pc:sldMk cId="822615812" sldId="272"/>
            <ac:picMk id="13" creationId="{FE4BCA27-80D4-9E8C-68DF-B8E70EB78EDC}"/>
          </ac:picMkLst>
        </pc:picChg>
        <pc:cxnChg chg="add del">
          <ac:chgData name="Heriberto Antonio Dehesa Ortiz" userId="a30f474c66d887a4" providerId="LiveId" clId="{D3D60B49-FF84-479B-8288-809CE669EB7A}" dt="2023-03-05T11:03:31.475" v="4457" actId="26606"/>
          <ac:cxnSpMkLst>
            <pc:docMk/>
            <pc:sldMk cId="822615812" sldId="272"/>
            <ac:cxnSpMk id="12" creationId="{7F935FD8-9F2E-4F15-8ED9-1C692DA6F351}"/>
          </ac:cxnSpMkLst>
        </pc:cxnChg>
        <pc:cxnChg chg="add del">
          <ac:chgData name="Heriberto Antonio Dehesa Ortiz" userId="a30f474c66d887a4" providerId="LiveId" clId="{D3D60B49-FF84-479B-8288-809CE669EB7A}" dt="2023-03-05T11:03:31.471" v="4456" actId="26606"/>
          <ac:cxnSpMkLst>
            <pc:docMk/>
            <pc:sldMk cId="822615812" sldId="272"/>
            <ac:cxnSpMk id="20" creationId="{B32E796E-8D19-4926-B7B8-653B01939010}"/>
          </ac:cxnSpMkLst>
        </pc:cxnChg>
        <pc:cxnChg chg="add">
          <ac:chgData name="Heriberto Antonio Dehesa Ortiz" userId="a30f474c66d887a4" providerId="LiveId" clId="{D3D60B49-FF84-479B-8288-809CE669EB7A}" dt="2023-03-05T11:03:31.475" v="4457" actId="26606"/>
          <ac:cxnSpMkLst>
            <pc:docMk/>
            <pc:sldMk cId="822615812" sldId="272"/>
            <ac:cxnSpMk id="23" creationId="{B32E796E-8D19-4926-B7B8-653B0193901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89E701-7D7B-44D0-BD55-0E0AC6A512B5}" type="datetimeFigureOut">
              <a:rPr lang="es-MX" smtClean="0"/>
              <a:t>05/03/2023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B86416-57AC-4DAC-BB64-521FF3D998C4}" type="slidenum">
              <a:rPr lang="es-MX" smtClean="0"/>
              <a:t>‹Nº›</a:t>
            </a:fld>
            <a:endParaRPr lang="es-MX"/>
          </a:p>
        </p:txBody>
      </p:sp>
    </p:spTree>
    <p:extLst>
      <p:ext uri="{BB962C8B-B14F-4D97-AF65-F5344CB8AC3E}">
        <p14:creationId xmlns:p14="http://schemas.microsoft.com/office/powerpoint/2010/main" val="1592710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Our research was based on the question of whether there is a relationship between the inflation rates and the amount of crime. </a:t>
            </a:r>
          </a:p>
          <a:p>
            <a:r>
              <a:rPr lang="en-US" dirty="0"/>
              <a:t>Our intuition tells us that, normally, money is a major motivator for crime. </a:t>
            </a:r>
          </a:p>
          <a:p>
            <a:r>
              <a:rPr lang="en-US" dirty="0"/>
              <a:t>Therefore, we might be biased, but we kept our research as focused as possible. But due to the nature of the data, the samples are limited, as not every country reports the statistics, and the countries that do, not all of them are completely  trustable. </a:t>
            </a:r>
          </a:p>
          <a:p>
            <a:r>
              <a:rPr lang="en-US" dirty="0"/>
              <a:t>Therefore, our research will be completely focused on the US, as the US has extensive reports on crime. </a:t>
            </a:r>
          </a:p>
          <a:p>
            <a:r>
              <a:rPr lang="en-US" dirty="0"/>
              <a:t>But this will only make the research valid on the US, as crime is also tied to culture, local laws, among others. </a:t>
            </a:r>
          </a:p>
          <a:p>
            <a:r>
              <a:rPr lang="en-US" dirty="0"/>
              <a:t>So our research is not as extensive as we would like it to be. </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2</a:t>
            </a:fld>
            <a:endParaRPr lang="es-MX"/>
          </a:p>
        </p:txBody>
      </p:sp>
    </p:spTree>
    <p:extLst>
      <p:ext uri="{BB962C8B-B14F-4D97-AF65-F5344CB8AC3E}">
        <p14:creationId xmlns:p14="http://schemas.microsoft.com/office/powerpoint/2010/main" val="1327174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We used two datasets: The St. Louis Federal Reserve for the inflation rates, and the FBI Uniform Crime Reporting dataset for the crime statistics. </a:t>
            </a:r>
          </a:p>
          <a:p>
            <a:r>
              <a:rPr lang="en-US" dirty="0"/>
              <a:t>However, the FBI dataset was split across every year, so we used </a:t>
            </a:r>
            <a:r>
              <a:rPr lang="en-US" dirty="0" err="1"/>
              <a:t>DisasterCenter</a:t>
            </a:r>
            <a:r>
              <a:rPr lang="en-US" dirty="0"/>
              <a:t>, which has the same data, but in a single dataset. </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3</a:t>
            </a:fld>
            <a:endParaRPr lang="es-MX"/>
          </a:p>
        </p:txBody>
      </p:sp>
    </p:spTree>
    <p:extLst>
      <p:ext uri="{BB962C8B-B14F-4D97-AF65-F5344CB8AC3E}">
        <p14:creationId xmlns:p14="http://schemas.microsoft.com/office/powerpoint/2010/main" val="3006064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noProof="0" dirty="0"/>
              <a:t>Removal of outliers: </a:t>
            </a:r>
          </a:p>
          <a:p>
            <a:r>
              <a:rPr lang="en-US" noProof="0" dirty="0"/>
              <a:t>Removing outliers is a common practice, and the standard is that any data that is outside 3 standard deviations is considered an outlier. In this case, 5 out of 60 values were removed. </a:t>
            </a:r>
          </a:p>
          <a:p>
            <a:endParaRPr lang="en-US" noProof="0" dirty="0"/>
          </a:p>
          <a:p>
            <a:r>
              <a:rPr lang="en-US" noProof="0" dirty="0" err="1"/>
              <a:t>Formating</a:t>
            </a:r>
            <a:r>
              <a:rPr lang="en-US" noProof="0" dirty="0"/>
              <a:t> dates: </a:t>
            </a:r>
          </a:p>
          <a:p>
            <a:r>
              <a:rPr lang="en-US" noProof="0" dirty="0"/>
              <a:t>The data had to be reformatted, as the date in the original dataset was a string, so it had to be reconverted to Date, and then to numeric so we could use it to filter by year easily. </a:t>
            </a:r>
          </a:p>
          <a:p>
            <a:endParaRPr lang="en-US" noProof="0" dirty="0"/>
          </a:p>
          <a:p>
            <a:endParaRPr lang="en-US" noProof="0" dirty="0"/>
          </a:p>
        </p:txBody>
      </p:sp>
      <p:sp>
        <p:nvSpPr>
          <p:cNvPr id="4" name="Marcador de número de diapositiva 3"/>
          <p:cNvSpPr>
            <a:spLocks noGrp="1"/>
          </p:cNvSpPr>
          <p:nvPr>
            <p:ph type="sldNum" sz="quarter" idx="5"/>
          </p:nvPr>
        </p:nvSpPr>
        <p:spPr/>
        <p:txBody>
          <a:bodyPr/>
          <a:lstStyle/>
          <a:p>
            <a:fld id="{B1B86416-57AC-4DAC-BB64-521FF3D998C4}" type="slidenum">
              <a:rPr lang="es-MX" smtClean="0"/>
              <a:t>4</a:t>
            </a:fld>
            <a:endParaRPr lang="es-MX"/>
          </a:p>
        </p:txBody>
      </p:sp>
    </p:spTree>
    <p:extLst>
      <p:ext uri="{BB962C8B-B14F-4D97-AF65-F5344CB8AC3E}">
        <p14:creationId xmlns:p14="http://schemas.microsoft.com/office/powerpoint/2010/main" val="3250478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noProof="0" dirty="0"/>
              <a:t>Some basic comparisons were made to see the behavior of different types of crimes next to the behavior of the CPI over the years. </a:t>
            </a:r>
          </a:p>
          <a:p>
            <a:r>
              <a:rPr lang="en-US" u="none" noProof="0" dirty="0"/>
              <a:t>Most of the graphics behaved very similarly, showing a stark increase following the increase in CPI, and then, a steady decrease, but with a delay. Their shape also resembles a normal distribution. </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5</a:t>
            </a:fld>
            <a:endParaRPr lang="es-MX"/>
          </a:p>
        </p:txBody>
      </p:sp>
    </p:spTree>
    <p:extLst>
      <p:ext uri="{BB962C8B-B14F-4D97-AF65-F5344CB8AC3E}">
        <p14:creationId xmlns:p14="http://schemas.microsoft.com/office/powerpoint/2010/main" val="1102898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After adjusting the crime statistics per 100,000 pop we can see that the behavior stays the same, as only the scale was adjusted, but the general behavior stays the same. </a:t>
            </a:r>
          </a:p>
          <a:p>
            <a:r>
              <a:rPr lang="en-US" dirty="0"/>
              <a:t>Therefore, we can use the adjusted data for our following tests and methods. </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6</a:t>
            </a:fld>
            <a:endParaRPr lang="es-MX"/>
          </a:p>
        </p:txBody>
      </p:sp>
    </p:spTree>
    <p:extLst>
      <p:ext uri="{BB962C8B-B14F-4D97-AF65-F5344CB8AC3E}">
        <p14:creationId xmlns:p14="http://schemas.microsoft.com/office/powerpoint/2010/main" val="2882531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As we can see in this plot, there is a relation between the percentage of crime, which is the percentage of the total number of crimes per the entire population, and the inflation rate. </a:t>
            </a:r>
          </a:p>
          <a:p>
            <a:r>
              <a:rPr lang="en-US" dirty="0"/>
              <a:t>However, this relation is not completely clear, and we will require further tests and analysis to determine what, if any , the relation is. </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7</a:t>
            </a:fld>
            <a:endParaRPr lang="es-MX"/>
          </a:p>
        </p:txBody>
      </p:sp>
    </p:spTree>
    <p:extLst>
      <p:ext uri="{BB962C8B-B14F-4D97-AF65-F5344CB8AC3E}">
        <p14:creationId xmlns:p14="http://schemas.microsoft.com/office/powerpoint/2010/main" val="1796089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The correlation tests are done to evaluate the association between two or more variables or samples. </a:t>
            </a:r>
          </a:p>
          <a:p>
            <a:r>
              <a:rPr lang="en-US" dirty="0"/>
              <a:t>In this case, we performed this test for the inflation rate against every crime type, to see how they were related. </a:t>
            </a:r>
          </a:p>
          <a:p>
            <a:r>
              <a:rPr lang="en-US" dirty="0"/>
              <a:t>R uses the Pearson test as a default, which is the one we used. </a:t>
            </a:r>
          </a:p>
          <a:p>
            <a:r>
              <a:rPr lang="en-US" dirty="0"/>
              <a:t>In the Pearson test, there are 3 possible results: </a:t>
            </a:r>
          </a:p>
          <a:p>
            <a:r>
              <a:rPr lang="en-US" dirty="0"/>
              <a:t>Values between -1 and 0, 0, and values between 0 and 1.</a:t>
            </a:r>
          </a:p>
          <a:p>
            <a:r>
              <a:rPr lang="en-US" dirty="0"/>
              <a:t>Values between -1 and 0 mean that the relation is negative: The more one value increases, the more the other decreases. </a:t>
            </a:r>
          </a:p>
          <a:p>
            <a:r>
              <a:rPr lang="en-US" dirty="0"/>
              <a:t>0 means that there is no correlation at all. </a:t>
            </a:r>
          </a:p>
          <a:p>
            <a:r>
              <a:rPr lang="en-US" dirty="0"/>
              <a:t>Values between 1 and 0 means that the relation is positive: the more one value increases, so does the other. </a:t>
            </a:r>
          </a:p>
          <a:p>
            <a:endParaRPr lang="en-US" dirty="0"/>
          </a:p>
        </p:txBody>
      </p:sp>
      <p:sp>
        <p:nvSpPr>
          <p:cNvPr id="4" name="Marcador de número de diapositiva 3"/>
          <p:cNvSpPr>
            <a:spLocks noGrp="1"/>
          </p:cNvSpPr>
          <p:nvPr>
            <p:ph type="sldNum" sz="quarter" idx="5"/>
          </p:nvPr>
        </p:nvSpPr>
        <p:spPr/>
        <p:txBody>
          <a:bodyPr/>
          <a:lstStyle/>
          <a:p>
            <a:fld id="{B1B86416-57AC-4DAC-BB64-521FF3D998C4}" type="slidenum">
              <a:rPr lang="es-MX" smtClean="0"/>
              <a:t>8</a:t>
            </a:fld>
            <a:endParaRPr lang="es-MX"/>
          </a:p>
        </p:txBody>
      </p:sp>
    </p:spTree>
    <p:extLst>
      <p:ext uri="{BB962C8B-B14F-4D97-AF65-F5344CB8AC3E}">
        <p14:creationId xmlns:p14="http://schemas.microsoft.com/office/powerpoint/2010/main" val="3525263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As we can see, for some of the crimes, the correlation is lower than 0.5, which means that although there is a degree of relation, it is too low.</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9</a:t>
            </a:fld>
            <a:endParaRPr lang="es-MX"/>
          </a:p>
        </p:txBody>
      </p:sp>
    </p:spTree>
    <p:extLst>
      <p:ext uri="{BB962C8B-B14F-4D97-AF65-F5344CB8AC3E}">
        <p14:creationId xmlns:p14="http://schemas.microsoft.com/office/powerpoint/2010/main" val="290721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However, for others, once we used the crimes per 100,000 dataset, we saw that come had a strong correlation. </a:t>
            </a:r>
          </a:p>
        </p:txBody>
      </p:sp>
      <p:sp>
        <p:nvSpPr>
          <p:cNvPr id="4" name="Marcador de número de diapositiva 3"/>
          <p:cNvSpPr>
            <a:spLocks noGrp="1"/>
          </p:cNvSpPr>
          <p:nvPr>
            <p:ph type="sldNum" sz="quarter" idx="5"/>
          </p:nvPr>
        </p:nvSpPr>
        <p:spPr/>
        <p:txBody>
          <a:bodyPr/>
          <a:lstStyle/>
          <a:p>
            <a:fld id="{B1B86416-57AC-4DAC-BB64-521FF3D998C4}" type="slidenum">
              <a:rPr lang="es-MX" smtClean="0"/>
              <a:t>10</a:t>
            </a:fld>
            <a:endParaRPr lang="es-MX"/>
          </a:p>
        </p:txBody>
      </p:sp>
    </p:spTree>
    <p:extLst>
      <p:ext uri="{BB962C8B-B14F-4D97-AF65-F5344CB8AC3E}">
        <p14:creationId xmlns:p14="http://schemas.microsoft.com/office/powerpoint/2010/main" val="597454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‹Nº›</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March 5, 2023</a:t>
            </a:fld>
            <a:endParaRPr lang="en-US" dirty="0"/>
          </a:p>
        </p:txBody>
      </p:sp>
    </p:spTree>
    <p:extLst>
      <p:ext uri="{BB962C8B-B14F-4D97-AF65-F5344CB8AC3E}">
        <p14:creationId xmlns:p14="http://schemas.microsoft.com/office/powerpoint/2010/main" val="1800697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Sunday, March 5, 2023</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3084568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Sunday, March 5, 2023</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772801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‹Nº›</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March 5, 2023</a:t>
            </a:fld>
            <a:endParaRPr lang="en-US" dirty="0"/>
          </a:p>
        </p:txBody>
      </p:sp>
    </p:spTree>
    <p:extLst>
      <p:ext uri="{BB962C8B-B14F-4D97-AF65-F5344CB8AC3E}">
        <p14:creationId xmlns:p14="http://schemas.microsoft.com/office/powerpoint/2010/main" val="1335968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Sunday, March 5, 2023</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‹Nº›</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318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Sunday, March 5, 2023</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‹Nº›</a:t>
            </a:fld>
            <a:endParaRPr lang="en-US"/>
          </a:p>
        </p:txBody>
      </p:sp>
    </p:spTree>
    <p:extLst>
      <p:ext uri="{BB962C8B-B14F-4D97-AF65-F5344CB8AC3E}">
        <p14:creationId xmlns:p14="http://schemas.microsoft.com/office/powerpoint/2010/main" val="55567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Sunday, March 5, 2023</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‹Nº›</a:t>
            </a:fld>
            <a:endParaRPr lang="en-US"/>
          </a:p>
        </p:txBody>
      </p:sp>
    </p:spTree>
    <p:extLst>
      <p:ext uri="{BB962C8B-B14F-4D97-AF65-F5344CB8AC3E}">
        <p14:creationId xmlns:p14="http://schemas.microsoft.com/office/powerpoint/2010/main" val="2489696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Sunday, March 5, 2023</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‹Nº›</a:t>
            </a:fld>
            <a:endParaRPr lang="en-US"/>
          </a:p>
        </p:txBody>
      </p:sp>
    </p:spTree>
    <p:extLst>
      <p:ext uri="{BB962C8B-B14F-4D97-AF65-F5344CB8AC3E}">
        <p14:creationId xmlns:p14="http://schemas.microsoft.com/office/powerpoint/2010/main" val="1665956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Sunday, March 5, 2023</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508633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Sunday, March 5, 2023</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73925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Sunday, March 5, 2023</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‹Nº›</a:t>
            </a:fld>
            <a:endParaRPr lang="en-US"/>
          </a:p>
        </p:txBody>
      </p:sp>
    </p:spTree>
    <p:extLst>
      <p:ext uri="{BB962C8B-B14F-4D97-AF65-F5344CB8AC3E}">
        <p14:creationId xmlns:p14="http://schemas.microsoft.com/office/powerpoint/2010/main" val="302258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‹Nº›</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March 5, 2023</a:t>
            </a:fld>
            <a:endParaRPr lang="en-US" dirty="0"/>
          </a:p>
        </p:txBody>
      </p:sp>
    </p:spTree>
    <p:extLst>
      <p:ext uri="{BB962C8B-B14F-4D97-AF65-F5344CB8AC3E}">
        <p14:creationId xmlns:p14="http://schemas.microsoft.com/office/powerpoint/2010/main" val="147917149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858E9-A8A4-C8A0-76FB-4D372FA98CD6}"/>
              </a:ext>
            </a:extLst>
          </p:cNvPr>
          <p:cNvSpPr>
            <a:spLocks noGrp="1"/>
          </p:cNvSpPr>
          <p:nvPr>
            <p:ph type="ctrTitle"/>
          </p:nvPr>
        </p:nvSpPr>
        <p:spPr>
          <a:xfrm>
            <a:off x="448055" y="662400"/>
            <a:ext cx="11293200" cy="1000800"/>
          </a:xfrm>
        </p:spPr>
        <p:txBody>
          <a:bodyPr anchor="ctr">
            <a:normAutofit/>
          </a:bodyPr>
          <a:lstStyle/>
          <a:p>
            <a:r>
              <a:rPr lang="en-US"/>
              <a:t>Crime and Inflation</a:t>
            </a:r>
            <a:endParaRPr lang="en-US" dirty="0"/>
          </a:p>
        </p:txBody>
      </p:sp>
      <p:sp>
        <p:nvSpPr>
          <p:cNvPr id="3" name="Subtitle 2">
            <a:extLst>
              <a:ext uri="{FF2B5EF4-FFF2-40B4-BE49-F238E27FC236}">
                <a16:creationId xmlns:a16="http://schemas.microsoft.com/office/drawing/2014/main" id="{B6E9D0A8-85E9-E801-D186-83E4EA064D4E}"/>
              </a:ext>
            </a:extLst>
          </p:cNvPr>
          <p:cNvSpPr>
            <a:spLocks noGrp="1"/>
          </p:cNvSpPr>
          <p:nvPr>
            <p:ph type="subTitle" idx="1"/>
          </p:nvPr>
        </p:nvSpPr>
        <p:spPr>
          <a:xfrm>
            <a:off x="448055" y="1652400"/>
            <a:ext cx="11293200" cy="984885"/>
          </a:xfrm>
        </p:spPr>
        <p:txBody>
          <a:bodyPr anchor="ctr">
            <a:normAutofit fontScale="92500" lnSpcReduction="10000"/>
          </a:bodyPr>
          <a:lstStyle/>
          <a:p>
            <a:r>
              <a:rPr lang="en-US" sz="6400" dirty="0"/>
              <a:t>Antonio Ortiz and Kurt Meyer</a:t>
            </a:r>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D4A144E-EA75-6E42-F933-E028782CBCB5}"/>
              </a:ext>
            </a:extLst>
          </p:cNvPr>
          <p:cNvPicPr>
            <a:picLocks noChangeAspect="1"/>
          </p:cNvPicPr>
          <p:nvPr/>
        </p:nvPicPr>
        <p:blipFill rotWithShape="1">
          <a:blip r:embed="rId2"/>
          <a:srcRect t="23444" b="28649"/>
          <a:stretch/>
        </p:blipFill>
        <p:spPr>
          <a:xfrm>
            <a:off x="20" y="2959198"/>
            <a:ext cx="12191980" cy="3898801"/>
          </a:xfrm>
          <a:prstGeom prst="rect">
            <a:avLst/>
          </a:prstGeom>
        </p:spPr>
      </p:pic>
    </p:spTree>
    <p:extLst>
      <p:ext uri="{BB962C8B-B14F-4D97-AF65-F5344CB8AC3E}">
        <p14:creationId xmlns:p14="http://schemas.microsoft.com/office/powerpoint/2010/main" val="2270124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8C448D53-ACA1-4CA4-B08A-09FB0780C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9522C0-32AC-620C-59CE-22800FFDE83B}"/>
              </a:ext>
            </a:extLst>
          </p:cNvPr>
          <p:cNvSpPr>
            <a:spLocks noGrp="1"/>
          </p:cNvSpPr>
          <p:nvPr>
            <p:ph type="title"/>
          </p:nvPr>
        </p:nvSpPr>
        <p:spPr>
          <a:xfrm>
            <a:off x="6311900" y="448056"/>
            <a:ext cx="5428996" cy="3401568"/>
          </a:xfrm>
        </p:spPr>
        <p:txBody>
          <a:bodyPr vert="horz" lIns="0" tIns="0" rIns="0" bIns="0" rtlCol="0" anchor="b">
            <a:normAutofit/>
          </a:bodyPr>
          <a:lstStyle/>
          <a:p>
            <a:pPr>
              <a:lnSpc>
                <a:spcPct val="100000"/>
              </a:lnSpc>
            </a:pPr>
            <a:r>
              <a:rPr lang="en-US" sz="6400" dirty="0"/>
              <a:t>Correlation Tests on Crime Data Per 100,000</a:t>
            </a:r>
          </a:p>
        </p:txBody>
      </p:sp>
      <p:pic>
        <p:nvPicPr>
          <p:cNvPr id="4" name="Content Placeholder 3">
            <a:extLst>
              <a:ext uri="{FF2B5EF4-FFF2-40B4-BE49-F238E27FC236}">
                <a16:creationId xmlns:a16="http://schemas.microsoft.com/office/drawing/2014/main" id="{6F2634BE-5305-83C9-018A-34F07FDAA1B1}"/>
              </a:ext>
            </a:extLst>
          </p:cNvPr>
          <p:cNvPicPr>
            <a:picLocks noGrp="1" noChangeAspect="1"/>
          </p:cNvPicPr>
          <p:nvPr>
            <p:ph idx="1"/>
          </p:nvPr>
        </p:nvPicPr>
        <p:blipFill>
          <a:blip r:embed="rId3"/>
          <a:stretch>
            <a:fillRect/>
          </a:stretch>
        </p:blipFill>
        <p:spPr>
          <a:xfrm>
            <a:off x="451104" y="890293"/>
            <a:ext cx="5422576" cy="4663413"/>
          </a:xfrm>
          <a:prstGeom prst="rect">
            <a:avLst/>
          </a:prstGeom>
        </p:spPr>
      </p:pic>
      <p:cxnSp>
        <p:nvCxnSpPr>
          <p:cNvPr id="13" name="Straight Connector 12">
            <a:extLst>
              <a:ext uri="{FF2B5EF4-FFF2-40B4-BE49-F238E27FC236}">
                <a16:creationId xmlns:a16="http://schemas.microsoft.com/office/drawing/2014/main" id="{3B5719CE-F76F-4313-9A48-ADF79E67BB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18321" y="4122000"/>
            <a:ext cx="5447091"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2088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8E8B0-D708-DE68-C1C5-D80A3353323C}"/>
              </a:ext>
            </a:extLst>
          </p:cNvPr>
          <p:cNvSpPr>
            <a:spLocks noGrp="1"/>
          </p:cNvSpPr>
          <p:nvPr>
            <p:ph type="title"/>
          </p:nvPr>
        </p:nvSpPr>
        <p:spPr/>
        <p:txBody>
          <a:bodyPr/>
          <a:lstStyle/>
          <a:p>
            <a:r>
              <a:rPr lang="en-US" dirty="0"/>
              <a:t>Granger Model</a:t>
            </a:r>
          </a:p>
        </p:txBody>
      </p:sp>
      <p:sp>
        <p:nvSpPr>
          <p:cNvPr id="3" name="Content Placeholder 2">
            <a:extLst>
              <a:ext uri="{FF2B5EF4-FFF2-40B4-BE49-F238E27FC236}">
                <a16:creationId xmlns:a16="http://schemas.microsoft.com/office/drawing/2014/main" id="{BE8EF69F-9378-AB6C-1A95-9AB831D465B3}"/>
              </a:ext>
            </a:extLst>
          </p:cNvPr>
          <p:cNvSpPr>
            <a:spLocks noGrp="1"/>
          </p:cNvSpPr>
          <p:nvPr>
            <p:ph idx="1"/>
          </p:nvPr>
        </p:nvSpPr>
        <p:spPr/>
        <p:txBody>
          <a:bodyPr/>
          <a:lstStyle/>
          <a:p>
            <a:r>
              <a:rPr lang="en-US" dirty="0"/>
              <a:t>Used to determine whether a time series can forecast another one</a:t>
            </a:r>
          </a:p>
          <a:p>
            <a:r>
              <a:rPr lang="en-US" dirty="0"/>
              <a:t>Although called the Granger causality test, it is more appropriate to say it tests if one forecasts the other</a:t>
            </a:r>
          </a:p>
        </p:txBody>
      </p:sp>
    </p:spTree>
    <p:extLst>
      <p:ext uri="{BB962C8B-B14F-4D97-AF65-F5344CB8AC3E}">
        <p14:creationId xmlns:p14="http://schemas.microsoft.com/office/powerpoint/2010/main" val="2461509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2A6A41AD-B3AC-47B3-BC30-A29086AF2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E8B0-D708-DE68-C1C5-D80A3353323C}"/>
              </a:ext>
            </a:extLst>
          </p:cNvPr>
          <p:cNvSpPr>
            <a:spLocks noGrp="1"/>
          </p:cNvSpPr>
          <p:nvPr>
            <p:ph type="title"/>
          </p:nvPr>
        </p:nvSpPr>
        <p:spPr>
          <a:xfrm>
            <a:off x="448056" y="388800"/>
            <a:ext cx="3452432" cy="860400"/>
          </a:xfrm>
        </p:spPr>
        <p:txBody>
          <a:bodyPr anchor="b">
            <a:normAutofit/>
          </a:bodyPr>
          <a:lstStyle/>
          <a:p>
            <a:r>
              <a:rPr lang="en-US" dirty="0"/>
              <a:t>Granger Results</a:t>
            </a:r>
          </a:p>
        </p:txBody>
      </p:sp>
      <p:cxnSp>
        <p:nvCxnSpPr>
          <p:cNvPr id="23" name="Straight Connector 19">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8EF69F-9378-AB6C-1A95-9AB831D465B3}"/>
              </a:ext>
            </a:extLst>
          </p:cNvPr>
          <p:cNvSpPr>
            <a:spLocks noGrp="1"/>
          </p:cNvSpPr>
          <p:nvPr>
            <p:ph idx="1"/>
          </p:nvPr>
        </p:nvSpPr>
        <p:spPr>
          <a:xfrm>
            <a:off x="448056" y="1944000"/>
            <a:ext cx="3452432" cy="4006800"/>
          </a:xfrm>
        </p:spPr>
        <p:txBody>
          <a:bodyPr>
            <a:normAutofit/>
          </a:bodyPr>
          <a:lstStyle/>
          <a:p>
            <a:pPr>
              <a:lnSpc>
                <a:spcPct val="110000"/>
              </a:lnSpc>
            </a:pPr>
            <a:r>
              <a:rPr lang="en-US" sz="2000"/>
              <a:t>The tests were performed on 3 monetary related statistics: total crime, property related crimes, and burglary.</a:t>
            </a:r>
          </a:p>
          <a:p>
            <a:pPr>
              <a:lnSpc>
                <a:spcPct val="110000"/>
              </a:lnSpc>
            </a:pPr>
            <a:r>
              <a:rPr lang="en-US" sz="2000"/>
              <a:t>From those 3, we could reject the null hypothesis for all 3, which indicates that knowing the inflation rate can be used to forecast the crime rates. </a:t>
            </a:r>
          </a:p>
        </p:txBody>
      </p:sp>
      <p:pic>
        <p:nvPicPr>
          <p:cNvPr id="5" name="Imagen 4">
            <a:extLst>
              <a:ext uri="{FF2B5EF4-FFF2-40B4-BE49-F238E27FC236}">
                <a16:creationId xmlns:a16="http://schemas.microsoft.com/office/drawing/2014/main" id="{D1300A37-E8BE-9EC9-D6B6-686CBC2B08F5}"/>
              </a:ext>
            </a:extLst>
          </p:cNvPr>
          <p:cNvPicPr>
            <a:picLocks noChangeAspect="1"/>
          </p:cNvPicPr>
          <p:nvPr/>
        </p:nvPicPr>
        <p:blipFill>
          <a:blip r:embed="rId2"/>
          <a:stretch>
            <a:fillRect/>
          </a:stretch>
        </p:blipFill>
        <p:spPr>
          <a:xfrm>
            <a:off x="4367213" y="2772359"/>
            <a:ext cx="3597022" cy="863285"/>
          </a:xfrm>
          <a:custGeom>
            <a:avLst/>
            <a:gdLst/>
            <a:ahLst/>
            <a:cxnLst/>
            <a:rect l="l" t="t" r="r" b="b"/>
            <a:pathLst>
              <a:path w="3597022" h="2664002">
                <a:moveTo>
                  <a:pt x="0" y="0"/>
                </a:moveTo>
                <a:lnTo>
                  <a:pt x="3597022" y="0"/>
                </a:lnTo>
                <a:lnTo>
                  <a:pt x="3597022" y="2664002"/>
                </a:lnTo>
                <a:lnTo>
                  <a:pt x="0" y="2664002"/>
                </a:lnTo>
                <a:lnTo>
                  <a:pt x="0" y="0"/>
                </a:lnTo>
                <a:close/>
              </a:path>
            </a:pathLst>
          </a:custGeom>
        </p:spPr>
      </p:pic>
      <p:pic>
        <p:nvPicPr>
          <p:cNvPr id="13" name="Imagen 12">
            <a:extLst>
              <a:ext uri="{FF2B5EF4-FFF2-40B4-BE49-F238E27FC236}">
                <a16:creationId xmlns:a16="http://schemas.microsoft.com/office/drawing/2014/main" id="{FE4BCA27-80D4-9E8C-68DF-B8E70EB78EDC}"/>
              </a:ext>
            </a:extLst>
          </p:cNvPr>
          <p:cNvPicPr>
            <a:picLocks noChangeAspect="1"/>
          </p:cNvPicPr>
          <p:nvPr/>
        </p:nvPicPr>
        <p:blipFill>
          <a:blip r:embed="rId3"/>
          <a:stretch>
            <a:fillRect/>
          </a:stretch>
        </p:blipFill>
        <p:spPr>
          <a:xfrm>
            <a:off x="8144235" y="1471758"/>
            <a:ext cx="3597022" cy="620486"/>
          </a:xfrm>
          <a:custGeom>
            <a:avLst/>
            <a:gdLst/>
            <a:ahLst/>
            <a:cxnLst/>
            <a:rect l="l" t="t" r="r" b="b"/>
            <a:pathLst>
              <a:path w="3597022" h="2664000">
                <a:moveTo>
                  <a:pt x="0" y="0"/>
                </a:moveTo>
                <a:lnTo>
                  <a:pt x="3597022" y="0"/>
                </a:lnTo>
                <a:lnTo>
                  <a:pt x="3597022" y="2664000"/>
                </a:lnTo>
                <a:lnTo>
                  <a:pt x="0" y="2664000"/>
                </a:lnTo>
                <a:lnTo>
                  <a:pt x="0" y="0"/>
                </a:lnTo>
                <a:close/>
              </a:path>
            </a:pathLst>
          </a:custGeom>
        </p:spPr>
      </p:pic>
      <p:pic>
        <p:nvPicPr>
          <p:cNvPr id="7" name="Imagen 6">
            <a:extLst>
              <a:ext uri="{FF2B5EF4-FFF2-40B4-BE49-F238E27FC236}">
                <a16:creationId xmlns:a16="http://schemas.microsoft.com/office/drawing/2014/main" id="{817DC601-0B03-4B4A-6752-E8BDCF39F6D1}"/>
              </a:ext>
            </a:extLst>
          </p:cNvPr>
          <p:cNvPicPr>
            <a:picLocks noChangeAspect="1"/>
          </p:cNvPicPr>
          <p:nvPr/>
        </p:nvPicPr>
        <p:blipFill>
          <a:blip r:embed="rId4"/>
          <a:stretch>
            <a:fillRect/>
          </a:stretch>
        </p:blipFill>
        <p:spPr>
          <a:xfrm>
            <a:off x="8144235" y="4320255"/>
            <a:ext cx="3597022" cy="611493"/>
          </a:xfrm>
          <a:custGeom>
            <a:avLst/>
            <a:gdLst/>
            <a:ahLst/>
            <a:cxnLst/>
            <a:rect l="l" t="t" r="r" b="b"/>
            <a:pathLst>
              <a:path w="3597022" h="5508002">
                <a:moveTo>
                  <a:pt x="0" y="0"/>
                </a:moveTo>
                <a:lnTo>
                  <a:pt x="3597022" y="0"/>
                </a:lnTo>
                <a:lnTo>
                  <a:pt x="3597022" y="5508002"/>
                </a:lnTo>
                <a:lnTo>
                  <a:pt x="0" y="5508002"/>
                </a:lnTo>
                <a:lnTo>
                  <a:pt x="0" y="0"/>
                </a:lnTo>
                <a:close/>
              </a:path>
            </a:pathLst>
          </a:custGeom>
        </p:spPr>
      </p:pic>
    </p:spTree>
    <p:extLst>
      <p:ext uri="{BB962C8B-B14F-4D97-AF65-F5344CB8AC3E}">
        <p14:creationId xmlns:p14="http://schemas.microsoft.com/office/powerpoint/2010/main" val="822615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F825-BFE2-1F88-6D45-0C0E50AD388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4A1A434-B2FE-3303-F06D-9F94063CD619}"/>
              </a:ext>
            </a:extLst>
          </p:cNvPr>
          <p:cNvSpPr>
            <a:spLocks noGrp="1"/>
          </p:cNvSpPr>
          <p:nvPr>
            <p:ph idx="1"/>
          </p:nvPr>
        </p:nvSpPr>
        <p:spPr/>
        <p:txBody>
          <a:bodyPr/>
          <a:lstStyle/>
          <a:p>
            <a:r>
              <a:rPr lang="en-US" dirty="0"/>
              <a:t>There is a moderate correlation between these two variables when crime is converted to per 100,000. </a:t>
            </a:r>
          </a:p>
          <a:p>
            <a:r>
              <a:rPr lang="en-US" dirty="0"/>
              <a:t>All correlation tests generated p-values under .05. </a:t>
            </a:r>
          </a:p>
        </p:txBody>
      </p:sp>
    </p:spTree>
    <p:extLst>
      <p:ext uri="{BB962C8B-B14F-4D97-AF65-F5344CB8AC3E}">
        <p14:creationId xmlns:p14="http://schemas.microsoft.com/office/powerpoint/2010/main" val="1166813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16E065-19BB-8F19-61E2-FE37ED95DD88}"/>
              </a:ext>
            </a:extLst>
          </p:cNvPr>
          <p:cNvSpPr>
            <a:spLocks noGrp="1"/>
          </p:cNvSpPr>
          <p:nvPr>
            <p:ph type="title"/>
          </p:nvPr>
        </p:nvSpPr>
        <p:spPr/>
        <p:txBody>
          <a:bodyPr/>
          <a:lstStyle/>
          <a:p>
            <a:r>
              <a:rPr lang="en-US" dirty="0"/>
              <a:t>Models</a:t>
            </a:r>
          </a:p>
        </p:txBody>
      </p:sp>
      <p:sp>
        <p:nvSpPr>
          <p:cNvPr id="5" name="Text Placeholder 4">
            <a:extLst>
              <a:ext uri="{FF2B5EF4-FFF2-40B4-BE49-F238E27FC236}">
                <a16:creationId xmlns:a16="http://schemas.microsoft.com/office/drawing/2014/main" id="{140B0503-30D3-3E2B-C4B6-0305DCDC47C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21864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A5EAA-E379-E73B-7DB1-B770B18A7443}"/>
              </a:ext>
            </a:extLst>
          </p:cNvPr>
          <p:cNvSpPr>
            <a:spLocks noGrp="1"/>
          </p:cNvSpPr>
          <p:nvPr>
            <p:ph type="title"/>
          </p:nvPr>
        </p:nvSpPr>
        <p:spPr/>
        <p:txBody>
          <a:bodyPr/>
          <a:lstStyle/>
          <a:p>
            <a:r>
              <a:rPr lang="en-US" dirty="0"/>
              <a:t>Basic Linear Regression</a:t>
            </a:r>
          </a:p>
        </p:txBody>
      </p:sp>
      <p:sp>
        <p:nvSpPr>
          <p:cNvPr id="3" name="Content Placeholder 2">
            <a:extLst>
              <a:ext uri="{FF2B5EF4-FFF2-40B4-BE49-F238E27FC236}">
                <a16:creationId xmlns:a16="http://schemas.microsoft.com/office/drawing/2014/main" id="{4A91371A-F1D2-C5F8-DA2A-FA3C9ABB46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4188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92E4E9A-E992-419C-B03A-5686FEC1D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260B0-882C-BC19-1C38-99050755133B}"/>
              </a:ext>
            </a:extLst>
          </p:cNvPr>
          <p:cNvSpPr>
            <a:spLocks noGrp="1"/>
          </p:cNvSpPr>
          <p:nvPr>
            <p:ph type="title"/>
          </p:nvPr>
        </p:nvSpPr>
        <p:spPr>
          <a:xfrm>
            <a:off x="448056" y="388800"/>
            <a:ext cx="11300532" cy="986400"/>
          </a:xfrm>
        </p:spPr>
        <p:txBody>
          <a:bodyPr anchor="b">
            <a:normAutofit/>
          </a:bodyPr>
          <a:lstStyle/>
          <a:p>
            <a:r>
              <a:rPr lang="en-US" sz="6400"/>
              <a:t>Facebook Prophet Prediction</a:t>
            </a:r>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D187A4C7-BAB2-E075-1AA6-423A8799C8E4}"/>
              </a:ext>
            </a:extLst>
          </p:cNvPr>
          <p:cNvPicPr>
            <a:picLocks noChangeAspect="1"/>
          </p:cNvPicPr>
          <p:nvPr/>
        </p:nvPicPr>
        <p:blipFill rotWithShape="1">
          <a:blip r:embed="rId2"/>
          <a:srcRect l="131" r="1329" b="2"/>
          <a:stretch/>
        </p:blipFill>
        <p:spPr>
          <a:xfrm>
            <a:off x="449999" y="2059200"/>
            <a:ext cx="7374789" cy="3891600"/>
          </a:xfrm>
          <a:prstGeom prst="rect">
            <a:avLst/>
          </a:prstGeom>
        </p:spPr>
      </p:pic>
      <p:sp>
        <p:nvSpPr>
          <p:cNvPr id="8" name="Content Placeholder 7">
            <a:extLst>
              <a:ext uri="{FF2B5EF4-FFF2-40B4-BE49-F238E27FC236}">
                <a16:creationId xmlns:a16="http://schemas.microsoft.com/office/drawing/2014/main" id="{7435C302-2142-400F-8730-E385A5BABB3B}"/>
              </a:ext>
            </a:extLst>
          </p:cNvPr>
          <p:cNvSpPr>
            <a:spLocks noGrp="1"/>
          </p:cNvSpPr>
          <p:nvPr>
            <p:ph idx="1"/>
          </p:nvPr>
        </p:nvSpPr>
        <p:spPr>
          <a:xfrm>
            <a:off x="8256588" y="1944000"/>
            <a:ext cx="3490212" cy="4006800"/>
          </a:xfrm>
        </p:spPr>
        <p:txBody>
          <a:bodyPr>
            <a:normAutofit/>
          </a:bodyPr>
          <a:lstStyle/>
          <a:p>
            <a:endParaRPr lang="en-US"/>
          </a:p>
        </p:txBody>
      </p:sp>
    </p:spTree>
    <p:extLst>
      <p:ext uri="{BB962C8B-B14F-4D97-AF65-F5344CB8AC3E}">
        <p14:creationId xmlns:p14="http://schemas.microsoft.com/office/powerpoint/2010/main" val="2229494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384F0-7D35-F00A-4D61-8B7981785E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A34C93-BEB4-8B67-7600-BF51A13C61C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18669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40AE45-0F40-4658-AECB-189ADDFFC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4A646B-A549-7F8F-656C-A638A22675CC}"/>
              </a:ext>
            </a:extLst>
          </p:cNvPr>
          <p:cNvSpPr>
            <a:spLocks noGrp="1"/>
          </p:cNvSpPr>
          <p:nvPr>
            <p:ph type="title"/>
          </p:nvPr>
        </p:nvSpPr>
        <p:spPr>
          <a:xfrm>
            <a:off x="448056" y="388800"/>
            <a:ext cx="11300532" cy="986400"/>
          </a:xfrm>
        </p:spPr>
        <p:txBody>
          <a:bodyPr anchor="b">
            <a:normAutofit/>
          </a:bodyPr>
          <a:lstStyle/>
          <a:p>
            <a:r>
              <a:rPr lang="en-US" sz="3500"/>
              <a:t>Research Question: Is there a relationship between rising inflation rates and crime?</a:t>
            </a:r>
          </a:p>
        </p:txBody>
      </p:sp>
      <p:cxnSp>
        <p:nvCxnSpPr>
          <p:cNvPr id="11" name="Straight Connector 10">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Camera 3">
            <a:extLst>
              <a:ext uri="{FF2B5EF4-FFF2-40B4-BE49-F238E27FC236}">
                <a16:creationId xmlns:a16="http://schemas.microsoft.com/office/drawing/2014/main" id="{81682ACE-BC9F-3B9E-ECB7-6F431432EF99}"/>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678193" y="2059200"/>
            <a:ext cx="6918400" cy="3891600"/>
          </a:xfrm>
          <a:prstGeom prst="rect">
            <a:avLst/>
          </a:prstGeom>
        </p:spPr>
      </p:pic>
      <p:sp>
        <p:nvSpPr>
          <p:cNvPr id="3" name="Content Placeholder 2">
            <a:extLst>
              <a:ext uri="{FF2B5EF4-FFF2-40B4-BE49-F238E27FC236}">
                <a16:creationId xmlns:a16="http://schemas.microsoft.com/office/drawing/2014/main" id="{F15F7239-7DE5-9E7F-72B2-FAFDE7511F16}"/>
              </a:ext>
            </a:extLst>
          </p:cNvPr>
          <p:cNvSpPr>
            <a:spLocks noGrp="1"/>
          </p:cNvSpPr>
          <p:nvPr>
            <p:ph idx="1"/>
          </p:nvPr>
        </p:nvSpPr>
        <p:spPr>
          <a:xfrm>
            <a:off x="8256588" y="1944000"/>
            <a:ext cx="3490212" cy="4006800"/>
          </a:xfrm>
        </p:spPr>
        <p:txBody>
          <a:bodyPr>
            <a:normAutofit fontScale="92500" lnSpcReduction="20000"/>
          </a:bodyPr>
          <a:lstStyle/>
          <a:p>
            <a:r>
              <a:rPr lang="en-US" dirty="0"/>
              <a:t>Intuitively we expect money to be a major motivator when it comes to crime. </a:t>
            </a:r>
          </a:p>
          <a:p>
            <a:r>
              <a:rPr lang="en-US" dirty="0"/>
              <a:t>Academic research has been done over the years to answer this question.</a:t>
            </a:r>
          </a:p>
          <a:p>
            <a:r>
              <a:rPr lang="en-US" dirty="0"/>
              <a:t>However, we found nothing addressing recent inflation and crime concerns.</a:t>
            </a:r>
          </a:p>
          <a:p>
            <a:r>
              <a:rPr lang="en-US" dirty="0"/>
              <a:t>We do understand our analysis is rudimentary!</a:t>
            </a:r>
          </a:p>
        </p:txBody>
      </p:sp>
      <p:pic>
        <p:nvPicPr>
          <p:cNvPr id="5" name="Picture 4">
            <a:extLst>
              <a:ext uri="{FF2B5EF4-FFF2-40B4-BE49-F238E27FC236}">
                <a16:creationId xmlns:a16="http://schemas.microsoft.com/office/drawing/2014/main" id="{B7518F04-F21C-22ED-714D-AFB71D486B35}"/>
              </a:ext>
            </a:extLst>
          </p:cNvPr>
          <p:cNvPicPr>
            <a:picLocks noChangeAspect="1"/>
          </p:cNvPicPr>
          <p:nvPr/>
        </p:nvPicPr>
        <p:blipFill>
          <a:blip r:embed="rId5"/>
          <a:stretch>
            <a:fillRect/>
          </a:stretch>
        </p:blipFill>
        <p:spPr>
          <a:xfrm>
            <a:off x="1009398" y="2053799"/>
            <a:ext cx="5852030" cy="3891600"/>
          </a:xfrm>
          <a:prstGeom prst="rect">
            <a:avLst/>
          </a:prstGeom>
        </p:spPr>
      </p:pic>
    </p:spTree>
    <p:extLst>
      <p:ext uri="{BB962C8B-B14F-4D97-AF65-F5344CB8AC3E}">
        <p14:creationId xmlns:p14="http://schemas.microsoft.com/office/powerpoint/2010/main" val="1176498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ECF803-D252-4700-A23E-171E66176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D1F94B-B41A-2F4D-0365-CDE98802D004}"/>
              </a:ext>
            </a:extLst>
          </p:cNvPr>
          <p:cNvSpPr>
            <a:spLocks noGrp="1"/>
          </p:cNvSpPr>
          <p:nvPr>
            <p:ph type="title"/>
          </p:nvPr>
        </p:nvSpPr>
        <p:spPr>
          <a:xfrm>
            <a:off x="448056" y="228600"/>
            <a:ext cx="4690872" cy="6190488"/>
          </a:xfrm>
        </p:spPr>
        <p:txBody>
          <a:bodyPr>
            <a:normAutofit/>
          </a:bodyPr>
          <a:lstStyle/>
          <a:p>
            <a:r>
              <a:rPr lang="en-US" sz="6400" dirty="0"/>
              <a:t>Datasets</a:t>
            </a:r>
          </a:p>
        </p:txBody>
      </p:sp>
      <p:cxnSp>
        <p:nvCxnSpPr>
          <p:cNvPr id="10" name="Straight Connector 9">
            <a:extLst>
              <a:ext uri="{FF2B5EF4-FFF2-40B4-BE49-F238E27FC236}">
                <a16:creationId xmlns:a16="http://schemas.microsoft.com/office/drawing/2014/main" id="{867E0F8D-CD95-42E8-B49E-DFFDB4AF11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9600" y="450000"/>
            <a:ext cx="0" cy="596667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F8CEF76-EDF4-FE62-DF2A-17C49B564D84}"/>
              </a:ext>
            </a:extLst>
          </p:cNvPr>
          <p:cNvSpPr>
            <a:spLocks noGrp="1"/>
          </p:cNvSpPr>
          <p:nvPr>
            <p:ph idx="1"/>
          </p:nvPr>
        </p:nvSpPr>
        <p:spPr>
          <a:xfrm>
            <a:off x="6099048" y="329184"/>
            <a:ext cx="5184648" cy="6089904"/>
          </a:xfrm>
        </p:spPr>
        <p:txBody>
          <a:bodyPr>
            <a:normAutofit/>
          </a:bodyPr>
          <a:lstStyle/>
          <a:p>
            <a:r>
              <a:rPr lang="en-US" dirty="0"/>
              <a:t>We used two data sets. </a:t>
            </a:r>
          </a:p>
          <a:p>
            <a:r>
              <a:rPr lang="en-US" dirty="0"/>
              <a:t>Inflation data originated from the St. Louis Federal Reserve </a:t>
            </a:r>
          </a:p>
          <a:p>
            <a:r>
              <a:rPr lang="en-US" dirty="0"/>
              <a:t>Crime data came from the FBI Uniform Crime Reporting dataset and </a:t>
            </a:r>
            <a:r>
              <a:rPr lang="en-US" dirty="0" err="1"/>
              <a:t>DisasterCenter</a:t>
            </a:r>
            <a:endParaRPr lang="en-US" dirty="0"/>
          </a:p>
          <a:p>
            <a:endParaRPr lang="en-US" dirty="0"/>
          </a:p>
          <a:p>
            <a:endParaRPr lang="en-US" dirty="0"/>
          </a:p>
        </p:txBody>
      </p:sp>
      <p:pic>
        <p:nvPicPr>
          <p:cNvPr id="4" name="Picture 3">
            <a:extLst>
              <a:ext uri="{FF2B5EF4-FFF2-40B4-BE49-F238E27FC236}">
                <a16:creationId xmlns:a16="http://schemas.microsoft.com/office/drawing/2014/main" id="{3C041F2D-E1A7-CCE8-AB5E-1C3FA6856C6D}"/>
              </a:ext>
            </a:extLst>
          </p:cNvPr>
          <p:cNvPicPr>
            <a:picLocks noChangeAspect="1"/>
          </p:cNvPicPr>
          <p:nvPr/>
        </p:nvPicPr>
        <p:blipFill>
          <a:blip r:embed="rId3"/>
          <a:stretch>
            <a:fillRect/>
          </a:stretch>
        </p:blipFill>
        <p:spPr>
          <a:xfrm>
            <a:off x="299264" y="1697736"/>
            <a:ext cx="5080000" cy="3352800"/>
          </a:xfrm>
          <a:prstGeom prst="rect">
            <a:avLst/>
          </a:prstGeom>
        </p:spPr>
      </p:pic>
    </p:spTree>
    <p:extLst>
      <p:ext uri="{BB962C8B-B14F-4D97-AF65-F5344CB8AC3E}">
        <p14:creationId xmlns:p14="http://schemas.microsoft.com/office/powerpoint/2010/main" val="297613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6D22B6E-355F-446F-88A7-97128FD13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8BF405-0EAB-D2B3-098E-2183D0280720}"/>
              </a:ext>
            </a:extLst>
          </p:cNvPr>
          <p:cNvSpPr>
            <a:spLocks noGrp="1"/>
          </p:cNvSpPr>
          <p:nvPr>
            <p:ph type="title"/>
          </p:nvPr>
        </p:nvSpPr>
        <p:spPr>
          <a:xfrm>
            <a:off x="448056" y="388800"/>
            <a:ext cx="5432044" cy="860400"/>
          </a:xfrm>
        </p:spPr>
        <p:txBody>
          <a:bodyPr anchor="b">
            <a:normAutofit/>
          </a:bodyPr>
          <a:lstStyle/>
          <a:p>
            <a:r>
              <a:rPr lang="en-US" dirty="0"/>
              <a:t>Data Preparation (Antonio)</a:t>
            </a:r>
          </a:p>
        </p:txBody>
      </p:sp>
      <p:cxnSp>
        <p:nvCxnSpPr>
          <p:cNvPr id="19" name="Straight Connector 18">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5434694"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Content Placeholder 13">
            <a:extLst>
              <a:ext uri="{FF2B5EF4-FFF2-40B4-BE49-F238E27FC236}">
                <a16:creationId xmlns:a16="http://schemas.microsoft.com/office/drawing/2014/main" id="{DC7AFE98-E14C-7171-273A-D83F35A80DF2}"/>
              </a:ext>
            </a:extLst>
          </p:cNvPr>
          <p:cNvSpPr>
            <a:spLocks noGrp="1"/>
          </p:cNvSpPr>
          <p:nvPr>
            <p:ph idx="1"/>
          </p:nvPr>
        </p:nvSpPr>
        <p:spPr>
          <a:xfrm>
            <a:off x="448056" y="1944000"/>
            <a:ext cx="5432044" cy="4006800"/>
          </a:xfrm>
        </p:spPr>
        <p:txBody>
          <a:bodyPr>
            <a:normAutofit/>
          </a:bodyPr>
          <a:lstStyle/>
          <a:p>
            <a:r>
              <a:rPr lang="en-US" dirty="0"/>
              <a:t>Removal of outliers (only within 3 SDs)</a:t>
            </a:r>
          </a:p>
          <a:p>
            <a:r>
              <a:rPr lang="en-US" dirty="0"/>
              <a:t>Formatting dates</a:t>
            </a:r>
          </a:p>
          <a:p>
            <a:r>
              <a:rPr lang="en-US" dirty="0"/>
              <a:t>Converting crime data to per 100,000.</a:t>
            </a:r>
          </a:p>
          <a:p>
            <a:endParaRPr lang="en-US" dirty="0"/>
          </a:p>
        </p:txBody>
      </p:sp>
      <p:pic>
        <p:nvPicPr>
          <p:cNvPr id="4" name="Content Placeholder 3">
            <a:extLst>
              <a:ext uri="{FF2B5EF4-FFF2-40B4-BE49-F238E27FC236}">
                <a16:creationId xmlns:a16="http://schemas.microsoft.com/office/drawing/2014/main" id="{36F53BF7-B2C6-D629-B27E-F5EAEF40FDFD}"/>
              </a:ext>
            </a:extLst>
          </p:cNvPr>
          <p:cNvPicPr>
            <a:picLocks noChangeAspect="1"/>
          </p:cNvPicPr>
          <p:nvPr/>
        </p:nvPicPr>
        <p:blipFill>
          <a:blip r:embed="rId3"/>
          <a:stretch>
            <a:fillRect/>
          </a:stretch>
        </p:blipFill>
        <p:spPr>
          <a:xfrm>
            <a:off x="6868213" y="450000"/>
            <a:ext cx="1505161" cy="2664002"/>
          </a:xfrm>
          <a:custGeom>
            <a:avLst/>
            <a:gdLst/>
            <a:ahLst/>
            <a:cxnLst/>
            <a:rect l="l" t="t" r="r" b="b"/>
            <a:pathLst>
              <a:path w="5433948" h="2664002">
                <a:moveTo>
                  <a:pt x="0" y="0"/>
                </a:moveTo>
                <a:lnTo>
                  <a:pt x="5433948" y="0"/>
                </a:lnTo>
                <a:lnTo>
                  <a:pt x="5433948" y="2664002"/>
                </a:lnTo>
                <a:lnTo>
                  <a:pt x="0" y="2664001"/>
                </a:lnTo>
                <a:lnTo>
                  <a:pt x="0" y="0"/>
                </a:lnTo>
                <a:close/>
              </a:path>
            </a:pathLst>
          </a:custGeom>
        </p:spPr>
      </p:pic>
      <p:pic>
        <p:nvPicPr>
          <p:cNvPr id="5" name="Picture 4">
            <a:extLst>
              <a:ext uri="{FF2B5EF4-FFF2-40B4-BE49-F238E27FC236}">
                <a16:creationId xmlns:a16="http://schemas.microsoft.com/office/drawing/2014/main" id="{E74D1AC6-CCFF-71BB-9E18-CE5235F2D6CE}"/>
              </a:ext>
            </a:extLst>
          </p:cNvPr>
          <p:cNvPicPr>
            <a:picLocks noChangeAspect="1"/>
          </p:cNvPicPr>
          <p:nvPr/>
        </p:nvPicPr>
        <p:blipFill>
          <a:blip r:embed="rId4"/>
          <a:stretch>
            <a:fillRect/>
          </a:stretch>
        </p:blipFill>
        <p:spPr>
          <a:xfrm>
            <a:off x="9545320" y="450003"/>
            <a:ext cx="1764899" cy="2664001"/>
          </a:xfrm>
          <a:custGeom>
            <a:avLst/>
            <a:gdLst/>
            <a:ahLst/>
            <a:cxnLst/>
            <a:rect l="l" t="t" r="r" b="b"/>
            <a:pathLst>
              <a:path w="2626975" h="2664001">
                <a:moveTo>
                  <a:pt x="0" y="0"/>
                </a:moveTo>
                <a:lnTo>
                  <a:pt x="2626975" y="1"/>
                </a:lnTo>
                <a:lnTo>
                  <a:pt x="2626975" y="2664001"/>
                </a:lnTo>
                <a:lnTo>
                  <a:pt x="0" y="2664001"/>
                </a:lnTo>
                <a:lnTo>
                  <a:pt x="0" y="0"/>
                </a:lnTo>
                <a:close/>
              </a:path>
            </a:pathLst>
          </a:custGeom>
        </p:spPr>
      </p:pic>
      <p:pic>
        <p:nvPicPr>
          <p:cNvPr id="6" name="Picture 5">
            <a:extLst>
              <a:ext uri="{FF2B5EF4-FFF2-40B4-BE49-F238E27FC236}">
                <a16:creationId xmlns:a16="http://schemas.microsoft.com/office/drawing/2014/main" id="{59E49C7C-5DB1-833A-686C-53B948DA5498}"/>
              </a:ext>
            </a:extLst>
          </p:cNvPr>
          <p:cNvPicPr>
            <a:picLocks noChangeAspect="1"/>
          </p:cNvPicPr>
          <p:nvPr/>
        </p:nvPicPr>
        <p:blipFill>
          <a:blip r:embed="rId5"/>
          <a:stretch>
            <a:fillRect/>
          </a:stretch>
        </p:blipFill>
        <p:spPr>
          <a:xfrm>
            <a:off x="6307307" y="3749778"/>
            <a:ext cx="5433948" cy="1752447"/>
          </a:xfrm>
          <a:custGeom>
            <a:avLst/>
            <a:gdLst/>
            <a:ahLst/>
            <a:cxnLst/>
            <a:rect l="l" t="t" r="r" b="b"/>
            <a:pathLst>
              <a:path w="2626974" h="2664002">
                <a:moveTo>
                  <a:pt x="0" y="0"/>
                </a:moveTo>
                <a:lnTo>
                  <a:pt x="2626974" y="1"/>
                </a:lnTo>
                <a:lnTo>
                  <a:pt x="2626974" y="2664002"/>
                </a:lnTo>
                <a:lnTo>
                  <a:pt x="0" y="2664002"/>
                </a:lnTo>
                <a:lnTo>
                  <a:pt x="0" y="0"/>
                </a:lnTo>
                <a:close/>
              </a:path>
            </a:pathLst>
          </a:custGeom>
        </p:spPr>
      </p:pic>
    </p:spTree>
    <p:extLst>
      <p:ext uri="{BB962C8B-B14F-4D97-AF65-F5344CB8AC3E}">
        <p14:creationId xmlns:p14="http://schemas.microsoft.com/office/powerpoint/2010/main" val="76469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2422-610F-9DA0-A3BF-325966006EF2}"/>
              </a:ext>
            </a:extLst>
          </p:cNvPr>
          <p:cNvSpPr>
            <a:spLocks noGrp="1"/>
          </p:cNvSpPr>
          <p:nvPr>
            <p:ph type="title"/>
          </p:nvPr>
        </p:nvSpPr>
        <p:spPr/>
        <p:txBody>
          <a:bodyPr/>
          <a:lstStyle/>
          <a:p>
            <a:r>
              <a:rPr lang="en-US" dirty="0"/>
              <a:t>General Comparisons</a:t>
            </a:r>
          </a:p>
        </p:txBody>
      </p:sp>
      <p:pic>
        <p:nvPicPr>
          <p:cNvPr id="4" name="Content Placeholder 3">
            <a:extLst>
              <a:ext uri="{FF2B5EF4-FFF2-40B4-BE49-F238E27FC236}">
                <a16:creationId xmlns:a16="http://schemas.microsoft.com/office/drawing/2014/main" id="{5972D0B0-03EA-BCFE-4896-3967689C7108}"/>
              </a:ext>
            </a:extLst>
          </p:cNvPr>
          <p:cNvPicPr>
            <a:picLocks noGrp="1" noChangeAspect="1"/>
          </p:cNvPicPr>
          <p:nvPr>
            <p:ph idx="1"/>
          </p:nvPr>
        </p:nvPicPr>
        <p:blipFill>
          <a:blip r:embed="rId3"/>
          <a:stretch>
            <a:fillRect/>
          </a:stretch>
        </p:blipFill>
        <p:spPr>
          <a:xfrm>
            <a:off x="328613" y="1016575"/>
            <a:ext cx="6269758" cy="3329872"/>
          </a:xfrm>
          <a:prstGeom prst="rect">
            <a:avLst/>
          </a:prstGeom>
        </p:spPr>
      </p:pic>
      <p:pic>
        <p:nvPicPr>
          <p:cNvPr id="5" name="Picture 4">
            <a:extLst>
              <a:ext uri="{FF2B5EF4-FFF2-40B4-BE49-F238E27FC236}">
                <a16:creationId xmlns:a16="http://schemas.microsoft.com/office/drawing/2014/main" id="{6FB3D189-A700-33BB-07E6-0578BC3D3430}"/>
              </a:ext>
            </a:extLst>
          </p:cNvPr>
          <p:cNvPicPr>
            <a:picLocks noChangeAspect="1"/>
          </p:cNvPicPr>
          <p:nvPr/>
        </p:nvPicPr>
        <p:blipFill>
          <a:blip r:embed="rId4"/>
          <a:stretch>
            <a:fillRect/>
          </a:stretch>
        </p:blipFill>
        <p:spPr>
          <a:xfrm>
            <a:off x="5700713" y="3462923"/>
            <a:ext cx="5948362" cy="3022597"/>
          </a:xfrm>
          <a:prstGeom prst="rect">
            <a:avLst/>
          </a:prstGeom>
        </p:spPr>
      </p:pic>
    </p:spTree>
    <p:extLst>
      <p:ext uri="{BB962C8B-B14F-4D97-AF65-F5344CB8AC3E}">
        <p14:creationId xmlns:p14="http://schemas.microsoft.com/office/powerpoint/2010/main" val="2756658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722B5-99C2-D363-6473-42580BCABF8E}"/>
              </a:ext>
            </a:extLst>
          </p:cNvPr>
          <p:cNvSpPr>
            <a:spLocks noGrp="1"/>
          </p:cNvSpPr>
          <p:nvPr>
            <p:ph type="title"/>
          </p:nvPr>
        </p:nvSpPr>
        <p:spPr/>
        <p:txBody>
          <a:bodyPr/>
          <a:lstStyle/>
          <a:p>
            <a:r>
              <a:rPr lang="en-US" dirty="0"/>
              <a:t>Per 100,000 Comparisons</a:t>
            </a:r>
          </a:p>
        </p:txBody>
      </p:sp>
      <p:sp>
        <p:nvSpPr>
          <p:cNvPr id="3" name="Content Placeholder 2">
            <a:extLst>
              <a:ext uri="{FF2B5EF4-FFF2-40B4-BE49-F238E27FC236}">
                <a16:creationId xmlns:a16="http://schemas.microsoft.com/office/drawing/2014/main" id="{749E9C71-BAAD-ECA2-B536-F5B6C529EA1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E1B24B8-9A03-ED42-18CF-D0B5CEBA4A45}"/>
              </a:ext>
            </a:extLst>
          </p:cNvPr>
          <p:cNvPicPr>
            <a:picLocks noChangeAspect="1"/>
          </p:cNvPicPr>
          <p:nvPr/>
        </p:nvPicPr>
        <p:blipFill>
          <a:blip r:embed="rId3"/>
          <a:stretch>
            <a:fillRect/>
          </a:stretch>
        </p:blipFill>
        <p:spPr>
          <a:xfrm>
            <a:off x="628650" y="1882345"/>
            <a:ext cx="4808812" cy="2572981"/>
          </a:xfrm>
          <a:prstGeom prst="rect">
            <a:avLst/>
          </a:prstGeom>
        </p:spPr>
      </p:pic>
      <p:pic>
        <p:nvPicPr>
          <p:cNvPr id="6" name="Picture 5">
            <a:extLst>
              <a:ext uri="{FF2B5EF4-FFF2-40B4-BE49-F238E27FC236}">
                <a16:creationId xmlns:a16="http://schemas.microsoft.com/office/drawing/2014/main" id="{384434C0-D723-186B-9E9C-DC951EB4E7EB}"/>
              </a:ext>
            </a:extLst>
          </p:cNvPr>
          <p:cNvPicPr>
            <a:picLocks noChangeAspect="1"/>
          </p:cNvPicPr>
          <p:nvPr/>
        </p:nvPicPr>
        <p:blipFill>
          <a:blip r:embed="rId4"/>
          <a:stretch>
            <a:fillRect/>
          </a:stretch>
        </p:blipFill>
        <p:spPr>
          <a:xfrm>
            <a:off x="5618056" y="2744328"/>
            <a:ext cx="5048250" cy="2536173"/>
          </a:xfrm>
          <a:prstGeom prst="rect">
            <a:avLst/>
          </a:prstGeom>
        </p:spPr>
      </p:pic>
    </p:spTree>
    <p:extLst>
      <p:ext uri="{BB962C8B-B14F-4D97-AF65-F5344CB8AC3E}">
        <p14:creationId xmlns:p14="http://schemas.microsoft.com/office/powerpoint/2010/main" val="1121921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F7A1-C1B1-D24F-C474-CD0A4D87B892}"/>
              </a:ext>
            </a:extLst>
          </p:cNvPr>
          <p:cNvSpPr>
            <a:spLocks noGrp="1"/>
          </p:cNvSpPr>
          <p:nvPr>
            <p:ph type="title"/>
          </p:nvPr>
        </p:nvSpPr>
        <p:spPr/>
        <p:txBody>
          <a:bodyPr/>
          <a:lstStyle/>
          <a:p>
            <a:r>
              <a:rPr lang="en-US" dirty="0"/>
              <a:t>Inflation rate vs Crime percentage</a:t>
            </a:r>
          </a:p>
        </p:txBody>
      </p:sp>
      <p:pic>
        <p:nvPicPr>
          <p:cNvPr id="5" name="Imagen 4" descr="Gráfico, Histograma&#10;&#10;Descripción generada automáticamente">
            <a:extLst>
              <a:ext uri="{FF2B5EF4-FFF2-40B4-BE49-F238E27FC236}">
                <a16:creationId xmlns:a16="http://schemas.microsoft.com/office/drawing/2014/main" id="{08834197-ED68-6611-27A6-7DDFE230301B}"/>
              </a:ext>
            </a:extLst>
          </p:cNvPr>
          <p:cNvPicPr>
            <a:picLocks noChangeAspect="1"/>
          </p:cNvPicPr>
          <p:nvPr/>
        </p:nvPicPr>
        <p:blipFill>
          <a:blip r:embed="rId3"/>
          <a:stretch>
            <a:fillRect/>
          </a:stretch>
        </p:blipFill>
        <p:spPr>
          <a:xfrm>
            <a:off x="4120297" y="1777387"/>
            <a:ext cx="3951405" cy="3303225"/>
          </a:xfrm>
          <a:prstGeom prst="rect">
            <a:avLst/>
          </a:prstGeom>
        </p:spPr>
      </p:pic>
    </p:spTree>
    <p:extLst>
      <p:ext uri="{BB962C8B-B14F-4D97-AF65-F5344CB8AC3E}">
        <p14:creationId xmlns:p14="http://schemas.microsoft.com/office/powerpoint/2010/main" val="3430871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8CAF53-AFFE-B536-C8CF-82EED6980640}"/>
              </a:ext>
            </a:extLst>
          </p:cNvPr>
          <p:cNvSpPr>
            <a:spLocks noGrp="1"/>
          </p:cNvSpPr>
          <p:nvPr>
            <p:ph type="title"/>
          </p:nvPr>
        </p:nvSpPr>
        <p:spPr/>
        <p:txBody>
          <a:bodyPr/>
          <a:lstStyle/>
          <a:p>
            <a:r>
              <a:rPr lang="en-US" dirty="0"/>
              <a:t>Correlation Tests</a:t>
            </a:r>
          </a:p>
        </p:txBody>
      </p:sp>
      <p:sp>
        <p:nvSpPr>
          <p:cNvPr id="5" name="Text Placeholder 4">
            <a:extLst>
              <a:ext uri="{FF2B5EF4-FFF2-40B4-BE49-F238E27FC236}">
                <a16:creationId xmlns:a16="http://schemas.microsoft.com/office/drawing/2014/main" id="{45914CC2-187A-2BF0-59E9-50EFFF86C06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808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18799E-6368-8A2F-E4F0-26325A4E7C64}"/>
              </a:ext>
            </a:extLst>
          </p:cNvPr>
          <p:cNvSpPr>
            <a:spLocks noGrp="1"/>
          </p:cNvSpPr>
          <p:nvPr>
            <p:ph type="title"/>
          </p:nvPr>
        </p:nvSpPr>
        <p:spPr/>
        <p:txBody>
          <a:bodyPr/>
          <a:lstStyle/>
          <a:p>
            <a:r>
              <a:rPr lang="en-US" dirty="0"/>
              <a:t>Correlation Tests on Totals</a:t>
            </a:r>
          </a:p>
        </p:txBody>
      </p:sp>
      <p:pic>
        <p:nvPicPr>
          <p:cNvPr id="6" name="Content Placeholder 5">
            <a:extLst>
              <a:ext uri="{FF2B5EF4-FFF2-40B4-BE49-F238E27FC236}">
                <a16:creationId xmlns:a16="http://schemas.microsoft.com/office/drawing/2014/main" id="{1018F9AC-6F1E-73A7-CE24-0D4F108378F6}"/>
              </a:ext>
            </a:extLst>
          </p:cNvPr>
          <p:cNvPicPr>
            <a:picLocks noGrp="1" noChangeAspect="1"/>
          </p:cNvPicPr>
          <p:nvPr>
            <p:ph idx="1"/>
          </p:nvPr>
        </p:nvPicPr>
        <p:blipFill>
          <a:blip r:embed="rId3"/>
          <a:stretch>
            <a:fillRect/>
          </a:stretch>
        </p:blipFill>
        <p:spPr>
          <a:xfrm>
            <a:off x="441960" y="1396042"/>
            <a:ext cx="6083300" cy="2654300"/>
          </a:xfrm>
          <a:prstGeom prst="rect">
            <a:avLst/>
          </a:prstGeom>
        </p:spPr>
      </p:pic>
      <p:pic>
        <p:nvPicPr>
          <p:cNvPr id="7" name="Picture 6">
            <a:extLst>
              <a:ext uri="{FF2B5EF4-FFF2-40B4-BE49-F238E27FC236}">
                <a16:creationId xmlns:a16="http://schemas.microsoft.com/office/drawing/2014/main" id="{44520892-4989-2EDD-4F70-BE807EEBEA9E}"/>
              </a:ext>
            </a:extLst>
          </p:cNvPr>
          <p:cNvPicPr>
            <a:picLocks noChangeAspect="1"/>
          </p:cNvPicPr>
          <p:nvPr/>
        </p:nvPicPr>
        <p:blipFill>
          <a:blip r:embed="rId4"/>
          <a:stretch>
            <a:fillRect/>
          </a:stretch>
        </p:blipFill>
        <p:spPr>
          <a:xfrm>
            <a:off x="5222875" y="4224967"/>
            <a:ext cx="6261100" cy="2540000"/>
          </a:xfrm>
          <a:prstGeom prst="rect">
            <a:avLst/>
          </a:prstGeom>
        </p:spPr>
      </p:pic>
    </p:spTree>
    <p:extLst>
      <p:ext uri="{BB962C8B-B14F-4D97-AF65-F5344CB8AC3E}">
        <p14:creationId xmlns:p14="http://schemas.microsoft.com/office/powerpoint/2010/main" val="1810218577"/>
      </p:ext>
    </p:extLst>
  </p:cSld>
  <p:clrMapOvr>
    <a:masterClrMapping/>
  </p:clrMapOvr>
</p:sld>
</file>

<file path=ppt/theme/theme1.xml><?xml version="1.0" encoding="utf-8"?>
<a:theme xmlns:a="http://schemas.openxmlformats.org/drawingml/2006/main" name="ThinLineVTI">
  <a:themeElements>
    <a:clrScheme name="AnalogousFromLightSeedRightStep">
      <a:dk1>
        <a:srgbClr val="000000"/>
      </a:dk1>
      <a:lt1>
        <a:srgbClr val="FFFFFF"/>
      </a:lt1>
      <a:dk2>
        <a:srgbClr val="36371F"/>
      </a:dk2>
      <a:lt2>
        <a:srgbClr val="E2E4E8"/>
      </a:lt2>
      <a:accent1>
        <a:srgbClr val="BE9B5A"/>
      </a:accent1>
      <a:accent2>
        <a:srgbClr val="A2A753"/>
      </a:accent2>
      <a:accent3>
        <a:srgbClr val="8BAC68"/>
      </a:accent3>
      <a:accent4>
        <a:srgbClr val="62B359"/>
      </a:accent4>
      <a:accent5>
        <a:srgbClr val="62B37B"/>
      </a:accent5>
      <a:accent6>
        <a:srgbClr val="57B098"/>
      </a:accent6>
      <a:hlink>
        <a:srgbClr val="6982AE"/>
      </a:hlink>
      <a:folHlink>
        <a:srgbClr val="7F7F7F"/>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TotalTime>
  <Words>945</Words>
  <Application>Microsoft Office PowerPoint</Application>
  <PresentationFormat>Panorámica</PresentationFormat>
  <Paragraphs>71</Paragraphs>
  <Slides>17</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Bell MT</vt:lpstr>
      <vt:lpstr>Calibri</vt:lpstr>
      <vt:lpstr>Calibri Light</vt:lpstr>
      <vt:lpstr>ThinLineVTI</vt:lpstr>
      <vt:lpstr>Crime and Inflation</vt:lpstr>
      <vt:lpstr>Research Question: Is there a relationship between rising inflation rates and crime?</vt:lpstr>
      <vt:lpstr>Datasets</vt:lpstr>
      <vt:lpstr>Data Preparation (Antonio)</vt:lpstr>
      <vt:lpstr>General Comparisons</vt:lpstr>
      <vt:lpstr>Per 100,000 Comparisons</vt:lpstr>
      <vt:lpstr>Inflation rate vs Crime percentage</vt:lpstr>
      <vt:lpstr>Correlation Tests</vt:lpstr>
      <vt:lpstr>Correlation Tests on Totals</vt:lpstr>
      <vt:lpstr>Correlation Tests on Crime Data Per 100,000</vt:lpstr>
      <vt:lpstr>Granger Model</vt:lpstr>
      <vt:lpstr>Granger Results</vt:lpstr>
      <vt:lpstr>Conclusions</vt:lpstr>
      <vt:lpstr>Models</vt:lpstr>
      <vt:lpstr>Basic Linear Regression</vt:lpstr>
      <vt:lpstr>Facebook Prophet Prediction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Inflation</dc:title>
  <dc:creator>Kurt Meyer</dc:creator>
  <cp:lastModifiedBy>Heriberto Antonio Dehesa Ortiz</cp:lastModifiedBy>
  <cp:revision>3</cp:revision>
  <dcterms:created xsi:type="dcterms:W3CDTF">2023-03-03T17:57:17Z</dcterms:created>
  <dcterms:modified xsi:type="dcterms:W3CDTF">2023-03-05T11:03:35Z</dcterms:modified>
</cp:coreProperties>
</file>