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70" r:id="rId11"/>
    <p:sldId id="269" r:id="rId12"/>
    <p:sldId id="271" r:id="rId13"/>
    <p:sldId id="266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March 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9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6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0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March 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6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31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Friday, March 3,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9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5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3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March 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71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858E9-A8A4-C8A0-76FB-4D372FA98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r>
              <a:rPr lang="en-US"/>
              <a:t>Crime and Inflation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9D0A8-85E9-E801-D186-83E4EA064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6400" dirty="0"/>
              <a:t>Antonio Ortiz and Kurt Meyer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D4A144E-EA75-6E42-F933-E028782CB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44" b="28649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2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522C0-32AC-620C-59CE-22800FFD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00" y="448056"/>
            <a:ext cx="5428996" cy="3401568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Correlation Tests on Crime Data Per 100,000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2634BE-5305-83C9-018A-34F07FDAA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104" y="890293"/>
            <a:ext cx="5422576" cy="466341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08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E8B0-D708-DE68-C1C5-D80A3353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Granger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EF69F-9378-AB6C-1A95-9AB831D46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0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F825-BFE2-1F88-6D45-0C0E50AD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1A434-B2FE-3303-F06D-9F94063C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moderate correlation between these two variables when crime is converted to per 100,000. </a:t>
            </a:r>
          </a:p>
          <a:p>
            <a:r>
              <a:rPr lang="en-US" dirty="0"/>
              <a:t>All correlation tests generated p-values under .05. </a:t>
            </a:r>
          </a:p>
        </p:txBody>
      </p:sp>
    </p:spTree>
    <p:extLst>
      <p:ext uri="{BB962C8B-B14F-4D97-AF65-F5344CB8AC3E}">
        <p14:creationId xmlns:p14="http://schemas.microsoft.com/office/powerpoint/2010/main" val="1166813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6E065-19BB-8F19-61E2-FE37ED95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B0503-30D3-3E2B-C4B6-0305DCDC4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6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5EAA-E379-E73B-7DB1-B770B18A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1371A-F1D2-C5F8-DA2A-FA3C9ABB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8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2E4E9A-E992-419C-B03A-5686FEC1D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260B0-882C-BC19-1C38-99050755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en-US" sz="6400"/>
              <a:t>Facebook Prophet Prediction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87A4C7-BAB2-E075-1AA6-423A8799C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" r="1329" b="2"/>
          <a:stretch/>
        </p:blipFill>
        <p:spPr>
          <a:xfrm>
            <a:off x="449999" y="2059200"/>
            <a:ext cx="7374789" cy="38916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35C302-2142-400F-8730-E385A5BAB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588" y="1944000"/>
            <a:ext cx="3490212" cy="40068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94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84F0-7D35-F00A-4D61-8B798178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34C93-BEB4-8B67-7600-BF51A13C6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40AE45-0F40-4658-AECB-189ADDFFC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A646B-A549-7F8F-656C-A638A226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en-US" sz="3500"/>
              <a:t>Research Question: Is there a relationship between rising inflation rates and crime?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amera 3">
            <a:extLst>
              <a:ext uri="{FF2B5EF4-FFF2-40B4-BE49-F238E27FC236}">
                <a16:creationId xmlns:a16="http://schemas.microsoft.com/office/drawing/2014/main" id="{81682ACE-BC9F-3B9E-ECB7-6F431432EF9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193" y="2059200"/>
            <a:ext cx="6918400" cy="3891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7239-7DE5-9E7F-72B2-FAFDE7511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588" y="1944000"/>
            <a:ext cx="3490212" cy="400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Intuitively we expect money to be a major motivator when it comes to crime. </a:t>
            </a:r>
          </a:p>
          <a:p>
            <a:r>
              <a:rPr lang="en-US" dirty="0"/>
              <a:t>Academic research has been done over the years to answer this question.</a:t>
            </a:r>
          </a:p>
          <a:p>
            <a:r>
              <a:rPr lang="en-US" dirty="0"/>
              <a:t>However, we found nothing addressing recent inflation and crime concerns.</a:t>
            </a:r>
          </a:p>
          <a:p>
            <a:r>
              <a:rPr lang="en-US" dirty="0"/>
              <a:t>We do understand our analysis is rudimentary!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18F04-F21C-22ED-714D-AFB71D486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398" y="2053799"/>
            <a:ext cx="5852030" cy="38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ECF803-D252-4700-A23E-171E66176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1F94B-B41A-2F4D-0365-CDE98802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8600"/>
            <a:ext cx="4690872" cy="6190488"/>
          </a:xfrm>
        </p:spPr>
        <p:txBody>
          <a:bodyPr>
            <a:normAutofit/>
          </a:bodyPr>
          <a:lstStyle/>
          <a:p>
            <a:r>
              <a:rPr lang="en-US" sz="6400" dirty="0"/>
              <a:t>Datasets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7E0F8D-CD95-42E8-B49E-DFFDB4AF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9600" y="450000"/>
            <a:ext cx="0" cy="5966675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EF76-EDF4-FE62-DF2A-17C49B564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48" y="329184"/>
            <a:ext cx="5184648" cy="6089904"/>
          </a:xfrm>
        </p:spPr>
        <p:txBody>
          <a:bodyPr>
            <a:normAutofit/>
          </a:bodyPr>
          <a:lstStyle/>
          <a:p>
            <a:r>
              <a:rPr lang="en-US" dirty="0"/>
              <a:t>We used two data sets. </a:t>
            </a:r>
          </a:p>
          <a:p>
            <a:r>
              <a:rPr lang="en-US" dirty="0"/>
              <a:t>Inflation data originated from the St. Louis Federal Reserve </a:t>
            </a:r>
          </a:p>
          <a:p>
            <a:r>
              <a:rPr lang="en-US" dirty="0"/>
              <a:t>Crime data came from the FBI Uniform Crime Reporting dataset and </a:t>
            </a:r>
            <a:r>
              <a:rPr lang="en-US" dirty="0" err="1"/>
              <a:t>DisasterCenter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41F2D-E1A7-CCE8-AB5E-1C3FA6856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64" y="1697736"/>
            <a:ext cx="5080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3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D22B6E-355F-446F-88A7-97128FD13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BF405-0EAB-D2B3-098E-2183D028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5432044" cy="860400"/>
          </a:xfrm>
        </p:spPr>
        <p:txBody>
          <a:bodyPr anchor="b">
            <a:normAutofit/>
          </a:bodyPr>
          <a:lstStyle/>
          <a:p>
            <a:r>
              <a:rPr lang="en-US" dirty="0"/>
              <a:t>Data Preparation (Antonio)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54346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C7AFE98-E14C-7171-273A-D83F35A8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5432044" cy="4006800"/>
          </a:xfrm>
        </p:spPr>
        <p:txBody>
          <a:bodyPr>
            <a:normAutofit/>
          </a:bodyPr>
          <a:lstStyle/>
          <a:p>
            <a:r>
              <a:rPr lang="en-US" dirty="0"/>
              <a:t>Removal of outliers (only within 3 SDs)</a:t>
            </a:r>
          </a:p>
          <a:p>
            <a:r>
              <a:rPr lang="en-US" dirty="0"/>
              <a:t>Formatting dates</a:t>
            </a:r>
          </a:p>
          <a:p>
            <a:r>
              <a:rPr lang="en-US" dirty="0"/>
              <a:t>Converting crime data to per 100,000.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F53BF7-B2C6-D629-B27E-F5EAEF40F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213" y="450000"/>
            <a:ext cx="1505161" cy="2664002"/>
          </a:xfrm>
          <a:custGeom>
            <a:avLst/>
            <a:gdLst/>
            <a:ahLst/>
            <a:cxnLst/>
            <a:rect l="l" t="t" r="r" b="b"/>
            <a:pathLst>
              <a:path w="5433948" h="2664002">
                <a:moveTo>
                  <a:pt x="0" y="0"/>
                </a:moveTo>
                <a:lnTo>
                  <a:pt x="5433948" y="0"/>
                </a:lnTo>
                <a:lnTo>
                  <a:pt x="5433948" y="2664002"/>
                </a:lnTo>
                <a:lnTo>
                  <a:pt x="0" y="266400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4D1AC6-CCFF-71BB-9E18-CE5235F2D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320" y="450003"/>
            <a:ext cx="1764899" cy="2664001"/>
          </a:xfrm>
          <a:custGeom>
            <a:avLst/>
            <a:gdLst/>
            <a:ahLst/>
            <a:cxnLst/>
            <a:rect l="l" t="t" r="r" b="b"/>
            <a:pathLst>
              <a:path w="2626975" h="2664001">
                <a:moveTo>
                  <a:pt x="0" y="0"/>
                </a:moveTo>
                <a:lnTo>
                  <a:pt x="2626975" y="1"/>
                </a:lnTo>
                <a:lnTo>
                  <a:pt x="2626975" y="2664001"/>
                </a:lnTo>
                <a:lnTo>
                  <a:pt x="0" y="266400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E49C7C-5DB1-833A-686C-53B948DA5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307" y="3749778"/>
            <a:ext cx="5433948" cy="1752447"/>
          </a:xfrm>
          <a:custGeom>
            <a:avLst/>
            <a:gdLst/>
            <a:ahLst/>
            <a:cxnLst/>
            <a:rect l="l" t="t" r="r" b="b"/>
            <a:pathLst>
              <a:path w="2626974" h="2664002">
                <a:moveTo>
                  <a:pt x="0" y="0"/>
                </a:moveTo>
                <a:lnTo>
                  <a:pt x="2626974" y="1"/>
                </a:lnTo>
                <a:lnTo>
                  <a:pt x="2626974" y="2664002"/>
                </a:lnTo>
                <a:lnTo>
                  <a:pt x="0" y="2664002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46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2422-610F-9DA0-A3BF-32596600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Comparisons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72D0B0-03EA-BCFE-4896-3967689C7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3" y="1016575"/>
            <a:ext cx="6269758" cy="332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B3D189-A700-33BB-07E6-0578BC3D3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13" y="3462923"/>
            <a:ext cx="5948362" cy="302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5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22B5-99C2-D363-6473-42580BCA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100,000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9C71-BAAD-ECA2-B536-F5B6C529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B24B8-9A03-ED42-18CF-D0B5CEBA4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82345"/>
            <a:ext cx="4808812" cy="2572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4434C0-D723-186B-9E9C-DC951EB4E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056" y="2744328"/>
            <a:ext cx="5048250" cy="253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2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F7A1-C1B1-D24F-C474-CD0A4D87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Antonio’s Visualization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4C96-2620-56CA-3DC8-347420A72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7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8CAF53-AFFE-B536-C8CF-82EED698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14CC2-187A-2BF0-59E9-50EFFF86C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18799E-6368-8A2F-E4F0-26325A4E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Tests on Totals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18F9AC-6F1E-73A7-CE24-0D4F10837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60" y="1396042"/>
            <a:ext cx="60833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520892-4989-2EDD-4F70-BE807EEBE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75" y="4224967"/>
            <a:ext cx="62611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18577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4E8"/>
      </a:lt2>
      <a:accent1>
        <a:srgbClr val="BE9B5A"/>
      </a:accent1>
      <a:accent2>
        <a:srgbClr val="A2A753"/>
      </a:accent2>
      <a:accent3>
        <a:srgbClr val="8BAC68"/>
      </a:accent3>
      <a:accent4>
        <a:srgbClr val="62B359"/>
      </a:accent4>
      <a:accent5>
        <a:srgbClr val="62B37B"/>
      </a:accent5>
      <a:accent6>
        <a:srgbClr val="57B098"/>
      </a:accent6>
      <a:hlink>
        <a:srgbClr val="6982AE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179</Words>
  <Application>Microsoft Macintosh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Bell MT</vt:lpstr>
      <vt:lpstr>Calibri Light</vt:lpstr>
      <vt:lpstr>ThinLineVTI</vt:lpstr>
      <vt:lpstr>Crime and Inflation</vt:lpstr>
      <vt:lpstr>Research Question: Is there a relationship between rising inflation rates and crime?</vt:lpstr>
      <vt:lpstr>Datasets</vt:lpstr>
      <vt:lpstr>Data Preparation (Antonio)</vt:lpstr>
      <vt:lpstr>General Comparisons</vt:lpstr>
      <vt:lpstr>Per 100,000 Comparisons</vt:lpstr>
      <vt:lpstr>Antonio’s Visualization Slides</vt:lpstr>
      <vt:lpstr>Correlation Tests</vt:lpstr>
      <vt:lpstr>Correlation Tests on Totals</vt:lpstr>
      <vt:lpstr>Correlation Tests on Crime Data Per 100,000</vt:lpstr>
      <vt:lpstr>Granger Model</vt:lpstr>
      <vt:lpstr>Conclusions</vt:lpstr>
      <vt:lpstr>Models</vt:lpstr>
      <vt:lpstr>Basic Linear Regression</vt:lpstr>
      <vt:lpstr>Facebook Prophet Prediction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and Inflation</dc:title>
  <dc:creator>Kurt Meyer</dc:creator>
  <cp:lastModifiedBy>Kurt Meyer</cp:lastModifiedBy>
  <cp:revision>3</cp:revision>
  <dcterms:created xsi:type="dcterms:W3CDTF">2023-03-03T17:57:17Z</dcterms:created>
  <dcterms:modified xsi:type="dcterms:W3CDTF">2023-03-03T22:09:31Z</dcterms:modified>
</cp:coreProperties>
</file>