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434" autoAdjust="0"/>
  </p:normalViewPr>
  <p:slideViewPr>
    <p:cSldViewPr snapToGrid="0">
      <p:cViewPr varScale="1">
        <p:scale>
          <a:sx n="94" d="100"/>
          <a:sy n="94" d="100"/>
        </p:scale>
        <p:origin x="588"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6231D-5FCF-4347-8A11-149DB46BD072}" type="datetimeFigureOut">
              <a:rPr lang="es-MX" smtClean="0"/>
              <a:t>13/02/2023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3FD10-AF3F-411D-902E-70EA725D68AC}" type="slidenum">
              <a:rPr lang="es-MX" smtClean="0"/>
              <a:t>‹Nº›</a:t>
            </a:fld>
            <a:endParaRPr lang="es-MX"/>
          </a:p>
        </p:txBody>
      </p:sp>
    </p:spTree>
    <p:extLst>
      <p:ext uri="{BB962C8B-B14F-4D97-AF65-F5344CB8AC3E}">
        <p14:creationId xmlns:p14="http://schemas.microsoft.com/office/powerpoint/2010/main" val="321544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research focuses on the relationship between the inflation rate and crime rates, as well as the type of crime and its rate relative to the inflation.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this information, we would like to know if it is possible to predict an increase in crime and type of crime based on inflation rates.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measure the inflation rates, we used the Consumer Price Index (CPI) as our main metric, which is the measure of the average change in the prices paid by urban consumers for a market basket of consumer goods and services.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way CPI is calculated is: Value of Basket in the current year over the value of the basket in the prior year, times 100.</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Marcador de número de diapositiva 3"/>
          <p:cNvSpPr>
            <a:spLocks noGrp="1"/>
          </p:cNvSpPr>
          <p:nvPr>
            <p:ph type="sldNum" sz="quarter" idx="5"/>
          </p:nvPr>
        </p:nvSpPr>
        <p:spPr/>
        <p:txBody>
          <a:bodyPr/>
          <a:lstStyle/>
          <a:p>
            <a:fld id="{29B3FD10-AF3F-411D-902E-70EA725D68AC}" type="slidenum">
              <a:rPr lang="es-MX" smtClean="0"/>
              <a:t>2</a:t>
            </a:fld>
            <a:endParaRPr lang="es-MX"/>
          </a:p>
        </p:txBody>
      </p:sp>
    </p:spTree>
    <p:extLst>
      <p:ext uri="{BB962C8B-B14F-4D97-AF65-F5344CB8AC3E}">
        <p14:creationId xmlns:p14="http://schemas.microsoft.com/office/powerpoint/2010/main" val="130685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based our research on data obtained from the St. Louis Federal Reserve [1] for the inflation rates data. Specifically, a dataset which includes data from the 1960s to the current era.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for crime rates, as well as types of crime, we obtained this information from the FBI Uniform Crime Reporting [2] dataset, which was supplemented with data obtained through Statista [3], for which we have access thanks to our student access through the University of Denver.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Unfortunately, the FBI datasets are split by year, which would take too much time to put everything together. Fortunately, we could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disastercenter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[4], which presents the same information already gathered.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Marcador de número de diapositiva 3"/>
          <p:cNvSpPr>
            <a:spLocks noGrp="1"/>
          </p:cNvSpPr>
          <p:nvPr>
            <p:ph type="sldNum" sz="quarter" idx="5"/>
          </p:nvPr>
        </p:nvSpPr>
        <p:spPr/>
        <p:txBody>
          <a:bodyPr/>
          <a:lstStyle/>
          <a:p>
            <a:fld id="{29B3FD10-AF3F-411D-902E-70EA725D68AC}" type="slidenum">
              <a:rPr lang="es-MX" smtClean="0"/>
              <a:t>3</a:t>
            </a:fld>
            <a:endParaRPr lang="es-MX"/>
          </a:p>
        </p:txBody>
      </p:sp>
    </p:spTree>
    <p:extLst>
      <p:ext uri="{BB962C8B-B14F-4D97-AF65-F5344CB8AC3E}">
        <p14:creationId xmlns:p14="http://schemas.microsoft.com/office/powerpoint/2010/main" val="52492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168061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7CE3F7-691F-4F84-9548-EE943ED020BA}" type="datetimeFigureOut">
              <a:rPr lang="es-MX" smtClean="0"/>
              <a:t>13/02/2023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366639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124227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836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1027798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2671675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3349791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4206253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130484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32363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322500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7CE3F7-691F-4F84-9548-EE943ED020BA}" type="datetimeFigureOut">
              <a:rPr lang="es-MX" smtClean="0"/>
              <a:t>13/02/2023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29968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7CE3F7-691F-4F84-9548-EE943ED020BA}" type="datetimeFigureOut">
              <a:rPr lang="es-MX" smtClean="0"/>
              <a:t>13/02/2023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290641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53415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202540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3C7CE3F7-691F-4F84-9548-EE943ED020BA}" type="datetimeFigureOut">
              <a:rPr lang="es-MX" smtClean="0"/>
              <a:t>13/02/2023</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13859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7CE3F7-691F-4F84-9548-EE943ED020BA}" type="datetimeFigureOut">
              <a:rPr lang="es-MX" smtClean="0"/>
              <a:t>13/02/2023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B9508C5-479B-4022-8E2B-D1172CD6FB5E}" type="slidenum">
              <a:rPr lang="es-MX" smtClean="0"/>
              <a:t>‹Nº›</a:t>
            </a:fld>
            <a:endParaRPr lang="es-MX"/>
          </a:p>
        </p:txBody>
      </p:sp>
    </p:spTree>
    <p:extLst>
      <p:ext uri="{BB962C8B-B14F-4D97-AF65-F5344CB8AC3E}">
        <p14:creationId xmlns:p14="http://schemas.microsoft.com/office/powerpoint/2010/main" val="40246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7CE3F7-691F-4F84-9548-EE943ED020BA}" type="datetimeFigureOut">
              <a:rPr lang="es-MX" smtClean="0"/>
              <a:t>13/02/2023</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9508C5-479B-4022-8E2B-D1172CD6FB5E}" type="slidenum">
              <a:rPr lang="es-MX" smtClean="0"/>
              <a:t>‹Nº›</a:t>
            </a:fld>
            <a:endParaRPr lang="es-MX"/>
          </a:p>
        </p:txBody>
      </p:sp>
    </p:spTree>
    <p:extLst>
      <p:ext uri="{BB962C8B-B14F-4D97-AF65-F5344CB8AC3E}">
        <p14:creationId xmlns:p14="http://schemas.microsoft.com/office/powerpoint/2010/main" val="17653849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7E6DE-298D-9B8E-3193-881FA5D22D59}"/>
              </a:ext>
            </a:extLst>
          </p:cNvPr>
          <p:cNvSpPr>
            <a:spLocks noGrp="1"/>
          </p:cNvSpPr>
          <p:nvPr>
            <p:ph type="ctrTitle"/>
          </p:nvPr>
        </p:nvSpPr>
        <p:spPr>
          <a:xfrm>
            <a:off x="76249" y="250032"/>
            <a:ext cx="7396114" cy="2162768"/>
          </a:xfrm>
        </p:spPr>
        <p:txBody>
          <a:bodyPr/>
          <a:lstStyle/>
          <a:p>
            <a:r>
              <a:rPr lang="es-MX" dirty="0"/>
              <a:t>Final COMP 4441</a:t>
            </a:r>
          </a:p>
        </p:txBody>
      </p:sp>
      <p:sp>
        <p:nvSpPr>
          <p:cNvPr id="3" name="Subtítulo 2">
            <a:extLst>
              <a:ext uri="{FF2B5EF4-FFF2-40B4-BE49-F238E27FC236}">
                <a16:creationId xmlns:a16="http://schemas.microsoft.com/office/drawing/2014/main" id="{067B1239-134B-8786-D4EF-4F7EE4075F8A}"/>
              </a:ext>
            </a:extLst>
          </p:cNvPr>
          <p:cNvSpPr>
            <a:spLocks noGrp="1"/>
          </p:cNvSpPr>
          <p:nvPr>
            <p:ph type="subTitle" idx="1"/>
          </p:nvPr>
        </p:nvSpPr>
        <p:spPr>
          <a:xfrm>
            <a:off x="76249" y="5591768"/>
            <a:ext cx="3081289" cy="630439"/>
          </a:xfrm>
        </p:spPr>
        <p:txBody>
          <a:bodyPr/>
          <a:lstStyle/>
          <a:p>
            <a:r>
              <a:rPr lang="es-MX" dirty="0"/>
              <a:t>K. Meyer &amp; A. Dehesa</a:t>
            </a:r>
          </a:p>
        </p:txBody>
      </p:sp>
    </p:spTree>
    <p:extLst>
      <p:ext uri="{BB962C8B-B14F-4D97-AF65-F5344CB8AC3E}">
        <p14:creationId xmlns:p14="http://schemas.microsoft.com/office/powerpoint/2010/main" val="343906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7EF8D-F1F5-71E2-FF68-7640B5C83ECD}"/>
              </a:ext>
            </a:extLst>
          </p:cNvPr>
          <p:cNvSpPr>
            <a:spLocks noGrp="1"/>
          </p:cNvSpPr>
          <p:nvPr>
            <p:ph type="title"/>
          </p:nvPr>
        </p:nvSpPr>
        <p:spPr>
          <a:xfrm>
            <a:off x="300671" y="384984"/>
            <a:ext cx="9404723" cy="1400530"/>
          </a:xfrm>
        </p:spPr>
        <p:txBody>
          <a:bodyPr/>
          <a:lstStyle/>
          <a:p>
            <a:r>
              <a:rPr lang="en-US" dirty="0"/>
              <a:t>Introduction</a:t>
            </a:r>
          </a:p>
        </p:txBody>
      </p:sp>
      <p:sp>
        <p:nvSpPr>
          <p:cNvPr id="3" name="Marcador de contenido 2">
            <a:extLst>
              <a:ext uri="{FF2B5EF4-FFF2-40B4-BE49-F238E27FC236}">
                <a16:creationId xmlns:a16="http://schemas.microsoft.com/office/drawing/2014/main" id="{13FB0478-3F99-021E-2076-1210067708A1}"/>
              </a:ext>
            </a:extLst>
          </p:cNvPr>
          <p:cNvSpPr>
            <a:spLocks noGrp="1"/>
          </p:cNvSpPr>
          <p:nvPr>
            <p:ph idx="1"/>
          </p:nvPr>
        </p:nvSpPr>
        <p:spPr>
          <a:xfrm>
            <a:off x="300671" y="1853248"/>
            <a:ext cx="8946541" cy="4195481"/>
          </a:xfrm>
        </p:spPr>
        <p:txBody>
          <a:bodyPr>
            <a:normAutofit/>
          </a:bodyPr>
          <a:lstStyle/>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Relationship between the inflation rate and crime rates, as well as the type of crime and its rate relative to the inflation. </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P</a:t>
            </a:r>
            <a:r>
              <a:rPr lang="en-US" sz="3200" dirty="0">
                <a:effectLst/>
                <a:latin typeface="Calibri" panose="020F0502020204030204" pitchFamily="34" charset="0"/>
                <a:ea typeface="Calibri" panose="020F0502020204030204" pitchFamily="34" charset="0"/>
                <a:cs typeface="Times New Roman" panose="02020603050405020304" pitchFamily="18" charset="0"/>
              </a:rPr>
              <a:t>redict an increase in crime and type of crime based on inflation rates. </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Consumer Price Index (CPI) as our main metric</a:t>
            </a:r>
            <a:endParaRPr lang="en-US" sz="3600" dirty="0"/>
          </a:p>
        </p:txBody>
      </p:sp>
    </p:spTree>
    <p:extLst>
      <p:ext uri="{BB962C8B-B14F-4D97-AF65-F5344CB8AC3E}">
        <p14:creationId xmlns:p14="http://schemas.microsoft.com/office/powerpoint/2010/main" val="312286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AC774-C5B0-BF40-D271-16E4E9E72C5F}"/>
              </a:ext>
            </a:extLst>
          </p:cNvPr>
          <p:cNvSpPr>
            <a:spLocks noGrp="1"/>
          </p:cNvSpPr>
          <p:nvPr>
            <p:ph type="title"/>
          </p:nvPr>
        </p:nvSpPr>
        <p:spPr>
          <a:xfrm>
            <a:off x="341311" y="324024"/>
            <a:ext cx="9404723" cy="1400530"/>
          </a:xfrm>
        </p:spPr>
        <p:txBody>
          <a:bodyPr/>
          <a:lstStyle/>
          <a:p>
            <a:r>
              <a:rPr lang="es-MX" dirty="0"/>
              <a:t>Used </a:t>
            </a:r>
            <a:r>
              <a:rPr lang="es-MX" dirty="0" err="1"/>
              <a:t>datasets</a:t>
            </a:r>
            <a:endParaRPr lang="es-MX" dirty="0"/>
          </a:p>
        </p:txBody>
      </p:sp>
      <p:sp>
        <p:nvSpPr>
          <p:cNvPr id="3" name="Marcador de contenido 2">
            <a:extLst>
              <a:ext uri="{FF2B5EF4-FFF2-40B4-BE49-F238E27FC236}">
                <a16:creationId xmlns:a16="http://schemas.microsoft.com/office/drawing/2014/main" id="{BA59781C-39CB-2D6C-BF8B-10C119B72EC0}"/>
              </a:ext>
            </a:extLst>
          </p:cNvPr>
          <p:cNvSpPr>
            <a:spLocks noGrp="1"/>
          </p:cNvSpPr>
          <p:nvPr>
            <p:ph idx="1"/>
          </p:nvPr>
        </p:nvSpPr>
        <p:spPr>
          <a:xfrm>
            <a:off x="341311" y="1612651"/>
            <a:ext cx="10028662" cy="4402069"/>
          </a:xfrm>
        </p:spPr>
        <p:txBody>
          <a:bodyPr/>
          <a:lstStyle/>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St. Louis Federal Reserve for the inflation rates data</a:t>
            </a:r>
          </a:p>
          <a:p>
            <a:pPr>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FBI Uniform Crime Reporting for crime rates, supplemented with Statista</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3200" dirty="0" err="1">
                <a:effectLst/>
                <a:latin typeface="Calibri" panose="020F0502020204030204" pitchFamily="34" charset="0"/>
                <a:ea typeface="Calibri" panose="020F0502020204030204" pitchFamily="34" charset="0"/>
                <a:cs typeface="Times New Roman" panose="02020603050405020304" pitchFamily="18" charset="0"/>
              </a:rPr>
              <a:t>DisasterCenter</a:t>
            </a:r>
            <a:r>
              <a:rPr lang="es-MX" sz="3200" dirty="0">
                <a:effectLst/>
                <a:latin typeface="Calibri" panose="020F0502020204030204" pitchFamily="34" charset="0"/>
                <a:ea typeface="Calibri" panose="020F0502020204030204" pitchFamily="34" charset="0"/>
                <a:cs typeface="Times New Roman" panose="02020603050405020304" pitchFamily="18" charset="0"/>
              </a:rPr>
              <a:t> </a:t>
            </a:r>
            <a:r>
              <a:rPr lang="es-MX" sz="3200" dirty="0" err="1">
                <a:effectLst/>
                <a:latin typeface="Calibri" panose="020F0502020204030204" pitchFamily="34" charset="0"/>
                <a:ea typeface="Calibri" panose="020F0502020204030204" pitchFamily="34" charset="0"/>
                <a:cs typeface="Times New Roman" panose="02020603050405020304" pitchFamily="18" charset="0"/>
              </a:rPr>
              <a:t>provided</a:t>
            </a:r>
            <a:r>
              <a:rPr lang="es-MX" sz="3200" dirty="0">
                <a:effectLst/>
                <a:latin typeface="Calibri" panose="020F0502020204030204" pitchFamily="34" charset="0"/>
                <a:ea typeface="Calibri" panose="020F0502020204030204" pitchFamily="34" charset="0"/>
                <a:cs typeface="Times New Roman" panose="02020603050405020304" pitchFamily="18" charset="0"/>
              </a:rPr>
              <a:t> the </a:t>
            </a:r>
            <a:r>
              <a:rPr lang="es-MX" sz="3200" dirty="0" err="1">
                <a:effectLst/>
                <a:latin typeface="Calibri" panose="020F0502020204030204" pitchFamily="34" charset="0"/>
                <a:ea typeface="Calibri" panose="020F0502020204030204" pitchFamily="34" charset="0"/>
                <a:cs typeface="Times New Roman" panose="02020603050405020304" pitchFamily="18" charset="0"/>
              </a:rPr>
              <a:t>same</a:t>
            </a:r>
            <a:r>
              <a:rPr lang="es-MX" sz="3200" dirty="0">
                <a:effectLst/>
                <a:latin typeface="Calibri" panose="020F0502020204030204" pitchFamily="34" charset="0"/>
                <a:ea typeface="Calibri" panose="020F0502020204030204" pitchFamily="34" charset="0"/>
                <a:cs typeface="Times New Roman" panose="02020603050405020304" pitchFamily="18" charset="0"/>
              </a:rPr>
              <a:t> Information as the FBI </a:t>
            </a:r>
            <a:r>
              <a:rPr lang="es-MX" sz="3200" dirty="0" err="1">
                <a:effectLst/>
                <a:latin typeface="Calibri" panose="020F0502020204030204" pitchFamily="34" charset="0"/>
                <a:ea typeface="Calibri" panose="020F0502020204030204" pitchFamily="34" charset="0"/>
                <a:cs typeface="Times New Roman" panose="02020603050405020304" pitchFamily="18" charset="0"/>
              </a:rPr>
              <a:t>datasets</a:t>
            </a:r>
            <a:r>
              <a:rPr lang="es-MX" sz="3200" dirty="0">
                <a:effectLst/>
                <a:latin typeface="Calibri" panose="020F0502020204030204" pitchFamily="34" charset="0"/>
                <a:ea typeface="Calibri" panose="020F0502020204030204" pitchFamily="34" charset="0"/>
                <a:cs typeface="Times New Roman" panose="02020603050405020304" pitchFamily="18" charset="0"/>
              </a:rPr>
              <a:t>, but </a:t>
            </a:r>
            <a:r>
              <a:rPr lang="es-MX" sz="3200" dirty="0" err="1">
                <a:effectLst/>
                <a:latin typeface="Calibri" panose="020F0502020204030204" pitchFamily="34" charset="0"/>
                <a:ea typeface="Calibri" panose="020F0502020204030204" pitchFamily="34" charset="0"/>
                <a:cs typeface="Times New Roman" panose="02020603050405020304" pitchFamily="18" charset="0"/>
              </a:rPr>
              <a:t>condensed</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94390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29</TotalTime>
  <Words>357</Words>
  <Application>Microsoft Office PowerPoint</Application>
  <PresentationFormat>Panorámica</PresentationFormat>
  <Paragraphs>20</Paragraphs>
  <Slides>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Century Gothic</vt:lpstr>
      <vt:lpstr>Wingdings 3</vt:lpstr>
      <vt:lpstr>Ion</vt:lpstr>
      <vt:lpstr>Final COMP 4441</vt:lpstr>
      <vt:lpstr>Introduction</vt:lpstr>
      <vt:lpstr>Used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COMP 4441</dc:title>
  <dc:creator>Heriberto Antonio Dehesa Ortiz</dc:creator>
  <cp:lastModifiedBy>Heriberto Antonio Dehesa Ortiz</cp:lastModifiedBy>
  <cp:revision>1</cp:revision>
  <dcterms:created xsi:type="dcterms:W3CDTF">2023-02-13T07:10:48Z</dcterms:created>
  <dcterms:modified xsi:type="dcterms:W3CDTF">2023-02-13T07:40:14Z</dcterms:modified>
</cp:coreProperties>
</file>