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Fredoka" charset="1" panose="02000000000000000000"/>
      <p:regular r:id="rId26"/>
    </p:embeddedFont>
    <p:embeddedFont>
      <p:font typeface="Nunito Bold" charset="1" panose="00000800000000000000"/>
      <p:regular r:id="rId27"/>
    </p:embeddedFont>
    <p:embeddedFont>
      <p:font typeface="Nunito" charset="1" panose="00000500000000000000"/>
      <p:regular r:id="rId28"/>
    </p:embeddedFont>
    <p:embeddedFont>
      <p:font typeface="Canva Sans Bold" charset="1" panose="020B08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notesMasters/notesMaster1.xml" Type="http://schemas.openxmlformats.org/officeDocument/2006/relationships/notesMaster"/><Relationship Id="rId3" Target="viewProps.xml" Type="http://schemas.openxmlformats.org/officeDocument/2006/relationships/viewProps"/><Relationship Id="rId30" Target="theme/theme2.xml" Type="http://schemas.openxmlformats.org/officeDocument/2006/relationships/theme"/><Relationship Id="rId31" Target="notesSlides/notesSlide1.xml" Type="http://schemas.openxmlformats.org/officeDocument/2006/relationships/notesSlide"/><Relationship Id="rId32" Target="notesSlides/notesSlide2.xml" Type="http://schemas.openxmlformats.org/officeDocument/2006/relationships/notesSlide"/><Relationship Id="rId33" Target="fonts/font33.fntdata" Type="http://schemas.openxmlformats.org/officeDocument/2006/relationships/font"/><Relationship Id="rId34" Target="notesSlides/notesSlide3.xml" Type="http://schemas.openxmlformats.org/officeDocument/2006/relationships/notesSlide"/><Relationship Id="rId35" Target="notesSlides/notesSlide4.xml" Type="http://schemas.openxmlformats.org/officeDocument/2006/relationships/notesSlide"/><Relationship Id="rId36" Target="notesSlides/notesSlide5.xml" Type="http://schemas.openxmlformats.org/officeDocument/2006/relationships/notesSlide"/><Relationship Id="rId37" Target="notesSlides/notesSlide6.xml" Type="http://schemas.openxmlformats.org/officeDocument/2006/relationships/notesSlide"/><Relationship Id="rId38" Target="notesSlides/notesSlide7.xml" Type="http://schemas.openxmlformats.org/officeDocument/2006/relationships/notesSlide"/><Relationship Id="rId39" Target="notesSlides/notesSlide8.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the rise of technology, data has become more important than ever. From smartphones and social media, to systems and AI, data is at the core of how systems operate.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with that, companies use this data to drive their decision making, to fuel innovation, and to offer valuable insights for their company. In today's world, the ability to collect, analyze, and interpret this data has become a necessity.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But this is how data usually looks like in its purest form. A bunch of numbers and text. And so when management wants insights, they don't really want to look at this.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And so that's why companies make use of visualizations. Charts and graphs that make this numbers look more consumable. From rows of data, its aggregated into simple charts that looks good for management.</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most companies, the workflow usually looks like this: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What we want is to make this workflow lose some steps. So we want to move some of these workflows to the application, to the machine.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this is what we are aiming for.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problem with recharts is that it because it uses SVG elements to render, it treats every individual visual element as a separate SVG. So it adds to the DOM Tree, which in cases like we have data points of up to 10000, and we want to display each point, each point is an svg element which is then added to the DOM Tree and very CPU intensive, so the computer may lag or freeze. </a:t>
            </a:r>
          </a:p>
          <a:p>
            <a:r>
              <a:rPr lang="en-US"/>
              <a:t/>
            </a:r>
          </a:p>
          <a:p>
            <a:r>
              <a:rPr lang="en-US"/>
              <a:t>For Plotly, it uses the webGL for its rendering because its better for complex graphics by utilizing the GPU. But it has a larger bundle size since in involves a more complex setup to manage the state and communicate with the GPU.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1.jpe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4.png" Type="http://schemas.openxmlformats.org/officeDocument/2006/relationships/image"/><Relationship Id="rId6" Target="../embeddings/oleObject1.bin" Type="http://schemas.openxmlformats.org/officeDocument/2006/relationships/oleObjec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5.png" Type="http://schemas.openxmlformats.org/officeDocument/2006/relationships/image"/><Relationship Id="rId6" Target="../embeddings/oleObject2.bin" Type="http://schemas.openxmlformats.org/officeDocument/2006/relationships/oleObjec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5841" y="8740298"/>
            <a:ext cx="20004189" cy="1104251"/>
            <a:chOff x="0" y="0"/>
            <a:chExt cx="5268593" cy="290832"/>
          </a:xfrm>
        </p:grpSpPr>
        <p:sp>
          <p:nvSpPr>
            <p:cNvPr name="Freeform 3" id="3"/>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4" id="4"/>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86477" y="5916272"/>
            <a:ext cx="3532892" cy="1625130"/>
          </a:xfrm>
          <a:custGeom>
            <a:avLst/>
            <a:gdLst/>
            <a:ahLst/>
            <a:cxnLst/>
            <a:rect r="r" b="b" t="t" l="l"/>
            <a:pathLst>
              <a:path h="1625130" w="3532892">
                <a:moveTo>
                  <a:pt x="0" y="0"/>
                </a:moveTo>
                <a:lnTo>
                  <a:pt x="3532892" y="0"/>
                </a:lnTo>
                <a:lnTo>
                  <a:pt x="3532892" y="1625131"/>
                </a:lnTo>
                <a:lnTo>
                  <a:pt x="0" y="16251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3436" y="1076344"/>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95407" y="715288"/>
            <a:ext cx="2963893" cy="361056"/>
          </a:xfrm>
          <a:custGeom>
            <a:avLst/>
            <a:gdLst/>
            <a:ahLst/>
            <a:cxnLst/>
            <a:rect r="r" b="b" t="t" l="l"/>
            <a:pathLst>
              <a:path h="361056" w="2963893">
                <a:moveTo>
                  <a:pt x="0" y="0"/>
                </a:moveTo>
                <a:lnTo>
                  <a:pt x="2963893" y="0"/>
                </a:lnTo>
                <a:lnTo>
                  <a:pt x="2963893" y="361056"/>
                </a:lnTo>
                <a:lnTo>
                  <a:pt x="0" y="36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668631" y="2943244"/>
            <a:ext cx="14950738" cy="1667039"/>
          </a:xfrm>
          <a:prstGeom prst="rect">
            <a:avLst/>
          </a:prstGeom>
        </p:spPr>
        <p:txBody>
          <a:bodyPr anchor="t" rtlCol="false" tIns="0" lIns="0" bIns="0" rIns="0">
            <a:spAutoFit/>
          </a:bodyPr>
          <a:lstStyle/>
          <a:p>
            <a:pPr algn="ctr">
              <a:lnSpc>
                <a:spcPts val="13640"/>
              </a:lnSpc>
            </a:pPr>
            <a:r>
              <a:rPr lang="en-US" sz="9743">
                <a:solidFill>
                  <a:srgbClr val="000000"/>
                </a:solidFill>
                <a:latin typeface="Fredoka"/>
                <a:ea typeface="Fredoka"/>
                <a:cs typeface="Fredoka"/>
                <a:sym typeface="Fredoka"/>
              </a:rPr>
              <a:t>SELF SERVICE VIZ TOOL</a:t>
            </a:r>
          </a:p>
        </p:txBody>
      </p:sp>
      <p:sp>
        <p:nvSpPr>
          <p:cNvPr name="TextBox 9" id="9"/>
          <p:cNvSpPr txBox="true"/>
          <p:nvPr/>
        </p:nvSpPr>
        <p:spPr>
          <a:xfrm rot="0">
            <a:off x="4190453" y="4762704"/>
            <a:ext cx="9907094" cy="685391"/>
          </a:xfrm>
          <a:prstGeom prst="rect">
            <a:avLst/>
          </a:prstGeom>
        </p:spPr>
        <p:txBody>
          <a:bodyPr anchor="t" rtlCol="false" tIns="0" lIns="0" bIns="0" rIns="0">
            <a:spAutoFit/>
          </a:bodyPr>
          <a:lstStyle/>
          <a:p>
            <a:pPr algn="ctr">
              <a:lnSpc>
                <a:spcPts val="5604"/>
              </a:lnSpc>
            </a:pPr>
            <a:r>
              <a:rPr lang="en-US" b="true" sz="4002">
                <a:solidFill>
                  <a:srgbClr val="000000"/>
                </a:solidFill>
                <a:latin typeface="Nunito Bold"/>
                <a:ea typeface="Nunito Bold"/>
                <a:cs typeface="Nunito Bold"/>
                <a:sym typeface="Nunito Bold"/>
              </a:rPr>
              <a:t>Capstone Project by Kurt Amodia</a:t>
            </a:r>
          </a:p>
        </p:txBody>
      </p:sp>
      <p:sp>
        <p:nvSpPr>
          <p:cNvPr name="TextBox 10" id="10"/>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October 2025</a:t>
            </a:r>
          </a:p>
        </p:txBody>
      </p:sp>
      <p:sp>
        <p:nvSpPr>
          <p:cNvPr name="Freeform 11" id="11"/>
          <p:cNvSpPr/>
          <p:nvPr/>
        </p:nvSpPr>
        <p:spPr>
          <a:xfrm flipH="false" flipV="false" rot="0">
            <a:off x="1028700" y="7952847"/>
            <a:ext cx="2963893" cy="361056"/>
          </a:xfrm>
          <a:custGeom>
            <a:avLst/>
            <a:gdLst/>
            <a:ahLst/>
            <a:cxnLst/>
            <a:rect r="r" b="b" t="t" l="l"/>
            <a:pathLst>
              <a:path h="361056" w="2963893">
                <a:moveTo>
                  <a:pt x="0" y="0"/>
                </a:moveTo>
                <a:lnTo>
                  <a:pt x="2963893" y="0"/>
                </a:lnTo>
                <a:lnTo>
                  <a:pt x="2963893" y="361056"/>
                </a:lnTo>
                <a:lnTo>
                  <a:pt x="0" y="36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558020"/>
            <a:ext cx="16230600" cy="7672731"/>
            <a:chOff x="0" y="0"/>
            <a:chExt cx="4274726" cy="2020802"/>
          </a:xfrm>
        </p:grpSpPr>
        <p:sp>
          <p:nvSpPr>
            <p:cNvPr name="Freeform 3" id="3"/>
            <p:cNvSpPr/>
            <p:nvPr/>
          </p:nvSpPr>
          <p:spPr>
            <a:xfrm flipH="false" flipV="false" rot="0">
              <a:off x="0" y="0"/>
              <a:ext cx="4274726" cy="2020802"/>
            </a:xfrm>
            <a:custGeom>
              <a:avLst/>
              <a:gdLst/>
              <a:ahLst/>
              <a:cxnLst/>
              <a:rect r="r" b="b" t="t" l="l"/>
              <a:pathLst>
                <a:path h="2020802" w="4274726">
                  <a:moveTo>
                    <a:pt x="24327" y="0"/>
                  </a:moveTo>
                  <a:lnTo>
                    <a:pt x="4250399" y="0"/>
                  </a:lnTo>
                  <a:cubicBezTo>
                    <a:pt x="4263834" y="0"/>
                    <a:pt x="4274726" y="10891"/>
                    <a:pt x="4274726" y="24327"/>
                  </a:cubicBezTo>
                  <a:lnTo>
                    <a:pt x="4274726" y="1996475"/>
                  </a:lnTo>
                  <a:cubicBezTo>
                    <a:pt x="4274726" y="2002927"/>
                    <a:pt x="4272163" y="2009114"/>
                    <a:pt x="4267601" y="2013677"/>
                  </a:cubicBezTo>
                  <a:cubicBezTo>
                    <a:pt x="4263039" y="2018239"/>
                    <a:pt x="4256851" y="2020802"/>
                    <a:pt x="4250399" y="2020802"/>
                  </a:cubicBezTo>
                  <a:lnTo>
                    <a:pt x="24327" y="2020802"/>
                  </a:lnTo>
                  <a:cubicBezTo>
                    <a:pt x="10891" y="2020802"/>
                    <a:pt x="0" y="2009910"/>
                    <a:pt x="0" y="199647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20589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grpSp>
        <p:nvGrpSpPr>
          <p:cNvPr name="Group 9" id="9"/>
          <p:cNvGrpSpPr/>
          <p:nvPr/>
        </p:nvGrpSpPr>
        <p:grpSpPr>
          <a:xfrm rot="0">
            <a:off x="3372560" y="3396348"/>
            <a:ext cx="12347388" cy="1996075"/>
            <a:chOff x="0" y="0"/>
            <a:chExt cx="3251987" cy="525715"/>
          </a:xfrm>
        </p:grpSpPr>
        <p:sp>
          <p:nvSpPr>
            <p:cNvPr name="Freeform 10" id="10"/>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1" id="11"/>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945975" y="3682194"/>
            <a:ext cx="9200557"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DEMO</a:t>
            </a:r>
          </a:p>
        </p:txBody>
      </p:sp>
      <p:sp>
        <p:nvSpPr>
          <p:cNvPr name="Freeform 13" id="13"/>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558020"/>
            <a:ext cx="16230600" cy="7672731"/>
            <a:chOff x="0" y="0"/>
            <a:chExt cx="4274726" cy="2020802"/>
          </a:xfrm>
        </p:grpSpPr>
        <p:sp>
          <p:nvSpPr>
            <p:cNvPr name="Freeform 3" id="3"/>
            <p:cNvSpPr/>
            <p:nvPr/>
          </p:nvSpPr>
          <p:spPr>
            <a:xfrm flipH="false" flipV="false" rot="0">
              <a:off x="0" y="0"/>
              <a:ext cx="4274726" cy="2020802"/>
            </a:xfrm>
            <a:custGeom>
              <a:avLst/>
              <a:gdLst/>
              <a:ahLst/>
              <a:cxnLst/>
              <a:rect r="r" b="b" t="t" l="l"/>
              <a:pathLst>
                <a:path h="2020802" w="4274726">
                  <a:moveTo>
                    <a:pt x="24327" y="0"/>
                  </a:moveTo>
                  <a:lnTo>
                    <a:pt x="4250399" y="0"/>
                  </a:lnTo>
                  <a:cubicBezTo>
                    <a:pt x="4263834" y="0"/>
                    <a:pt x="4274726" y="10891"/>
                    <a:pt x="4274726" y="24327"/>
                  </a:cubicBezTo>
                  <a:lnTo>
                    <a:pt x="4274726" y="1996475"/>
                  </a:lnTo>
                  <a:cubicBezTo>
                    <a:pt x="4274726" y="2002927"/>
                    <a:pt x="4272163" y="2009114"/>
                    <a:pt x="4267601" y="2013677"/>
                  </a:cubicBezTo>
                  <a:cubicBezTo>
                    <a:pt x="4263039" y="2018239"/>
                    <a:pt x="4256851" y="2020802"/>
                    <a:pt x="4250399" y="2020802"/>
                  </a:cubicBezTo>
                  <a:lnTo>
                    <a:pt x="24327" y="2020802"/>
                  </a:lnTo>
                  <a:cubicBezTo>
                    <a:pt x="10891" y="2020802"/>
                    <a:pt x="0" y="2009910"/>
                    <a:pt x="0" y="199647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20589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grpSp>
        <p:nvGrpSpPr>
          <p:cNvPr name="Group 9" id="9"/>
          <p:cNvGrpSpPr/>
          <p:nvPr/>
        </p:nvGrpSpPr>
        <p:grpSpPr>
          <a:xfrm rot="0">
            <a:off x="3372560" y="2960065"/>
            <a:ext cx="12347388" cy="2868641"/>
            <a:chOff x="0" y="0"/>
            <a:chExt cx="16463184" cy="3824855"/>
          </a:xfrm>
        </p:grpSpPr>
        <p:grpSp>
          <p:nvGrpSpPr>
            <p:cNvPr name="Group 10" id="10"/>
            <p:cNvGrpSpPr/>
            <p:nvPr/>
          </p:nvGrpSpPr>
          <p:grpSpPr>
            <a:xfrm rot="0">
              <a:off x="0" y="0"/>
              <a:ext cx="16463184" cy="3824855"/>
              <a:chOff x="0" y="0"/>
              <a:chExt cx="3251987" cy="755527"/>
            </a:xfrm>
          </p:grpSpPr>
          <p:sp>
            <p:nvSpPr>
              <p:cNvPr name="Freeform 11" id="11"/>
              <p:cNvSpPr/>
              <p:nvPr/>
            </p:nvSpPr>
            <p:spPr>
              <a:xfrm flipH="false" flipV="false" rot="0">
                <a:off x="0" y="0"/>
                <a:ext cx="3251987" cy="755527"/>
              </a:xfrm>
              <a:custGeom>
                <a:avLst/>
                <a:gdLst/>
                <a:ahLst/>
                <a:cxnLst/>
                <a:rect r="r" b="b" t="t" l="l"/>
                <a:pathLst>
                  <a:path h="755527" w="3251987">
                    <a:moveTo>
                      <a:pt x="31977" y="0"/>
                    </a:moveTo>
                    <a:lnTo>
                      <a:pt x="3220009" y="0"/>
                    </a:lnTo>
                    <a:cubicBezTo>
                      <a:pt x="3228490" y="0"/>
                      <a:pt x="3236624" y="3369"/>
                      <a:pt x="3242621" y="9366"/>
                    </a:cubicBezTo>
                    <a:cubicBezTo>
                      <a:pt x="3248618" y="15363"/>
                      <a:pt x="3251987" y="23496"/>
                      <a:pt x="3251987" y="31977"/>
                    </a:cubicBezTo>
                    <a:lnTo>
                      <a:pt x="3251987" y="723549"/>
                    </a:lnTo>
                    <a:cubicBezTo>
                      <a:pt x="3251987" y="732030"/>
                      <a:pt x="3248618" y="740164"/>
                      <a:pt x="3242621" y="746161"/>
                    </a:cubicBezTo>
                    <a:cubicBezTo>
                      <a:pt x="3236624" y="752158"/>
                      <a:pt x="3228490" y="755527"/>
                      <a:pt x="3220009" y="755527"/>
                    </a:cubicBezTo>
                    <a:lnTo>
                      <a:pt x="31977" y="755527"/>
                    </a:lnTo>
                    <a:cubicBezTo>
                      <a:pt x="23496" y="755527"/>
                      <a:pt x="15363" y="752158"/>
                      <a:pt x="9366" y="746161"/>
                    </a:cubicBezTo>
                    <a:cubicBezTo>
                      <a:pt x="3369" y="740164"/>
                      <a:pt x="0" y="732030"/>
                      <a:pt x="0" y="723549"/>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2" id="12"/>
              <p:cNvSpPr txBox="true"/>
              <p:nvPr/>
            </p:nvSpPr>
            <p:spPr>
              <a:xfrm>
                <a:off x="0" y="-38100"/>
                <a:ext cx="3251987" cy="79362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097887" y="422402"/>
              <a:ext cx="12267410" cy="2977092"/>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INSIGHTS / BENCHMARK</a:t>
              </a:r>
            </a:p>
          </p:txBody>
        </p:sp>
      </p:grpSp>
      <p:sp>
        <p:nvSpPr>
          <p:cNvPr name="Freeform 14" id="14"/>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607776" y="3545949"/>
            <a:ext cx="4747278" cy="4438359"/>
            <a:chOff x="0" y="0"/>
            <a:chExt cx="1250312" cy="1168951"/>
          </a:xfrm>
        </p:grpSpPr>
        <p:sp>
          <p:nvSpPr>
            <p:cNvPr name="Freeform 13" id="13"/>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4" id="14"/>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770361" y="3545949"/>
            <a:ext cx="4747278" cy="4438359"/>
            <a:chOff x="0" y="0"/>
            <a:chExt cx="1250312" cy="1168951"/>
          </a:xfrm>
        </p:grpSpPr>
        <p:sp>
          <p:nvSpPr>
            <p:cNvPr name="Freeform 16" id="16"/>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7" id="17"/>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932946" y="3545949"/>
            <a:ext cx="4747278" cy="4438359"/>
            <a:chOff x="0" y="0"/>
            <a:chExt cx="1250312" cy="1168951"/>
          </a:xfrm>
        </p:grpSpPr>
        <p:sp>
          <p:nvSpPr>
            <p:cNvPr name="Freeform 19" id="19"/>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20" id="20"/>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22" id="22"/>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EASE OF USE</a:t>
            </a:r>
          </a:p>
        </p:txBody>
      </p:sp>
      <p:sp>
        <p:nvSpPr>
          <p:cNvPr name="TextBox 23" id="23"/>
          <p:cNvSpPr txBox="true"/>
          <p:nvPr/>
        </p:nvSpPr>
        <p:spPr>
          <a:xfrm rot="0">
            <a:off x="1868330"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Recharts</a:t>
            </a:r>
          </a:p>
        </p:txBody>
      </p:sp>
      <p:sp>
        <p:nvSpPr>
          <p:cNvPr name="TextBox 24" id="24"/>
          <p:cNvSpPr txBox="true"/>
          <p:nvPr/>
        </p:nvSpPr>
        <p:spPr>
          <a:xfrm rot="0">
            <a:off x="7030916"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Charts.js</a:t>
            </a:r>
          </a:p>
        </p:txBody>
      </p:sp>
      <p:sp>
        <p:nvSpPr>
          <p:cNvPr name="TextBox 25" id="25"/>
          <p:cNvSpPr txBox="true"/>
          <p:nvPr/>
        </p:nvSpPr>
        <p:spPr>
          <a:xfrm rot="0">
            <a:off x="12193501"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Plotly</a:t>
            </a:r>
          </a:p>
        </p:txBody>
      </p:sp>
      <p:sp>
        <p:nvSpPr>
          <p:cNvPr name="TextBox 26" id="26"/>
          <p:cNvSpPr txBox="true"/>
          <p:nvPr/>
        </p:nvSpPr>
        <p:spPr>
          <a:xfrm rot="0">
            <a:off x="1868330" y="4736314"/>
            <a:ext cx="4134458" cy="1825625"/>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Most beginner-friendly and React-native </a:t>
            </a:r>
          </a:p>
        </p:txBody>
      </p:sp>
      <p:sp>
        <p:nvSpPr>
          <p:cNvPr name="TextBox 27" id="27"/>
          <p:cNvSpPr txBox="true"/>
          <p:nvPr/>
        </p:nvSpPr>
        <p:spPr>
          <a:xfrm rot="0">
            <a:off x="7076771" y="4591315"/>
            <a:ext cx="4134458" cy="2444750"/>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Lightweight and easy to learn with strong community support</a:t>
            </a:r>
          </a:p>
        </p:txBody>
      </p:sp>
      <p:sp>
        <p:nvSpPr>
          <p:cNvPr name="TextBox 28" id="28"/>
          <p:cNvSpPr txBox="true"/>
          <p:nvPr/>
        </p:nvSpPr>
        <p:spPr>
          <a:xfrm rot="0">
            <a:off x="12241539" y="4736314"/>
            <a:ext cx="4134458" cy="1825625"/>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Feature-rich but heavier and more complex</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607776" y="3545949"/>
            <a:ext cx="4747278" cy="4438359"/>
            <a:chOff x="0" y="0"/>
            <a:chExt cx="1250312" cy="1168951"/>
          </a:xfrm>
        </p:grpSpPr>
        <p:sp>
          <p:nvSpPr>
            <p:cNvPr name="Freeform 13" id="13"/>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4" id="14"/>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770361" y="3545949"/>
            <a:ext cx="4747278" cy="4438359"/>
            <a:chOff x="0" y="0"/>
            <a:chExt cx="1250312" cy="1168951"/>
          </a:xfrm>
        </p:grpSpPr>
        <p:sp>
          <p:nvSpPr>
            <p:cNvPr name="Freeform 16" id="16"/>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7" id="17"/>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932946" y="3545949"/>
            <a:ext cx="4747278" cy="4438359"/>
            <a:chOff x="0" y="0"/>
            <a:chExt cx="1250312" cy="1168951"/>
          </a:xfrm>
        </p:grpSpPr>
        <p:sp>
          <p:nvSpPr>
            <p:cNvPr name="Freeform 19" id="19"/>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20" id="20"/>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2699653" y="3638075"/>
            <a:ext cx="2515203" cy="4254109"/>
          </a:xfrm>
          <a:custGeom>
            <a:avLst/>
            <a:gdLst/>
            <a:ahLst/>
            <a:cxnLst/>
            <a:rect r="r" b="b" t="t" l="l"/>
            <a:pathLst>
              <a:path h="4254109" w="2515203">
                <a:moveTo>
                  <a:pt x="0" y="0"/>
                </a:moveTo>
                <a:lnTo>
                  <a:pt x="2515203" y="0"/>
                </a:lnTo>
                <a:lnTo>
                  <a:pt x="2515203" y="4254108"/>
                </a:lnTo>
                <a:lnTo>
                  <a:pt x="0" y="4254108"/>
                </a:lnTo>
                <a:lnTo>
                  <a:pt x="0" y="0"/>
                </a:lnTo>
                <a:close/>
              </a:path>
            </a:pathLst>
          </a:custGeom>
          <a:blipFill>
            <a:blip r:embed="rId4"/>
            <a:stretch>
              <a:fillRect l="0" t="0" r="0" b="0"/>
            </a:stretch>
          </a:blipFill>
        </p:spPr>
      </p:sp>
      <p:sp>
        <p:nvSpPr>
          <p:cNvPr name="Freeform 22" id="22"/>
          <p:cNvSpPr/>
          <p:nvPr/>
        </p:nvSpPr>
        <p:spPr>
          <a:xfrm flipH="false" flipV="false" rot="0">
            <a:off x="7627631" y="3755692"/>
            <a:ext cx="3032737" cy="4173147"/>
          </a:xfrm>
          <a:custGeom>
            <a:avLst/>
            <a:gdLst/>
            <a:ahLst/>
            <a:cxnLst/>
            <a:rect r="r" b="b" t="t" l="l"/>
            <a:pathLst>
              <a:path h="4173147" w="3032737">
                <a:moveTo>
                  <a:pt x="0" y="0"/>
                </a:moveTo>
                <a:lnTo>
                  <a:pt x="3032738" y="0"/>
                </a:lnTo>
                <a:lnTo>
                  <a:pt x="3032738" y="4173147"/>
                </a:lnTo>
                <a:lnTo>
                  <a:pt x="0" y="4173147"/>
                </a:lnTo>
                <a:lnTo>
                  <a:pt x="0" y="0"/>
                </a:lnTo>
                <a:close/>
              </a:path>
            </a:pathLst>
          </a:custGeom>
          <a:blipFill>
            <a:blip r:embed="rId5"/>
            <a:stretch>
              <a:fillRect l="0" t="0" r="0" b="0"/>
            </a:stretch>
          </a:blipFill>
        </p:spPr>
      </p:sp>
      <p:sp>
        <p:nvSpPr>
          <p:cNvPr name="Freeform 23" id="23"/>
          <p:cNvSpPr/>
          <p:nvPr/>
        </p:nvSpPr>
        <p:spPr>
          <a:xfrm flipH="false" flipV="false" rot="0">
            <a:off x="13345938" y="3589709"/>
            <a:ext cx="1921295" cy="4350840"/>
          </a:xfrm>
          <a:custGeom>
            <a:avLst/>
            <a:gdLst/>
            <a:ahLst/>
            <a:cxnLst/>
            <a:rect r="r" b="b" t="t" l="l"/>
            <a:pathLst>
              <a:path h="4350840" w="1921295">
                <a:moveTo>
                  <a:pt x="0" y="0"/>
                </a:moveTo>
                <a:lnTo>
                  <a:pt x="1921295" y="0"/>
                </a:lnTo>
                <a:lnTo>
                  <a:pt x="1921295" y="4350840"/>
                </a:lnTo>
                <a:lnTo>
                  <a:pt x="0" y="4350840"/>
                </a:lnTo>
                <a:lnTo>
                  <a:pt x="0" y="0"/>
                </a:lnTo>
                <a:close/>
              </a:path>
            </a:pathLst>
          </a:custGeom>
          <a:blipFill>
            <a:blip r:embed="rId6"/>
            <a:stretch>
              <a:fillRect l="0" t="0" r="0" b="0"/>
            </a:stretch>
          </a:blipFill>
        </p:spPr>
      </p:sp>
      <p:sp>
        <p:nvSpPr>
          <p:cNvPr name="TextBox 24" id="24"/>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25" id="25"/>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EXTENSIVENESS</a:t>
            </a:r>
          </a:p>
        </p:txBody>
      </p:sp>
      <p:sp>
        <p:nvSpPr>
          <p:cNvPr name="TextBox 26" id="26"/>
          <p:cNvSpPr txBox="true"/>
          <p:nvPr/>
        </p:nvSpPr>
        <p:spPr>
          <a:xfrm rot="0">
            <a:off x="1868330"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Recharts</a:t>
            </a:r>
          </a:p>
        </p:txBody>
      </p:sp>
      <p:sp>
        <p:nvSpPr>
          <p:cNvPr name="TextBox 27" id="27"/>
          <p:cNvSpPr txBox="true"/>
          <p:nvPr/>
        </p:nvSpPr>
        <p:spPr>
          <a:xfrm rot="0">
            <a:off x="7030916"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Charts.js</a:t>
            </a:r>
          </a:p>
        </p:txBody>
      </p:sp>
      <p:sp>
        <p:nvSpPr>
          <p:cNvPr name="TextBox 28" id="28"/>
          <p:cNvSpPr txBox="true"/>
          <p:nvPr/>
        </p:nvSpPr>
        <p:spPr>
          <a:xfrm rot="0">
            <a:off x="12193501"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Plotly</a:t>
            </a:r>
          </a:p>
        </p:txBody>
      </p:sp>
      <p:sp>
        <p:nvSpPr>
          <p:cNvPr name="TextBox 29" id="29"/>
          <p:cNvSpPr txBox="true"/>
          <p:nvPr/>
        </p:nvSpPr>
        <p:spPr>
          <a:xfrm rot="0">
            <a:off x="2413113" y="7974783"/>
            <a:ext cx="3088282" cy="188595"/>
          </a:xfrm>
          <a:prstGeom prst="rect">
            <a:avLst/>
          </a:prstGeom>
        </p:spPr>
        <p:txBody>
          <a:bodyPr anchor="t" rtlCol="false" tIns="0" lIns="0" bIns="0" rIns="0">
            <a:spAutoFit/>
          </a:bodyPr>
          <a:lstStyle/>
          <a:p>
            <a:pPr algn="l">
              <a:lnSpc>
                <a:spcPts val="1679"/>
              </a:lnSpc>
            </a:pPr>
            <a:r>
              <a:rPr lang="en-US" sz="1200">
                <a:solidFill>
                  <a:srgbClr val="000000"/>
                </a:solidFill>
                <a:latin typeface="Nunito"/>
                <a:ea typeface="Nunito"/>
                <a:cs typeface="Nunito"/>
                <a:sym typeface="Nunito"/>
              </a:rPr>
              <a:t>Source: https://recharts.github.io/en-US/api</a:t>
            </a:r>
          </a:p>
        </p:txBody>
      </p:sp>
      <p:sp>
        <p:nvSpPr>
          <p:cNvPr name="TextBox 30" id="30"/>
          <p:cNvSpPr txBox="true"/>
          <p:nvPr/>
        </p:nvSpPr>
        <p:spPr>
          <a:xfrm rot="0">
            <a:off x="7599859" y="7974783"/>
            <a:ext cx="3088282" cy="188595"/>
          </a:xfrm>
          <a:prstGeom prst="rect">
            <a:avLst/>
          </a:prstGeom>
        </p:spPr>
        <p:txBody>
          <a:bodyPr anchor="t" rtlCol="false" tIns="0" lIns="0" bIns="0" rIns="0">
            <a:spAutoFit/>
          </a:bodyPr>
          <a:lstStyle/>
          <a:p>
            <a:pPr algn="l">
              <a:lnSpc>
                <a:spcPts val="1679"/>
              </a:lnSpc>
            </a:pPr>
            <a:r>
              <a:rPr lang="en-US" sz="1200">
                <a:solidFill>
                  <a:srgbClr val="000000"/>
                </a:solidFill>
                <a:latin typeface="Nunito"/>
                <a:ea typeface="Nunito"/>
                <a:cs typeface="Nunito"/>
                <a:sym typeface="Nunito"/>
              </a:rPr>
              <a:t>Source: https://www.chartjs.org/docs/latest/</a:t>
            </a:r>
          </a:p>
        </p:txBody>
      </p:sp>
      <p:sp>
        <p:nvSpPr>
          <p:cNvPr name="TextBox 31" id="31"/>
          <p:cNvSpPr txBox="true"/>
          <p:nvPr/>
        </p:nvSpPr>
        <p:spPr>
          <a:xfrm rot="0">
            <a:off x="13022683" y="7974783"/>
            <a:ext cx="2567804" cy="188595"/>
          </a:xfrm>
          <a:prstGeom prst="rect">
            <a:avLst/>
          </a:prstGeom>
        </p:spPr>
        <p:txBody>
          <a:bodyPr anchor="t" rtlCol="false" tIns="0" lIns="0" bIns="0" rIns="0">
            <a:spAutoFit/>
          </a:bodyPr>
          <a:lstStyle/>
          <a:p>
            <a:pPr algn="l">
              <a:lnSpc>
                <a:spcPts val="1679"/>
              </a:lnSpc>
            </a:pPr>
            <a:r>
              <a:rPr lang="en-US" sz="1200">
                <a:solidFill>
                  <a:srgbClr val="000000"/>
                </a:solidFill>
                <a:latin typeface="Nunito"/>
                <a:ea typeface="Nunito"/>
                <a:cs typeface="Nunito"/>
                <a:sym typeface="Nunito"/>
              </a:rPr>
              <a:t>Source: https://plotly.com/javascript/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7776" y="3545949"/>
            <a:ext cx="4747278" cy="4438359"/>
            <a:chOff x="0" y="0"/>
            <a:chExt cx="1250312" cy="1168951"/>
          </a:xfrm>
        </p:grpSpPr>
        <p:sp>
          <p:nvSpPr>
            <p:cNvPr name="Freeform 13" id="13"/>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4" id="14"/>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770361" y="3545949"/>
            <a:ext cx="4747278" cy="4438359"/>
            <a:chOff x="0" y="0"/>
            <a:chExt cx="1250312" cy="1168951"/>
          </a:xfrm>
        </p:grpSpPr>
        <p:sp>
          <p:nvSpPr>
            <p:cNvPr name="Freeform 16" id="16"/>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7" id="17"/>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932946" y="3545949"/>
            <a:ext cx="4747278" cy="4438359"/>
            <a:chOff x="0" y="0"/>
            <a:chExt cx="1250312" cy="1168951"/>
          </a:xfrm>
        </p:grpSpPr>
        <p:sp>
          <p:nvSpPr>
            <p:cNvPr name="Freeform 19" id="19"/>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20" id="20"/>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22" id="22"/>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RENDERING / BUNDLE SIZE</a:t>
            </a:r>
          </a:p>
        </p:txBody>
      </p:sp>
      <p:sp>
        <p:nvSpPr>
          <p:cNvPr name="TextBox 23" id="23"/>
          <p:cNvSpPr txBox="true"/>
          <p:nvPr/>
        </p:nvSpPr>
        <p:spPr>
          <a:xfrm rot="0">
            <a:off x="1868330"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Recharts</a:t>
            </a:r>
          </a:p>
        </p:txBody>
      </p:sp>
      <p:sp>
        <p:nvSpPr>
          <p:cNvPr name="TextBox 24" id="24"/>
          <p:cNvSpPr txBox="true"/>
          <p:nvPr/>
        </p:nvSpPr>
        <p:spPr>
          <a:xfrm rot="0">
            <a:off x="7030916"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Charts.js</a:t>
            </a:r>
          </a:p>
        </p:txBody>
      </p:sp>
      <p:sp>
        <p:nvSpPr>
          <p:cNvPr name="TextBox 25" id="25"/>
          <p:cNvSpPr txBox="true"/>
          <p:nvPr/>
        </p:nvSpPr>
        <p:spPr>
          <a:xfrm rot="0">
            <a:off x="12193501"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Plotly</a:t>
            </a:r>
          </a:p>
        </p:txBody>
      </p:sp>
      <p:sp>
        <p:nvSpPr>
          <p:cNvPr name="TextBox 26" id="26"/>
          <p:cNvSpPr txBox="true"/>
          <p:nvPr/>
        </p:nvSpPr>
        <p:spPr>
          <a:xfrm rot="0">
            <a:off x="1868330" y="4514179"/>
            <a:ext cx="4134458" cy="2444750"/>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Moderate performance with efficient SVG rendering</a:t>
            </a:r>
          </a:p>
        </p:txBody>
      </p:sp>
      <p:sp>
        <p:nvSpPr>
          <p:cNvPr name="TextBox 27" id="27"/>
          <p:cNvSpPr txBox="true"/>
          <p:nvPr/>
        </p:nvSpPr>
        <p:spPr>
          <a:xfrm rot="0">
            <a:off x="7052611" y="4823741"/>
            <a:ext cx="4134458" cy="1825625"/>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Minimal bundle size and optimized Canvas rendering.</a:t>
            </a:r>
          </a:p>
        </p:txBody>
      </p:sp>
      <p:sp>
        <p:nvSpPr>
          <p:cNvPr name="TextBox 28" id="28"/>
          <p:cNvSpPr txBox="true"/>
          <p:nvPr/>
        </p:nvSpPr>
        <p:spPr>
          <a:xfrm rot="0">
            <a:off x="12239356" y="4823741"/>
            <a:ext cx="4134458" cy="1825625"/>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Powerful WebGL features but slower initial load times.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13" id="13"/>
          <p:cNvSpPr txBox="true"/>
          <p:nvPr/>
        </p:nvSpPr>
        <p:spPr>
          <a:xfrm rot="0">
            <a:off x="3962011" y="904875"/>
            <a:ext cx="10363978" cy="112757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PERFORMANCE METRICS</a:t>
            </a:r>
          </a:p>
        </p:txBody>
      </p:sp>
      <p:pic>
        <p:nvPicPr>
          <p:cNvPr name="Picture 14" id="14"/>
          <p:cNvPicPr>
            <a:picLocks noChangeAspect="true"/>
          </p:cNvPicPr>
          <p:nvPr/>
        </p:nvPicPr>
        <p:blipFill>
          <a:blip r:embed="rId4"/>
          <a:stretch>
            <a:fillRect/>
          </a:stretch>
        </p:blipFill>
        <p:spPr>
          <a:xfrm rot="0">
            <a:off x="1098713" y="1667189"/>
            <a:ext cx="15511615" cy="8097583"/>
          </a:xfrm>
          <a:prstGeom prst="rect">
            <a:avLst/>
          </a:prstGeom>
        </p:spPr>
      </p:pic>
      <p:sp>
        <p:nvSpPr>
          <p:cNvPr name="TextBox 15" id="15"/>
          <p:cNvSpPr txBox="true"/>
          <p:nvPr/>
        </p:nvSpPr>
        <p:spPr>
          <a:xfrm rot="0">
            <a:off x="5990343" y="1984821"/>
            <a:ext cx="6307313" cy="824865"/>
          </a:xfrm>
          <a:prstGeom prst="rect">
            <a:avLst/>
          </a:prstGeom>
        </p:spPr>
        <p:txBody>
          <a:bodyPr anchor="t" rtlCol="false" tIns="0" lIns="0" bIns="0" rIns="0">
            <a:spAutoFit/>
          </a:bodyPr>
          <a:lstStyle/>
          <a:p>
            <a:pPr algn="ctr">
              <a:lnSpc>
                <a:spcPts val="3359"/>
              </a:lnSpc>
            </a:pPr>
            <a:r>
              <a:rPr lang="en-US" sz="2400">
                <a:solidFill>
                  <a:srgbClr val="000000"/>
                </a:solidFill>
                <a:latin typeface="Fredoka"/>
                <a:ea typeface="Fredoka"/>
                <a:cs typeface="Fredoka"/>
                <a:sym typeface="Fredoka"/>
              </a:rPr>
              <a:t>CHART (20 ITERATIONS AVERAGED FOR &lt;100 ; 5 ITERATIONS FOR OTHERS)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867570" y="2711043"/>
            <a:ext cx="12552860" cy="5350657"/>
          </a:xfrm>
          <a:custGeom>
            <a:avLst/>
            <a:gdLst/>
            <a:ahLst/>
            <a:cxnLst/>
            <a:rect r="r" b="b" t="t" l="l"/>
            <a:pathLst>
              <a:path h="5350657" w="12552860">
                <a:moveTo>
                  <a:pt x="0" y="0"/>
                </a:moveTo>
                <a:lnTo>
                  <a:pt x="12552860" y="0"/>
                </a:lnTo>
                <a:lnTo>
                  <a:pt x="12552860" y="5350657"/>
                </a:lnTo>
                <a:lnTo>
                  <a:pt x="0" y="5350657"/>
                </a:lnTo>
                <a:lnTo>
                  <a:pt x="0" y="0"/>
                </a:lnTo>
                <a:close/>
              </a:path>
            </a:pathLst>
          </a:custGeom>
          <a:blipFill>
            <a:blip r:embed="rId4"/>
            <a:stretch>
              <a:fillRect l="0" t="0" r="0" b="0"/>
            </a:stretch>
          </a:blipFill>
        </p:spPr>
      </p:sp>
      <p:sp>
        <p:nvSpPr>
          <p:cNvPr name="TextBox 13" id="13"/>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14" id="14"/>
          <p:cNvSpPr txBox="true"/>
          <p:nvPr/>
        </p:nvSpPr>
        <p:spPr>
          <a:xfrm rot="0">
            <a:off x="3962011" y="904875"/>
            <a:ext cx="10363978" cy="112757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PERFORMANCE METRICS</a:t>
            </a:r>
          </a:p>
        </p:txBody>
      </p:sp>
      <p:sp>
        <p:nvSpPr>
          <p:cNvPr name="TextBox 15" id="15"/>
          <p:cNvSpPr txBox="true"/>
          <p:nvPr/>
        </p:nvSpPr>
        <p:spPr>
          <a:xfrm rot="0">
            <a:off x="5990343" y="1984821"/>
            <a:ext cx="6307313" cy="405765"/>
          </a:xfrm>
          <a:prstGeom prst="rect">
            <a:avLst/>
          </a:prstGeom>
        </p:spPr>
        <p:txBody>
          <a:bodyPr anchor="t" rtlCol="false" tIns="0" lIns="0" bIns="0" rIns="0">
            <a:spAutoFit/>
          </a:bodyPr>
          <a:lstStyle/>
          <a:p>
            <a:pPr algn="ctr">
              <a:lnSpc>
                <a:spcPts val="3359"/>
              </a:lnSpc>
            </a:pPr>
            <a:r>
              <a:rPr lang="en-US" sz="2400">
                <a:solidFill>
                  <a:srgbClr val="000000"/>
                </a:solidFill>
                <a:latin typeface="Fredoka"/>
                <a:ea typeface="Fredoka"/>
                <a:cs typeface="Fredoka"/>
                <a:sym typeface="Fredoka"/>
              </a:rPr>
              <a:t>CHART (20 ITERATIONS AVERAGED)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063704" y="2802246"/>
            <a:ext cx="12160591" cy="5168251"/>
          </a:xfrm>
          <a:custGeom>
            <a:avLst/>
            <a:gdLst/>
            <a:ahLst/>
            <a:cxnLst/>
            <a:rect r="r" b="b" t="t" l="l"/>
            <a:pathLst>
              <a:path h="5168251" w="12160591">
                <a:moveTo>
                  <a:pt x="0" y="0"/>
                </a:moveTo>
                <a:lnTo>
                  <a:pt x="12160592" y="0"/>
                </a:lnTo>
                <a:lnTo>
                  <a:pt x="12160592" y="5168251"/>
                </a:lnTo>
                <a:lnTo>
                  <a:pt x="0" y="5168251"/>
                </a:lnTo>
                <a:lnTo>
                  <a:pt x="0" y="0"/>
                </a:lnTo>
                <a:close/>
              </a:path>
            </a:pathLst>
          </a:custGeom>
          <a:blipFill>
            <a:blip r:embed="rId4"/>
            <a:stretch>
              <a:fillRect l="0" t="0" r="0" b="0"/>
            </a:stretch>
          </a:blipFill>
        </p:spPr>
      </p:sp>
      <p:sp>
        <p:nvSpPr>
          <p:cNvPr name="TextBox 13" id="13"/>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14" id="14"/>
          <p:cNvSpPr txBox="true"/>
          <p:nvPr/>
        </p:nvSpPr>
        <p:spPr>
          <a:xfrm rot="0">
            <a:off x="3962011" y="904875"/>
            <a:ext cx="10363978" cy="112757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PERFORMANCE METRICS</a:t>
            </a:r>
          </a:p>
        </p:txBody>
      </p:sp>
      <p:sp>
        <p:nvSpPr>
          <p:cNvPr name="TextBox 15" id="15"/>
          <p:cNvSpPr txBox="true"/>
          <p:nvPr/>
        </p:nvSpPr>
        <p:spPr>
          <a:xfrm rot="0">
            <a:off x="5990343" y="1984821"/>
            <a:ext cx="6307313" cy="405765"/>
          </a:xfrm>
          <a:prstGeom prst="rect">
            <a:avLst/>
          </a:prstGeom>
        </p:spPr>
        <p:txBody>
          <a:bodyPr anchor="t" rtlCol="false" tIns="0" lIns="0" bIns="0" rIns="0">
            <a:spAutoFit/>
          </a:bodyPr>
          <a:lstStyle/>
          <a:p>
            <a:pPr algn="ctr">
              <a:lnSpc>
                <a:spcPts val="3359"/>
              </a:lnSpc>
            </a:pPr>
            <a:r>
              <a:rPr lang="en-US" sz="2400">
                <a:solidFill>
                  <a:srgbClr val="000000"/>
                </a:solidFill>
                <a:latin typeface="Fredoka"/>
                <a:ea typeface="Fredoka"/>
                <a:cs typeface="Fredoka"/>
                <a:sym typeface="Fredoka"/>
              </a:rPr>
              <a:t>CHART (20 ITERATIONS AVERAGED)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231838" y="2510735"/>
            <a:ext cx="11824323" cy="5720016"/>
          </a:xfrm>
          <a:custGeom>
            <a:avLst/>
            <a:gdLst/>
            <a:ahLst/>
            <a:cxnLst/>
            <a:rect r="r" b="b" t="t" l="l"/>
            <a:pathLst>
              <a:path h="5720016" w="11824323">
                <a:moveTo>
                  <a:pt x="0" y="0"/>
                </a:moveTo>
                <a:lnTo>
                  <a:pt x="11824324" y="0"/>
                </a:lnTo>
                <a:lnTo>
                  <a:pt x="11824324" y="5720016"/>
                </a:lnTo>
                <a:lnTo>
                  <a:pt x="0" y="5720016"/>
                </a:lnTo>
                <a:lnTo>
                  <a:pt x="0" y="0"/>
                </a:lnTo>
                <a:close/>
              </a:path>
            </a:pathLst>
          </a:custGeom>
          <a:blipFill>
            <a:blip r:embed="rId4"/>
            <a:stretch>
              <a:fillRect l="0" t="0" r="0" b="0"/>
            </a:stretch>
          </a:blipFill>
        </p:spPr>
      </p:sp>
      <p:sp>
        <p:nvSpPr>
          <p:cNvPr name="TextBox 13" id="13"/>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14" id="14"/>
          <p:cNvSpPr txBox="true"/>
          <p:nvPr/>
        </p:nvSpPr>
        <p:spPr>
          <a:xfrm rot="0">
            <a:off x="3962011" y="904875"/>
            <a:ext cx="10363978" cy="112757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PERFORMANCE METRICS</a:t>
            </a:r>
          </a:p>
        </p:txBody>
      </p:sp>
      <p:sp>
        <p:nvSpPr>
          <p:cNvPr name="TextBox 15" id="15"/>
          <p:cNvSpPr txBox="true"/>
          <p:nvPr/>
        </p:nvSpPr>
        <p:spPr>
          <a:xfrm rot="0">
            <a:off x="5990343" y="1984821"/>
            <a:ext cx="6307313" cy="405765"/>
          </a:xfrm>
          <a:prstGeom prst="rect">
            <a:avLst/>
          </a:prstGeom>
        </p:spPr>
        <p:txBody>
          <a:bodyPr anchor="t" rtlCol="false" tIns="0" lIns="0" bIns="0" rIns="0">
            <a:spAutoFit/>
          </a:bodyPr>
          <a:lstStyle/>
          <a:p>
            <a:pPr algn="ctr">
              <a:lnSpc>
                <a:spcPts val="3359"/>
              </a:lnSpc>
            </a:pPr>
            <a:r>
              <a:rPr lang="en-US" sz="2400">
                <a:solidFill>
                  <a:srgbClr val="000000"/>
                </a:solidFill>
                <a:latin typeface="Fredoka"/>
                <a:ea typeface="Fredoka"/>
                <a:cs typeface="Fredoka"/>
                <a:sym typeface="Fredoka"/>
              </a:rPr>
              <a:t>CHART (20 ITERATIONS AVERAGED)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grpSp>
        <p:nvGrpSpPr>
          <p:cNvPr name="Group 9" id="9"/>
          <p:cNvGrpSpPr/>
          <p:nvPr/>
        </p:nvGrpSpPr>
        <p:grpSpPr>
          <a:xfrm rot="0">
            <a:off x="2970306" y="619030"/>
            <a:ext cx="12347388" cy="1996075"/>
            <a:chOff x="0" y="0"/>
            <a:chExt cx="3251987" cy="525715"/>
          </a:xfrm>
        </p:grpSpPr>
        <p:sp>
          <p:nvSpPr>
            <p:cNvPr name="Freeform 10" id="10"/>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1" id="11"/>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333924" y="3313112"/>
            <a:ext cx="11620153" cy="360362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If focus = simplicity and React-integration → Recharts</a:t>
            </a:r>
          </a:p>
          <a:p>
            <a:pPr algn="l">
              <a:lnSpc>
                <a:spcPts val="4899"/>
              </a:lnSpc>
            </a:pPr>
          </a:p>
          <a:p>
            <a:pPr algn="l">
              <a:lnSpc>
                <a:spcPts val="4899"/>
              </a:lnSpc>
            </a:pPr>
            <a:r>
              <a:rPr lang="en-US" sz="3499" b="true">
                <a:solidFill>
                  <a:srgbClr val="000000"/>
                </a:solidFill>
                <a:latin typeface="Nunito Bold"/>
                <a:ea typeface="Nunito Bold"/>
                <a:cs typeface="Nunito Bold"/>
                <a:sym typeface="Nunito Bold"/>
              </a:rPr>
              <a:t>If focus = speed and minimal footprint → Chart.js</a:t>
            </a:r>
          </a:p>
          <a:p>
            <a:pPr algn="l">
              <a:lnSpc>
                <a:spcPts val="4899"/>
              </a:lnSpc>
            </a:pPr>
          </a:p>
          <a:p>
            <a:pPr algn="l">
              <a:lnSpc>
                <a:spcPts val="4899"/>
              </a:lnSpc>
            </a:pPr>
            <a:r>
              <a:rPr lang="en-US" sz="3499" b="true">
                <a:solidFill>
                  <a:srgbClr val="000000"/>
                </a:solidFill>
                <a:latin typeface="Nunito Bold"/>
                <a:ea typeface="Nunito Bold"/>
                <a:cs typeface="Nunito Bold"/>
                <a:sym typeface="Nunito Bold"/>
              </a:rPr>
              <a:t>If focus = advanced analytics and interactivity → Plotly.js</a:t>
            </a:r>
          </a:p>
          <a:p>
            <a:pPr algn="l">
              <a:lnSpc>
                <a:spcPts val="4200"/>
              </a:lnSpc>
            </a:pPr>
          </a:p>
        </p:txBody>
      </p:sp>
      <p:sp>
        <p:nvSpPr>
          <p:cNvPr name="TextBox 13" id="13"/>
          <p:cNvSpPr txBox="true"/>
          <p:nvPr/>
        </p:nvSpPr>
        <p:spPr>
          <a:xfrm rot="0">
            <a:off x="4543721" y="904875"/>
            <a:ext cx="9200557"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CONCLUSION</a:t>
            </a:r>
            <a:r>
              <a:rPr lang="en-US" sz="6500">
                <a:solidFill>
                  <a:srgbClr val="000000"/>
                </a:solidFill>
                <a:latin typeface="Fredoka"/>
                <a:ea typeface="Fredoka"/>
                <a:cs typeface="Fredoka"/>
                <a:sym typeface="Fredoka"/>
              </a:rPr>
              <a:t> </a:t>
            </a:r>
          </a:p>
        </p:txBody>
      </p:sp>
      <p:sp>
        <p:nvSpPr>
          <p:cNvPr name="Freeform 14" id="14"/>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37662"/>
            <a:ext cx="16230600" cy="7393090"/>
            <a:chOff x="0" y="0"/>
            <a:chExt cx="4274726" cy="1947151"/>
          </a:xfrm>
        </p:grpSpPr>
        <p:sp>
          <p:nvSpPr>
            <p:cNvPr name="Freeform 3" id="3"/>
            <p:cNvSpPr/>
            <p:nvPr/>
          </p:nvSpPr>
          <p:spPr>
            <a:xfrm flipH="false" flipV="false" rot="0">
              <a:off x="0" y="0"/>
              <a:ext cx="4274726" cy="1947151"/>
            </a:xfrm>
            <a:custGeom>
              <a:avLst/>
              <a:gdLst/>
              <a:ahLst/>
              <a:cxnLst/>
              <a:rect r="r" b="b" t="t" l="l"/>
              <a:pathLst>
                <a:path h="1947151" w="4274726">
                  <a:moveTo>
                    <a:pt x="24327" y="0"/>
                  </a:moveTo>
                  <a:lnTo>
                    <a:pt x="4250399" y="0"/>
                  </a:lnTo>
                  <a:cubicBezTo>
                    <a:pt x="4263834" y="0"/>
                    <a:pt x="4274726" y="10891"/>
                    <a:pt x="4274726" y="24327"/>
                  </a:cubicBezTo>
                  <a:lnTo>
                    <a:pt x="4274726" y="1922824"/>
                  </a:lnTo>
                  <a:cubicBezTo>
                    <a:pt x="4274726" y="1936260"/>
                    <a:pt x="4263834" y="1947151"/>
                    <a:pt x="4250399" y="1947151"/>
                  </a:cubicBezTo>
                  <a:lnTo>
                    <a:pt x="24327" y="1947151"/>
                  </a:lnTo>
                  <a:cubicBezTo>
                    <a:pt x="10891" y="1947151"/>
                    <a:pt x="0" y="1936260"/>
                    <a:pt x="0" y="1922824"/>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9852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57150"/>
              <a:ext cx="5268593" cy="347982"/>
            </a:xfrm>
            <a:prstGeom prst="rect">
              <a:avLst/>
            </a:prstGeom>
          </p:spPr>
          <p:txBody>
            <a:bodyPr anchor="ctr" rtlCol="false" tIns="50800" lIns="50800" bIns="50800" rIns="50800"/>
            <a:lstStyle/>
            <a:p>
              <a:pPr algn="ctr">
                <a:lnSpc>
                  <a:spcPts val="4899"/>
                </a:lnSpc>
              </a:pPr>
            </a:p>
          </p:txBody>
        </p:sp>
      </p:grpSp>
      <p:sp>
        <p:nvSpPr>
          <p:cNvPr name="Freeform 8" id="8"/>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3372560" y="2406603"/>
            <a:ext cx="12347388" cy="3917920"/>
            <a:chOff x="0" y="0"/>
            <a:chExt cx="3251987" cy="1031880"/>
          </a:xfrm>
        </p:grpSpPr>
        <p:sp>
          <p:nvSpPr>
            <p:cNvPr name="Freeform 11" id="11"/>
            <p:cNvSpPr/>
            <p:nvPr/>
          </p:nvSpPr>
          <p:spPr>
            <a:xfrm flipH="false" flipV="false" rot="0">
              <a:off x="0" y="0"/>
              <a:ext cx="3251987" cy="1031880"/>
            </a:xfrm>
            <a:custGeom>
              <a:avLst/>
              <a:gdLst/>
              <a:ahLst/>
              <a:cxnLst/>
              <a:rect r="r" b="b" t="t" l="l"/>
              <a:pathLst>
                <a:path h="1031880" w="3251987">
                  <a:moveTo>
                    <a:pt x="31977" y="0"/>
                  </a:moveTo>
                  <a:lnTo>
                    <a:pt x="3220009" y="0"/>
                  </a:lnTo>
                  <a:cubicBezTo>
                    <a:pt x="3228490" y="0"/>
                    <a:pt x="3236624" y="3369"/>
                    <a:pt x="3242621" y="9366"/>
                  </a:cubicBezTo>
                  <a:cubicBezTo>
                    <a:pt x="3248618" y="15363"/>
                    <a:pt x="3251987" y="23496"/>
                    <a:pt x="3251987" y="31977"/>
                  </a:cubicBezTo>
                  <a:lnTo>
                    <a:pt x="3251987" y="999903"/>
                  </a:lnTo>
                  <a:cubicBezTo>
                    <a:pt x="3251987" y="1008384"/>
                    <a:pt x="3248618" y="1016517"/>
                    <a:pt x="3242621" y="1022514"/>
                  </a:cubicBezTo>
                  <a:cubicBezTo>
                    <a:pt x="3236624" y="1028511"/>
                    <a:pt x="3228490" y="1031880"/>
                    <a:pt x="3220009" y="1031880"/>
                  </a:cubicBezTo>
                  <a:lnTo>
                    <a:pt x="31977" y="1031880"/>
                  </a:lnTo>
                  <a:cubicBezTo>
                    <a:pt x="23496" y="1031880"/>
                    <a:pt x="15363" y="1028511"/>
                    <a:pt x="9366" y="1022514"/>
                  </a:cubicBezTo>
                  <a:cubicBezTo>
                    <a:pt x="3369" y="1016517"/>
                    <a:pt x="0" y="1008384"/>
                    <a:pt x="0" y="999903"/>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2" id="12"/>
            <p:cNvSpPr txBox="true"/>
            <p:nvPr/>
          </p:nvSpPr>
          <p:spPr>
            <a:xfrm>
              <a:off x="0" y="-38100"/>
              <a:ext cx="3251987" cy="106998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4374140" y="2760385"/>
            <a:ext cx="9539720" cy="3210357"/>
            <a:chOff x="0" y="0"/>
            <a:chExt cx="12719627" cy="4280475"/>
          </a:xfrm>
        </p:grpSpPr>
        <p:sp>
          <p:nvSpPr>
            <p:cNvPr name="Freeform 14" id="14"/>
            <p:cNvSpPr/>
            <p:nvPr/>
          </p:nvSpPr>
          <p:spPr>
            <a:xfrm flipH="false" flipV="false" rot="0">
              <a:off x="8319138" y="0"/>
              <a:ext cx="4400489" cy="4280475"/>
            </a:xfrm>
            <a:custGeom>
              <a:avLst/>
              <a:gdLst/>
              <a:ahLst/>
              <a:cxnLst/>
              <a:rect r="r" b="b" t="t" l="l"/>
              <a:pathLst>
                <a:path h="4280475" w="4400489">
                  <a:moveTo>
                    <a:pt x="0" y="0"/>
                  </a:moveTo>
                  <a:lnTo>
                    <a:pt x="4400489" y="0"/>
                  </a:lnTo>
                  <a:lnTo>
                    <a:pt x="4400489" y="4280475"/>
                  </a:lnTo>
                  <a:lnTo>
                    <a:pt x="0" y="42804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0" y="1270353"/>
              <a:ext cx="12267410" cy="1440392"/>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DATA</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2426390" y="715288"/>
            <a:ext cx="4017541" cy="4114800"/>
          </a:xfrm>
          <a:custGeom>
            <a:avLst/>
            <a:gdLst/>
            <a:ahLst/>
            <a:cxnLst/>
            <a:rect r="r" b="b" t="t" l="l"/>
            <a:pathLst>
              <a:path h="4114800" w="4017541">
                <a:moveTo>
                  <a:pt x="4017541" y="0"/>
                </a:moveTo>
                <a:lnTo>
                  <a:pt x="0" y="0"/>
                </a:lnTo>
                <a:lnTo>
                  <a:pt x="0" y="4114800"/>
                </a:lnTo>
                <a:lnTo>
                  <a:pt x="4017541" y="4114800"/>
                </a:lnTo>
                <a:lnTo>
                  <a:pt x="401754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69473" y="2895619"/>
            <a:ext cx="11749054" cy="2066925"/>
          </a:xfrm>
          <a:prstGeom prst="rect">
            <a:avLst/>
          </a:prstGeom>
        </p:spPr>
        <p:txBody>
          <a:bodyPr anchor="t" rtlCol="false" tIns="0" lIns="0" bIns="0" rIns="0">
            <a:spAutoFit/>
          </a:bodyPr>
          <a:lstStyle/>
          <a:p>
            <a:pPr algn="ctr">
              <a:lnSpc>
                <a:spcPts val="16800"/>
              </a:lnSpc>
            </a:pPr>
            <a:r>
              <a:rPr lang="en-US" sz="12000">
                <a:solidFill>
                  <a:srgbClr val="000000"/>
                </a:solidFill>
                <a:latin typeface="Fredoka"/>
                <a:ea typeface="Fredoka"/>
                <a:cs typeface="Fredoka"/>
                <a:sym typeface="Fredoka"/>
              </a:rPr>
              <a:t>THANK YOU</a:t>
            </a:r>
          </a:p>
        </p:txBody>
      </p:sp>
      <p:sp>
        <p:nvSpPr>
          <p:cNvPr name="TextBox 4" id="4"/>
          <p:cNvSpPr txBox="true"/>
          <p:nvPr/>
        </p:nvSpPr>
        <p:spPr>
          <a:xfrm rot="0">
            <a:off x="4190453" y="5165873"/>
            <a:ext cx="9907094" cy="685391"/>
          </a:xfrm>
          <a:prstGeom prst="rect">
            <a:avLst/>
          </a:prstGeom>
        </p:spPr>
        <p:txBody>
          <a:bodyPr anchor="t" rtlCol="false" tIns="0" lIns="0" bIns="0" rIns="0">
            <a:spAutoFit/>
          </a:bodyPr>
          <a:lstStyle/>
          <a:p>
            <a:pPr algn="ctr">
              <a:lnSpc>
                <a:spcPts val="5604"/>
              </a:lnSpc>
            </a:pPr>
            <a:r>
              <a:rPr lang="en-US" b="true" sz="4002">
                <a:solidFill>
                  <a:srgbClr val="000000"/>
                </a:solidFill>
                <a:latin typeface="Nunito Bold"/>
                <a:ea typeface="Nunito Bold"/>
                <a:cs typeface="Nunito Bold"/>
                <a:sym typeface="Nunito Bold"/>
              </a:rPr>
              <a:t>Presentation by Kurt Amodia</a:t>
            </a:r>
          </a:p>
        </p:txBody>
      </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Freeform 9" id="9"/>
          <p:cNvSpPr/>
          <p:nvPr/>
        </p:nvSpPr>
        <p:spPr>
          <a:xfrm flipH="true" flipV="false" rot="0">
            <a:off x="2867498" y="2101187"/>
            <a:ext cx="2244689" cy="1032557"/>
          </a:xfrm>
          <a:custGeom>
            <a:avLst/>
            <a:gdLst/>
            <a:ahLst/>
            <a:cxnLst/>
            <a:rect r="r" b="b" t="t" l="l"/>
            <a:pathLst>
              <a:path h="1032557" w="2244689">
                <a:moveTo>
                  <a:pt x="2244689" y="0"/>
                </a:moveTo>
                <a:lnTo>
                  <a:pt x="0" y="0"/>
                </a:lnTo>
                <a:lnTo>
                  <a:pt x="0" y="1032557"/>
                </a:lnTo>
                <a:lnTo>
                  <a:pt x="2244689" y="1032557"/>
                </a:lnTo>
                <a:lnTo>
                  <a:pt x="224468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26560" y="7180347"/>
            <a:ext cx="2963893" cy="361056"/>
          </a:xfrm>
          <a:custGeom>
            <a:avLst/>
            <a:gdLst/>
            <a:ahLst/>
            <a:cxnLst/>
            <a:rect r="r" b="b" t="t" l="l"/>
            <a:pathLst>
              <a:path h="361056" w="2963893">
                <a:moveTo>
                  <a:pt x="0" y="0"/>
                </a:moveTo>
                <a:lnTo>
                  <a:pt x="2963893" y="0"/>
                </a:lnTo>
                <a:lnTo>
                  <a:pt x="2963893" y="361056"/>
                </a:lnTo>
                <a:lnTo>
                  <a:pt x="0" y="36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041531" y="6335142"/>
            <a:ext cx="1629549" cy="749592"/>
          </a:xfrm>
          <a:custGeom>
            <a:avLst/>
            <a:gdLst/>
            <a:ahLst/>
            <a:cxnLst/>
            <a:rect r="r" b="b" t="t" l="l"/>
            <a:pathLst>
              <a:path h="749592" w="1629549">
                <a:moveTo>
                  <a:pt x="0" y="0"/>
                </a:moveTo>
                <a:lnTo>
                  <a:pt x="1629548" y="0"/>
                </a:lnTo>
                <a:lnTo>
                  <a:pt x="1629548" y="749593"/>
                </a:lnTo>
                <a:lnTo>
                  <a:pt x="0" y="749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37662"/>
            <a:ext cx="16230600" cy="7393090"/>
            <a:chOff x="0" y="0"/>
            <a:chExt cx="4274726" cy="1947151"/>
          </a:xfrm>
        </p:grpSpPr>
        <p:sp>
          <p:nvSpPr>
            <p:cNvPr name="Freeform 3" id="3"/>
            <p:cNvSpPr/>
            <p:nvPr/>
          </p:nvSpPr>
          <p:spPr>
            <a:xfrm flipH="false" flipV="false" rot="0">
              <a:off x="0" y="0"/>
              <a:ext cx="4274726" cy="1947151"/>
            </a:xfrm>
            <a:custGeom>
              <a:avLst/>
              <a:gdLst/>
              <a:ahLst/>
              <a:cxnLst/>
              <a:rect r="r" b="b" t="t" l="l"/>
              <a:pathLst>
                <a:path h="1947151" w="4274726">
                  <a:moveTo>
                    <a:pt x="24327" y="0"/>
                  </a:moveTo>
                  <a:lnTo>
                    <a:pt x="4250399" y="0"/>
                  </a:lnTo>
                  <a:cubicBezTo>
                    <a:pt x="4263834" y="0"/>
                    <a:pt x="4274726" y="10891"/>
                    <a:pt x="4274726" y="24327"/>
                  </a:cubicBezTo>
                  <a:lnTo>
                    <a:pt x="4274726" y="1922824"/>
                  </a:lnTo>
                  <a:cubicBezTo>
                    <a:pt x="4274726" y="1936260"/>
                    <a:pt x="4263834" y="1947151"/>
                    <a:pt x="4250399" y="1947151"/>
                  </a:cubicBezTo>
                  <a:lnTo>
                    <a:pt x="24327" y="1947151"/>
                  </a:lnTo>
                  <a:cubicBezTo>
                    <a:pt x="10891" y="1947151"/>
                    <a:pt x="0" y="1936260"/>
                    <a:pt x="0" y="1922824"/>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9852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57150"/>
              <a:ext cx="5268593" cy="347982"/>
            </a:xfrm>
            <a:prstGeom prst="rect">
              <a:avLst/>
            </a:prstGeom>
          </p:spPr>
          <p:txBody>
            <a:bodyPr anchor="ctr" rtlCol="false" tIns="50800" lIns="50800" bIns="50800" rIns="50800"/>
            <a:lstStyle/>
            <a:p>
              <a:pPr algn="ctr">
                <a:lnSpc>
                  <a:spcPts val="4899"/>
                </a:lnSpc>
              </a:pPr>
              <a:r>
                <a:rPr lang="en-US" b="true" sz="3499">
                  <a:solidFill>
                    <a:srgbClr val="000000"/>
                  </a:solidFill>
                  <a:latin typeface="Canva Sans Bold"/>
                  <a:ea typeface="Canva Sans Bold"/>
                  <a:cs typeface="Canva Sans Bold"/>
                  <a:sym typeface="Canva Sans Bold"/>
                </a:rPr>
                <a:t>Data-driven decision-making = critical in companies</a:t>
              </a:r>
            </a:p>
          </p:txBody>
        </p:sp>
      </p:grpSp>
      <p:sp>
        <p:nvSpPr>
          <p:cNvPr name="Freeform 8" id="8"/>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3372560" y="2406603"/>
            <a:ext cx="12347388" cy="3917920"/>
            <a:chOff x="0" y="0"/>
            <a:chExt cx="3251987" cy="1031880"/>
          </a:xfrm>
        </p:grpSpPr>
        <p:sp>
          <p:nvSpPr>
            <p:cNvPr name="Freeform 11" id="11"/>
            <p:cNvSpPr/>
            <p:nvPr/>
          </p:nvSpPr>
          <p:spPr>
            <a:xfrm flipH="false" flipV="false" rot="0">
              <a:off x="0" y="0"/>
              <a:ext cx="3251987" cy="1031880"/>
            </a:xfrm>
            <a:custGeom>
              <a:avLst/>
              <a:gdLst/>
              <a:ahLst/>
              <a:cxnLst/>
              <a:rect r="r" b="b" t="t" l="l"/>
              <a:pathLst>
                <a:path h="1031880" w="3251987">
                  <a:moveTo>
                    <a:pt x="31977" y="0"/>
                  </a:moveTo>
                  <a:lnTo>
                    <a:pt x="3220009" y="0"/>
                  </a:lnTo>
                  <a:cubicBezTo>
                    <a:pt x="3228490" y="0"/>
                    <a:pt x="3236624" y="3369"/>
                    <a:pt x="3242621" y="9366"/>
                  </a:cubicBezTo>
                  <a:cubicBezTo>
                    <a:pt x="3248618" y="15363"/>
                    <a:pt x="3251987" y="23496"/>
                    <a:pt x="3251987" y="31977"/>
                  </a:cubicBezTo>
                  <a:lnTo>
                    <a:pt x="3251987" y="999903"/>
                  </a:lnTo>
                  <a:cubicBezTo>
                    <a:pt x="3251987" y="1008384"/>
                    <a:pt x="3248618" y="1016517"/>
                    <a:pt x="3242621" y="1022514"/>
                  </a:cubicBezTo>
                  <a:cubicBezTo>
                    <a:pt x="3236624" y="1028511"/>
                    <a:pt x="3228490" y="1031880"/>
                    <a:pt x="3220009" y="1031880"/>
                  </a:cubicBezTo>
                  <a:lnTo>
                    <a:pt x="31977" y="1031880"/>
                  </a:lnTo>
                  <a:cubicBezTo>
                    <a:pt x="23496" y="1031880"/>
                    <a:pt x="15363" y="1028511"/>
                    <a:pt x="9366" y="1022514"/>
                  </a:cubicBezTo>
                  <a:cubicBezTo>
                    <a:pt x="3369" y="1016517"/>
                    <a:pt x="0" y="1008384"/>
                    <a:pt x="0" y="999903"/>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2" id="12"/>
            <p:cNvSpPr txBox="true"/>
            <p:nvPr/>
          </p:nvSpPr>
          <p:spPr>
            <a:xfrm>
              <a:off x="0" y="-38100"/>
              <a:ext cx="3251987" cy="106998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4374140" y="2760385"/>
            <a:ext cx="9539720" cy="3210357"/>
            <a:chOff x="0" y="0"/>
            <a:chExt cx="12719627" cy="4280475"/>
          </a:xfrm>
        </p:grpSpPr>
        <p:sp>
          <p:nvSpPr>
            <p:cNvPr name="Freeform 14" id="14"/>
            <p:cNvSpPr/>
            <p:nvPr/>
          </p:nvSpPr>
          <p:spPr>
            <a:xfrm flipH="false" flipV="false" rot="0">
              <a:off x="8319138" y="0"/>
              <a:ext cx="4400489" cy="4280475"/>
            </a:xfrm>
            <a:custGeom>
              <a:avLst/>
              <a:gdLst/>
              <a:ahLst/>
              <a:cxnLst/>
              <a:rect r="r" b="b" t="t" l="l"/>
              <a:pathLst>
                <a:path h="4280475" w="4400489">
                  <a:moveTo>
                    <a:pt x="0" y="0"/>
                  </a:moveTo>
                  <a:lnTo>
                    <a:pt x="4400489" y="0"/>
                  </a:lnTo>
                  <a:lnTo>
                    <a:pt x="4400489" y="4280475"/>
                  </a:lnTo>
                  <a:lnTo>
                    <a:pt x="0" y="42804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0" y="1270353"/>
              <a:ext cx="12267410" cy="1440392"/>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DATA</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37662"/>
            <a:ext cx="16230600" cy="7393090"/>
            <a:chOff x="0" y="0"/>
            <a:chExt cx="4274726" cy="1947151"/>
          </a:xfrm>
        </p:grpSpPr>
        <p:sp>
          <p:nvSpPr>
            <p:cNvPr name="Freeform 3" id="3"/>
            <p:cNvSpPr/>
            <p:nvPr/>
          </p:nvSpPr>
          <p:spPr>
            <a:xfrm flipH="false" flipV="false" rot="0">
              <a:off x="0" y="0"/>
              <a:ext cx="4274726" cy="1947151"/>
            </a:xfrm>
            <a:custGeom>
              <a:avLst/>
              <a:gdLst/>
              <a:ahLst/>
              <a:cxnLst/>
              <a:rect r="r" b="b" t="t" l="l"/>
              <a:pathLst>
                <a:path h="1947151" w="4274726">
                  <a:moveTo>
                    <a:pt x="24327" y="0"/>
                  </a:moveTo>
                  <a:lnTo>
                    <a:pt x="4250399" y="0"/>
                  </a:lnTo>
                  <a:cubicBezTo>
                    <a:pt x="4263834" y="0"/>
                    <a:pt x="4274726" y="10891"/>
                    <a:pt x="4274726" y="24327"/>
                  </a:cubicBezTo>
                  <a:lnTo>
                    <a:pt x="4274726" y="1922824"/>
                  </a:lnTo>
                  <a:cubicBezTo>
                    <a:pt x="4274726" y="1936260"/>
                    <a:pt x="4263834" y="1947151"/>
                    <a:pt x="4250399" y="1947151"/>
                  </a:cubicBezTo>
                  <a:lnTo>
                    <a:pt x="24327" y="1947151"/>
                  </a:lnTo>
                  <a:cubicBezTo>
                    <a:pt x="10891" y="1947151"/>
                    <a:pt x="0" y="1936260"/>
                    <a:pt x="0" y="1922824"/>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9852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636780" y="1330418"/>
            <a:ext cx="6962041" cy="3460483"/>
          </a:xfrm>
          <a:custGeom>
            <a:avLst/>
            <a:gdLst/>
            <a:ahLst/>
            <a:cxnLst/>
            <a:rect r="r" b="b" t="t" l="l"/>
            <a:pathLst>
              <a:path h="3460483" w="6962041">
                <a:moveTo>
                  <a:pt x="0" y="0"/>
                </a:moveTo>
                <a:lnTo>
                  <a:pt x="6962041" y="0"/>
                </a:lnTo>
                <a:lnTo>
                  <a:pt x="6962041" y="3460483"/>
                </a:lnTo>
                <a:lnTo>
                  <a:pt x="0" y="3460483"/>
                </a:lnTo>
                <a:lnTo>
                  <a:pt x="0" y="0"/>
                </a:lnTo>
                <a:close/>
              </a:path>
            </a:pathLst>
          </a:custGeom>
          <a:blipFill>
            <a:blip r:embed="rId7"/>
            <a:stretch>
              <a:fillRect l="0" t="0" r="0" b="0"/>
            </a:stretch>
          </a:blipFill>
        </p:spPr>
      </p:sp>
      <p:sp>
        <p:nvSpPr>
          <p:cNvPr name="Freeform 11" id="11"/>
          <p:cNvSpPr/>
          <p:nvPr/>
        </p:nvSpPr>
        <p:spPr>
          <a:xfrm flipH="false" flipV="false" rot="0">
            <a:off x="9546254" y="3688932"/>
            <a:ext cx="6781255" cy="4030177"/>
          </a:xfrm>
          <a:custGeom>
            <a:avLst/>
            <a:gdLst/>
            <a:ahLst/>
            <a:cxnLst/>
            <a:rect r="r" b="b" t="t" l="l"/>
            <a:pathLst>
              <a:path h="4030177" w="6781255">
                <a:moveTo>
                  <a:pt x="0" y="0"/>
                </a:moveTo>
                <a:lnTo>
                  <a:pt x="6781255" y="0"/>
                </a:lnTo>
                <a:lnTo>
                  <a:pt x="6781255" y="4030177"/>
                </a:lnTo>
                <a:lnTo>
                  <a:pt x="0" y="4030177"/>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37662"/>
            <a:ext cx="16230600" cy="7393090"/>
            <a:chOff x="0" y="0"/>
            <a:chExt cx="4274726" cy="1947151"/>
          </a:xfrm>
        </p:grpSpPr>
        <p:sp>
          <p:nvSpPr>
            <p:cNvPr name="Freeform 3" id="3"/>
            <p:cNvSpPr/>
            <p:nvPr/>
          </p:nvSpPr>
          <p:spPr>
            <a:xfrm flipH="false" flipV="false" rot="0">
              <a:off x="0" y="0"/>
              <a:ext cx="4274726" cy="1947151"/>
            </a:xfrm>
            <a:custGeom>
              <a:avLst/>
              <a:gdLst/>
              <a:ahLst/>
              <a:cxnLst/>
              <a:rect r="r" b="b" t="t" l="l"/>
              <a:pathLst>
                <a:path h="1947151" w="4274726">
                  <a:moveTo>
                    <a:pt x="24327" y="0"/>
                  </a:moveTo>
                  <a:lnTo>
                    <a:pt x="4250399" y="0"/>
                  </a:lnTo>
                  <a:cubicBezTo>
                    <a:pt x="4263834" y="0"/>
                    <a:pt x="4274726" y="10891"/>
                    <a:pt x="4274726" y="24327"/>
                  </a:cubicBezTo>
                  <a:lnTo>
                    <a:pt x="4274726" y="1922824"/>
                  </a:lnTo>
                  <a:cubicBezTo>
                    <a:pt x="4274726" y="1936260"/>
                    <a:pt x="4263834" y="1947151"/>
                    <a:pt x="4250399" y="1947151"/>
                  </a:cubicBezTo>
                  <a:lnTo>
                    <a:pt x="24327" y="1947151"/>
                  </a:lnTo>
                  <a:cubicBezTo>
                    <a:pt x="10891" y="1947151"/>
                    <a:pt x="0" y="1936260"/>
                    <a:pt x="0" y="1922824"/>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9852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57150"/>
              <a:ext cx="5268593" cy="347982"/>
            </a:xfrm>
            <a:prstGeom prst="rect">
              <a:avLst/>
            </a:prstGeom>
          </p:spPr>
          <p:txBody>
            <a:bodyPr anchor="ctr" rtlCol="false" tIns="50800" lIns="50800" bIns="50800" rIns="50800"/>
            <a:lstStyle/>
            <a:p>
              <a:pPr algn="ctr">
                <a:lnSpc>
                  <a:spcPts val="4899"/>
                </a:lnSpc>
              </a:pPr>
              <a:r>
                <a:rPr lang="en-US" b="true" sz="3499">
                  <a:solidFill>
                    <a:srgbClr val="000000"/>
                  </a:solidFill>
                  <a:latin typeface="Canva Sans Bold"/>
                  <a:ea typeface="Canva Sans Bold"/>
                  <a:cs typeface="Canva Sans Bold"/>
                  <a:sym typeface="Canva Sans Bold"/>
                </a:rPr>
                <a:t>Visualizations!</a:t>
              </a:r>
            </a:p>
          </p:txBody>
        </p:sp>
      </p:grpSp>
      <p:sp>
        <p:nvSpPr>
          <p:cNvPr name="Freeform 8" id="8"/>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4791415" y="1799143"/>
            <a:ext cx="8705169" cy="5470127"/>
            <a:chOff x="0" y="0"/>
            <a:chExt cx="11606892" cy="7293502"/>
          </a:xfrm>
        </p:grpSpPr>
        <p:pic>
          <p:nvPicPr>
            <p:cNvPr name="Picture 11" id="11"/>
            <p:cNvPicPr>
              <a:picLocks noChangeAspect="true"/>
            </p:cNvPicPr>
            <p:nvPr/>
          </p:nvPicPr>
          <p:blipFill>
            <a:blip r:embed="rId7"/>
            <a:srcRect l="0" t="2914" r="0" b="2914"/>
            <a:stretch>
              <a:fillRect/>
            </a:stretch>
          </p:blipFill>
          <p:spPr>
            <a:xfrm flipH="false" flipV="false">
              <a:off x="0" y="0"/>
              <a:ext cx="11606892" cy="7293502"/>
            </a:xfrm>
            <a:prstGeom prst="rect">
              <a:avLst/>
            </a:prstGeom>
          </p:spPr>
        </p:pic>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Object 12" id="12"/>
          <p:cNvGraphicFramePr/>
          <p:nvPr/>
        </p:nvGraphicFramePr>
        <p:xfrm>
          <a:off x="2401757" y="2840804"/>
          <a:ext cx="16230600" cy="5347893"/>
        </p:xfrm>
        <a:graphic>
          <a:graphicData uri="http://schemas.openxmlformats.org/presentationml/2006/ole">
            <p:oleObj imgW="19469100" imgH="85852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sp>
        <p:nvSpPr>
          <p:cNvPr name="TextBox 13" id="13"/>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14" id="14"/>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WORKFLOW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Object 12" id="12"/>
          <p:cNvGraphicFramePr/>
          <p:nvPr/>
        </p:nvGraphicFramePr>
        <p:xfrm>
          <a:off x="2401757" y="3827673"/>
          <a:ext cx="16230600" cy="5347893"/>
        </p:xfrm>
        <a:graphic>
          <a:graphicData uri="http://schemas.openxmlformats.org/presentationml/2006/ole">
            <p:oleObj imgW="19469100" imgH="85852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sp>
        <p:nvSpPr>
          <p:cNvPr name="TextBox 13" id="13"/>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14" id="14"/>
          <p:cNvSpPr txBox="true"/>
          <p:nvPr/>
        </p:nvSpPr>
        <p:spPr>
          <a:xfrm rot="0">
            <a:off x="3124419" y="104556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APPLICATION WORKFLOW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543721" y="904875"/>
            <a:ext cx="9200557"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OBJECTIVES</a:t>
            </a:r>
          </a:p>
        </p:txBody>
      </p:sp>
      <p:sp>
        <p:nvSpPr>
          <p:cNvPr name="Freeform 12" id="12"/>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5788139" y="3194244"/>
            <a:ext cx="7779842" cy="1069702"/>
            <a:chOff x="0" y="0"/>
            <a:chExt cx="10373123" cy="1426270"/>
          </a:xfrm>
        </p:grpSpPr>
        <p:grpSp>
          <p:nvGrpSpPr>
            <p:cNvPr name="Group 15" id="15"/>
            <p:cNvGrpSpPr/>
            <p:nvPr/>
          </p:nvGrpSpPr>
          <p:grpSpPr>
            <a:xfrm rot="0">
              <a:off x="0" y="247710"/>
              <a:ext cx="10373123" cy="1178560"/>
              <a:chOff x="0" y="0"/>
              <a:chExt cx="2049012" cy="232802"/>
            </a:xfrm>
          </p:grpSpPr>
          <p:sp>
            <p:nvSpPr>
              <p:cNvPr name="Freeform 16" id="16"/>
              <p:cNvSpPr/>
              <p:nvPr/>
            </p:nvSpPr>
            <p:spPr>
              <a:xfrm flipH="false" flipV="false" rot="0">
                <a:off x="0" y="0"/>
                <a:ext cx="2049012" cy="232802"/>
              </a:xfrm>
              <a:custGeom>
                <a:avLst/>
                <a:gdLst/>
                <a:ahLst/>
                <a:cxnLst/>
                <a:rect r="r" b="b" t="t" l="l"/>
                <a:pathLst>
                  <a:path h="232802" w="2049012">
                    <a:moveTo>
                      <a:pt x="50751" y="0"/>
                    </a:moveTo>
                    <a:lnTo>
                      <a:pt x="1998261" y="0"/>
                    </a:lnTo>
                    <a:cubicBezTo>
                      <a:pt x="2011721" y="0"/>
                      <a:pt x="2024630" y="5347"/>
                      <a:pt x="2034147" y="14865"/>
                    </a:cubicBezTo>
                    <a:cubicBezTo>
                      <a:pt x="2043665" y="24382"/>
                      <a:pt x="2049012" y="37291"/>
                      <a:pt x="2049012" y="50751"/>
                    </a:cubicBezTo>
                    <a:lnTo>
                      <a:pt x="2049012" y="182051"/>
                    </a:lnTo>
                    <a:cubicBezTo>
                      <a:pt x="2049012" y="195511"/>
                      <a:pt x="2043665" y="208419"/>
                      <a:pt x="2034147" y="217937"/>
                    </a:cubicBezTo>
                    <a:cubicBezTo>
                      <a:pt x="2024630" y="227455"/>
                      <a:pt x="2011721" y="232802"/>
                      <a:pt x="1998261" y="232802"/>
                    </a:cubicBezTo>
                    <a:lnTo>
                      <a:pt x="50751" y="232802"/>
                    </a:lnTo>
                    <a:cubicBezTo>
                      <a:pt x="37291" y="232802"/>
                      <a:pt x="24382" y="227455"/>
                      <a:pt x="14865" y="217937"/>
                    </a:cubicBezTo>
                    <a:cubicBezTo>
                      <a:pt x="5347" y="208419"/>
                      <a:pt x="0" y="195511"/>
                      <a:pt x="0" y="182051"/>
                    </a:cubicBezTo>
                    <a:lnTo>
                      <a:pt x="0" y="50751"/>
                    </a:lnTo>
                    <a:cubicBezTo>
                      <a:pt x="0" y="37291"/>
                      <a:pt x="5347" y="24382"/>
                      <a:pt x="14865" y="14865"/>
                    </a:cubicBezTo>
                    <a:cubicBezTo>
                      <a:pt x="24382" y="5347"/>
                      <a:pt x="37291" y="0"/>
                      <a:pt x="50751" y="0"/>
                    </a:cubicBezTo>
                    <a:close/>
                  </a:path>
                </a:pathLst>
              </a:custGeom>
              <a:solidFill>
                <a:srgbClr val="FFFFFF"/>
              </a:solidFill>
            </p:spPr>
          </p:sp>
          <p:sp>
            <p:nvSpPr>
              <p:cNvPr name="TextBox 17" id="17"/>
              <p:cNvSpPr txBox="true"/>
              <p:nvPr/>
            </p:nvSpPr>
            <p:spPr>
              <a:xfrm>
                <a:off x="0" y="-38100"/>
                <a:ext cx="2049012" cy="27090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811845" y="200085"/>
              <a:ext cx="9099896" cy="122618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Handle data from sources and process the data</a:t>
              </a:r>
            </a:p>
          </p:txBody>
        </p:sp>
        <p:sp>
          <p:nvSpPr>
            <p:cNvPr name="TextBox 19" id="19"/>
            <p:cNvSpPr txBox="true"/>
            <p:nvPr/>
          </p:nvSpPr>
          <p:spPr>
            <a:xfrm rot="0">
              <a:off x="0" y="-104775"/>
              <a:ext cx="1347593" cy="1116542"/>
            </a:xfrm>
            <a:prstGeom prst="rect">
              <a:avLst/>
            </a:prstGeom>
          </p:spPr>
          <p:txBody>
            <a:bodyPr anchor="t" rtlCol="false" tIns="0" lIns="0" bIns="0" rIns="0">
              <a:spAutoFit/>
            </a:bodyPr>
            <a:lstStyle/>
            <a:p>
              <a:pPr algn="l">
                <a:lnSpc>
                  <a:spcPts val="7000"/>
                </a:lnSpc>
              </a:pPr>
              <a:r>
                <a:rPr lang="en-US" sz="5000" b="true">
                  <a:solidFill>
                    <a:srgbClr val="000000"/>
                  </a:solidFill>
                  <a:latin typeface="Nunito Bold"/>
                  <a:ea typeface="Nunito Bold"/>
                  <a:cs typeface="Nunito Bold"/>
                  <a:sym typeface="Nunito Bold"/>
                </a:rPr>
                <a:t>1</a:t>
              </a:r>
            </a:p>
          </p:txBody>
        </p:sp>
      </p:grpSp>
      <p:grpSp>
        <p:nvGrpSpPr>
          <p:cNvPr name="Group 20" id="20"/>
          <p:cNvGrpSpPr/>
          <p:nvPr/>
        </p:nvGrpSpPr>
        <p:grpSpPr>
          <a:xfrm rot="0">
            <a:off x="5788139" y="5899706"/>
            <a:ext cx="7565528" cy="1381395"/>
            <a:chOff x="0" y="0"/>
            <a:chExt cx="10087370" cy="1841860"/>
          </a:xfrm>
        </p:grpSpPr>
        <p:grpSp>
          <p:nvGrpSpPr>
            <p:cNvPr name="Group 21" id="21"/>
            <p:cNvGrpSpPr/>
            <p:nvPr/>
          </p:nvGrpSpPr>
          <p:grpSpPr>
            <a:xfrm rot="0">
              <a:off x="0" y="247710"/>
              <a:ext cx="10087370" cy="1594150"/>
              <a:chOff x="0" y="0"/>
              <a:chExt cx="1992567" cy="314894"/>
            </a:xfrm>
          </p:grpSpPr>
          <p:sp>
            <p:nvSpPr>
              <p:cNvPr name="Freeform 22" id="22"/>
              <p:cNvSpPr/>
              <p:nvPr/>
            </p:nvSpPr>
            <p:spPr>
              <a:xfrm flipH="false" flipV="false" rot="0">
                <a:off x="0" y="0"/>
                <a:ext cx="1992567" cy="314894"/>
              </a:xfrm>
              <a:custGeom>
                <a:avLst/>
                <a:gdLst/>
                <a:ahLst/>
                <a:cxnLst/>
                <a:rect r="r" b="b" t="t" l="l"/>
                <a:pathLst>
                  <a:path h="314894" w="1992567">
                    <a:moveTo>
                      <a:pt x="52189" y="0"/>
                    </a:moveTo>
                    <a:lnTo>
                      <a:pt x="1940378" y="0"/>
                    </a:lnTo>
                    <a:cubicBezTo>
                      <a:pt x="1954219" y="0"/>
                      <a:pt x="1967494" y="5498"/>
                      <a:pt x="1977281" y="15286"/>
                    </a:cubicBezTo>
                    <a:cubicBezTo>
                      <a:pt x="1987068" y="25073"/>
                      <a:pt x="1992567" y="38348"/>
                      <a:pt x="1992567" y="52189"/>
                    </a:cubicBezTo>
                    <a:lnTo>
                      <a:pt x="1992567" y="262705"/>
                    </a:lnTo>
                    <a:cubicBezTo>
                      <a:pt x="1992567" y="276546"/>
                      <a:pt x="1987068" y="289821"/>
                      <a:pt x="1977281" y="299608"/>
                    </a:cubicBezTo>
                    <a:cubicBezTo>
                      <a:pt x="1967494" y="309395"/>
                      <a:pt x="1954219" y="314894"/>
                      <a:pt x="1940378" y="314894"/>
                    </a:cubicBezTo>
                    <a:lnTo>
                      <a:pt x="52189" y="314894"/>
                    </a:lnTo>
                    <a:cubicBezTo>
                      <a:pt x="38348" y="314894"/>
                      <a:pt x="25073" y="309395"/>
                      <a:pt x="15286" y="299608"/>
                    </a:cubicBezTo>
                    <a:cubicBezTo>
                      <a:pt x="5498" y="289821"/>
                      <a:pt x="0" y="276546"/>
                      <a:pt x="0" y="262705"/>
                    </a:cubicBezTo>
                    <a:lnTo>
                      <a:pt x="0" y="52189"/>
                    </a:lnTo>
                    <a:cubicBezTo>
                      <a:pt x="0" y="38348"/>
                      <a:pt x="5498" y="25073"/>
                      <a:pt x="15286" y="15286"/>
                    </a:cubicBezTo>
                    <a:cubicBezTo>
                      <a:pt x="25073" y="5498"/>
                      <a:pt x="38348" y="0"/>
                      <a:pt x="52189" y="0"/>
                    </a:cubicBezTo>
                    <a:close/>
                  </a:path>
                </a:pathLst>
              </a:custGeom>
              <a:solidFill>
                <a:srgbClr val="FFFFFF"/>
              </a:solidFill>
            </p:spPr>
          </p:sp>
          <p:sp>
            <p:nvSpPr>
              <p:cNvPr name="TextBox 23" id="23"/>
              <p:cNvSpPr txBox="true"/>
              <p:nvPr/>
            </p:nvSpPr>
            <p:spPr>
              <a:xfrm>
                <a:off x="0" y="-38100"/>
                <a:ext cx="1992567" cy="352994"/>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254768" y="458258"/>
              <a:ext cx="8221364" cy="122618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Benchmark charting libraries for projects that might use the same tools</a:t>
              </a:r>
            </a:p>
          </p:txBody>
        </p:sp>
        <p:sp>
          <p:nvSpPr>
            <p:cNvPr name="TextBox 25" id="25"/>
            <p:cNvSpPr txBox="true"/>
            <p:nvPr/>
          </p:nvSpPr>
          <p:spPr>
            <a:xfrm rot="0">
              <a:off x="0" y="-104775"/>
              <a:ext cx="1664364" cy="1116542"/>
            </a:xfrm>
            <a:prstGeom prst="rect">
              <a:avLst/>
            </a:prstGeom>
          </p:spPr>
          <p:txBody>
            <a:bodyPr anchor="t" rtlCol="false" tIns="0" lIns="0" bIns="0" rIns="0">
              <a:spAutoFit/>
            </a:bodyPr>
            <a:lstStyle/>
            <a:p>
              <a:pPr algn="l">
                <a:lnSpc>
                  <a:spcPts val="7000"/>
                </a:lnSpc>
              </a:pPr>
              <a:r>
                <a:rPr lang="en-US" sz="5000" b="true">
                  <a:solidFill>
                    <a:srgbClr val="000000"/>
                  </a:solidFill>
                  <a:latin typeface="Nunito Bold"/>
                  <a:ea typeface="Nunito Bold"/>
                  <a:cs typeface="Nunito Bold"/>
                  <a:sym typeface="Nunito Bold"/>
                </a:rPr>
                <a:t>3</a:t>
              </a:r>
            </a:p>
          </p:txBody>
        </p:sp>
      </p:grpSp>
      <p:grpSp>
        <p:nvGrpSpPr>
          <p:cNvPr name="Group 26" id="26"/>
          <p:cNvGrpSpPr/>
          <p:nvPr/>
        </p:nvGrpSpPr>
        <p:grpSpPr>
          <a:xfrm rot="0">
            <a:off x="5788139" y="4421481"/>
            <a:ext cx="7565528" cy="1192475"/>
            <a:chOff x="0" y="0"/>
            <a:chExt cx="10087370" cy="1589966"/>
          </a:xfrm>
        </p:grpSpPr>
        <p:grpSp>
          <p:nvGrpSpPr>
            <p:cNvPr name="Group 27" id="27"/>
            <p:cNvGrpSpPr/>
            <p:nvPr/>
          </p:nvGrpSpPr>
          <p:grpSpPr>
            <a:xfrm rot="0">
              <a:off x="0" y="173412"/>
              <a:ext cx="10087370" cy="1416554"/>
              <a:chOff x="0" y="0"/>
              <a:chExt cx="1992567" cy="279813"/>
            </a:xfrm>
          </p:grpSpPr>
          <p:sp>
            <p:nvSpPr>
              <p:cNvPr name="Freeform 28" id="28"/>
              <p:cNvSpPr/>
              <p:nvPr/>
            </p:nvSpPr>
            <p:spPr>
              <a:xfrm flipH="false" flipV="false" rot="0">
                <a:off x="0" y="0"/>
                <a:ext cx="1992567" cy="279813"/>
              </a:xfrm>
              <a:custGeom>
                <a:avLst/>
                <a:gdLst/>
                <a:ahLst/>
                <a:cxnLst/>
                <a:rect r="r" b="b" t="t" l="l"/>
                <a:pathLst>
                  <a:path h="279813" w="1992567">
                    <a:moveTo>
                      <a:pt x="52189" y="0"/>
                    </a:moveTo>
                    <a:lnTo>
                      <a:pt x="1940378" y="0"/>
                    </a:lnTo>
                    <a:cubicBezTo>
                      <a:pt x="1954219" y="0"/>
                      <a:pt x="1967494" y="5498"/>
                      <a:pt x="1977281" y="15286"/>
                    </a:cubicBezTo>
                    <a:cubicBezTo>
                      <a:pt x="1987068" y="25073"/>
                      <a:pt x="1992567" y="38348"/>
                      <a:pt x="1992567" y="52189"/>
                    </a:cubicBezTo>
                    <a:lnTo>
                      <a:pt x="1992567" y="227624"/>
                    </a:lnTo>
                    <a:cubicBezTo>
                      <a:pt x="1992567" y="241465"/>
                      <a:pt x="1987068" y="254740"/>
                      <a:pt x="1977281" y="264527"/>
                    </a:cubicBezTo>
                    <a:cubicBezTo>
                      <a:pt x="1967494" y="274315"/>
                      <a:pt x="1954219" y="279813"/>
                      <a:pt x="1940378" y="279813"/>
                    </a:cubicBezTo>
                    <a:lnTo>
                      <a:pt x="52189" y="279813"/>
                    </a:lnTo>
                    <a:cubicBezTo>
                      <a:pt x="38348" y="279813"/>
                      <a:pt x="25073" y="274315"/>
                      <a:pt x="15286" y="264527"/>
                    </a:cubicBezTo>
                    <a:cubicBezTo>
                      <a:pt x="5498" y="254740"/>
                      <a:pt x="0" y="241465"/>
                      <a:pt x="0" y="227624"/>
                    </a:cubicBezTo>
                    <a:lnTo>
                      <a:pt x="0" y="52189"/>
                    </a:lnTo>
                    <a:cubicBezTo>
                      <a:pt x="0" y="38348"/>
                      <a:pt x="5498" y="25073"/>
                      <a:pt x="15286" y="15286"/>
                    </a:cubicBezTo>
                    <a:cubicBezTo>
                      <a:pt x="25073" y="5498"/>
                      <a:pt x="38348" y="0"/>
                      <a:pt x="52189" y="0"/>
                    </a:cubicBezTo>
                    <a:close/>
                  </a:path>
                </a:pathLst>
              </a:custGeom>
              <a:solidFill>
                <a:srgbClr val="FFFFFF"/>
              </a:solidFill>
            </p:spPr>
          </p:sp>
          <p:sp>
            <p:nvSpPr>
              <p:cNvPr name="TextBox 29" id="29"/>
              <p:cNvSpPr txBox="true"/>
              <p:nvPr/>
            </p:nvSpPr>
            <p:spPr>
              <a:xfrm>
                <a:off x="0" y="-38100"/>
                <a:ext cx="1992567" cy="317913"/>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943063" y="176867"/>
              <a:ext cx="9144307" cy="122618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Create customized charts and dashboards for real time updates</a:t>
              </a:r>
            </a:p>
          </p:txBody>
        </p:sp>
        <p:sp>
          <p:nvSpPr>
            <p:cNvPr name="TextBox 31" id="31"/>
            <p:cNvSpPr txBox="true"/>
            <p:nvPr/>
          </p:nvSpPr>
          <p:spPr>
            <a:xfrm rot="0">
              <a:off x="31657" y="-104775"/>
              <a:ext cx="1822812" cy="1116542"/>
            </a:xfrm>
            <a:prstGeom prst="rect">
              <a:avLst/>
            </a:prstGeom>
          </p:spPr>
          <p:txBody>
            <a:bodyPr anchor="t" rtlCol="false" tIns="0" lIns="0" bIns="0" rIns="0">
              <a:spAutoFit/>
            </a:bodyPr>
            <a:lstStyle/>
            <a:p>
              <a:pPr algn="l">
                <a:lnSpc>
                  <a:spcPts val="7000"/>
                </a:lnSpc>
              </a:pPr>
              <a:r>
                <a:rPr lang="en-US" sz="5000" b="true">
                  <a:solidFill>
                    <a:srgbClr val="000000"/>
                  </a:solidFill>
                  <a:latin typeface="Nunito Bold"/>
                  <a:ea typeface="Nunito Bold"/>
                  <a:cs typeface="Nunito Bold"/>
                  <a:sym typeface="Nunito Bold"/>
                </a:rPr>
                <a:t>2</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607776" y="3545949"/>
            <a:ext cx="4747278" cy="4438359"/>
            <a:chOff x="0" y="0"/>
            <a:chExt cx="1250312" cy="1168951"/>
          </a:xfrm>
        </p:grpSpPr>
        <p:sp>
          <p:nvSpPr>
            <p:cNvPr name="Freeform 13" id="13"/>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4" id="14"/>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770361" y="3545949"/>
            <a:ext cx="4747278" cy="4438359"/>
            <a:chOff x="0" y="0"/>
            <a:chExt cx="1250312" cy="1168951"/>
          </a:xfrm>
        </p:grpSpPr>
        <p:sp>
          <p:nvSpPr>
            <p:cNvPr name="Freeform 16" id="16"/>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7" id="17"/>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932946" y="3545949"/>
            <a:ext cx="4747278" cy="4438359"/>
            <a:chOff x="0" y="0"/>
            <a:chExt cx="1250312" cy="1168951"/>
          </a:xfrm>
        </p:grpSpPr>
        <p:sp>
          <p:nvSpPr>
            <p:cNvPr name="Freeform 19" id="19"/>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20" id="20"/>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738259" y="4483726"/>
            <a:ext cx="4486310" cy="2562805"/>
          </a:xfrm>
          <a:custGeom>
            <a:avLst/>
            <a:gdLst/>
            <a:ahLst/>
            <a:cxnLst/>
            <a:rect r="r" b="b" t="t" l="l"/>
            <a:pathLst>
              <a:path h="2562805" w="4486310">
                <a:moveTo>
                  <a:pt x="0" y="0"/>
                </a:moveTo>
                <a:lnTo>
                  <a:pt x="4486311" y="0"/>
                </a:lnTo>
                <a:lnTo>
                  <a:pt x="4486311" y="2562805"/>
                </a:lnTo>
                <a:lnTo>
                  <a:pt x="0" y="2562805"/>
                </a:lnTo>
                <a:lnTo>
                  <a:pt x="0" y="0"/>
                </a:lnTo>
                <a:close/>
              </a:path>
            </a:pathLst>
          </a:custGeom>
          <a:blipFill>
            <a:blip r:embed="rId4"/>
            <a:stretch>
              <a:fillRect l="0" t="0" r="0" b="0"/>
            </a:stretch>
          </a:blipFill>
        </p:spPr>
      </p:sp>
      <p:sp>
        <p:nvSpPr>
          <p:cNvPr name="Freeform 22" id="22"/>
          <p:cNvSpPr/>
          <p:nvPr/>
        </p:nvSpPr>
        <p:spPr>
          <a:xfrm flipH="false" flipV="false" rot="0">
            <a:off x="12042969" y="4472038"/>
            <a:ext cx="4527233" cy="2586182"/>
          </a:xfrm>
          <a:custGeom>
            <a:avLst/>
            <a:gdLst/>
            <a:ahLst/>
            <a:cxnLst/>
            <a:rect r="r" b="b" t="t" l="l"/>
            <a:pathLst>
              <a:path h="2586182" w="4527233">
                <a:moveTo>
                  <a:pt x="0" y="0"/>
                </a:moveTo>
                <a:lnTo>
                  <a:pt x="4527233" y="0"/>
                </a:lnTo>
                <a:lnTo>
                  <a:pt x="4527233" y="2586182"/>
                </a:lnTo>
                <a:lnTo>
                  <a:pt x="0" y="2586182"/>
                </a:lnTo>
                <a:lnTo>
                  <a:pt x="0" y="0"/>
                </a:lnTo>
                <a:close/>
              </a:path>
            </a:pathLst>
          </a:custGeom>
          <a:blipFill>
            <a:blip r:embed="rId5"/>
            <a:stretch>
              <a:fillRect l="0" t="0" r="0" b="0"/>
            </a:stretch>
          </a:blipFill>
        </p:spPr>
      </p:sp>
      <p:sp>
        <p:nvSpPr>
          <p:cNvPr name="Freeform 23" id="23"/>
          <p:cNvSpPr/>
          <p:nvPr/>
        </p:nvSpPr>
        <p:spPr>
          <a:xfrm flipH="false" flipV="false" rot="0">
            <a:off x="6929936" y="4582853"/>
            <a:ext cx="4428129" cy="2364551"/>
          </a:xfrm>
          <a:custGeom>
            <a:avLst/>
            <a:gdLst/>
            <a:ahLst/>
            <a:cxnLst/>
            <a:rect r="r" b="b" t="t" l="l"/>
            <a:pathLst>
              <a:path h="2364551" w="4428129">
                <a:moveTo>
                  <a:pt x="0" y="0"/>
                </a:moveTo>
                <a:lnTo>
                  <a:pt x="4428128" y="0"/>
                </a:lnTo>
                <a:lnTo>
                  <a:pt x="4428128" y="2364552"/>
                </a:lnTo>
                <a:lnTo>
                  <a:pt x="0" y="2364552"/>
                </a:lnTo>
                <a:lnTo>
                  <a:pt x="0" y="0"/>
                </a:lnTo>
                <a:close/>
              </a:path>
            </a:pathLst>
          </a:custGeom>
          <a:blipFill>
            <a:blip r:embed="rId6"/>
            <a:stretch>
              <a:fillRect l="-4211" t="0" r="-4211" b="0"/>
            </a:stretch>
          </a:blipFill>
        </p:spPr>
      </p:sp>
      <p:sp>
        <p:nvSpPr>
          <p:cNvPr name="TextBox 24" id="24"/>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VizLy | 2025</a:t>
            </a:r>
          </a:p>
        </p:txBody>
      </p:sp>
      <p:sp>
        <p:nvSpPr>
          <p:cNvPr name="TextBox 25" id="25"/>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KEY FEATURES</a:t>
            </a:r>
          </a:p>
        </p:txBody>
      </p:sp>
      <p:sp>
        <p:nvSpPr>
          <p:cNvPr name="TextBox 26" id="26"/>
          <p:cNvSpPr txBox="true"/>
          <p:nvPr/>
        </p:nvSpPr>
        <p:spPr>
          <a:xfrm rot="0">
            <a:off x="1868330"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Data Processing</a:t>
            </a:r>
          </a:p>
        </p:txBody>
      </p:sp>
      <p:sp>
        <p:nvSpPr>
          <p:cNvPr name="TextBox 27" id="27"/>
          <p:cNvSpPr txBox="true"/>
          <p:nvPr/>
        </p:nvSpPr>
        <p:spPr>
          <a:xfrm rot="0">
            <a:off x="7030916" y="3004930"/>
            <a:ext cx="4177848" cy="93154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Chart Building and Performance Tracking</a:t>
            </a:r>
          </a:p>
        </p:txBody>
      </p:sp>
      <p:sp>
        <p:nvSpPr>
          <p:cNvPr name="TextBox 28" id="28"/>
          <p:cNvSpPr txBox="true"/>
          <p:nvPr/>
        </p:nvSpPr>
        <p:spPr>
          <a:xfrm rot="0">
            <a:off x="12193501"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Real Time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DAG2TTHIgbg</dc:identifier>
  <dcterms:modified xsi:type="dcterms:W3CDTF">2011-08-01T06:04:30Z</dcterms:modified>
  <cp:revision>1</cp:revision>
  <dc:title>Vizly Presentation</dc:title>
</cp:coreProperties>
</file>