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73BD65-8F59-44B1-94F9-3A94D565AE3F}">
          <p14:sldIdLst>
            <p14:sldId id="256"/>
            <p14:sldId id="257"/>
            <p14:sldId id="294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49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83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30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4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5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1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A65E-C0B5-4359-B3F1-9931383D76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7EED-45F6-4C8D-A3E4-850647E8B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c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半土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46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pic>
        <p:nvPicPr>
          <p:cNvPr id="3073" name="Picture 1" descr="E://YouDaoNotes/kurtcobain1988@163.com/ec2da94ace6d4706be2777a53062b223/clipboar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258" y="2321961"/>
            <a:ext cx="7411484" cy="345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2.2 </a:t>
            </a:r>
            <a:r>
              <a:rPr lang="zh-CN" altLang="en-US" dirty="0" smtClean="0">
                <a:effectLst/>
              </a:rPr>
              <a:t>命令行脚本</a:t>
            </a:r>
          </a:p>
          <a:p>
            <a:r>
              <a:rPr lang="zh-CN" altLang="en-US" dirty="0" smtClean="0">
                <a:effectLst/>
              </a:rPr>
              <a:t>在应用程序中通过引入解释器可以在命令行中执行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脚本，如下所示：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2.3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dirty="0" err="1" smtClean="0">
                <a:effectLst/>
              </a:rPr>
              <a:t>PyCharm</a:t>
            </a:r>
            <a:endParaRPr lang="en-US" altLang="zh-CN" dirty="0" smtClean="0">
              <a:effectLst/>
            </a:endParaRP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是由 </a:t>
            </a:r>
            <a:r>
              <a:rPr lang="en-US" altLang="zh-CN" dirty="0" err="1" smtClean="0">
                <a:effectLst/>
              </a:rPr>
              <a:t>JetBrains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打造的一款 </a:t>
            </a:r>
            <a:r>
              <a:rPr lang="en-US" altLang="zh-CN" dirty="0" smtClean="0">
                <a:effectLst/>
              </a:rPr>
              <a:t>Python IDE</a:t>
            </a:r>
            <a:r>
              <a:rPr lang="zh-CN" altLang="en-US" dirty="0" smtClean="0">
                <a:effectLst/>
              </a:rPr>
              <a:t>，支持 </a:t>
            </a:r>
            <a:r>
              <a:rPr lang="en-US" altLang="zh-CN" dirty="0" err="1" smtClean="0">
                <a:effectLst/>
              </a:rPr>
              <a:t>macOS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 </a:t>
            </a:r>
            <a:r>
              <a:rPr lang="zh-CN" altLang="en-US" dirty="0" smtClean="0">
                <a:effectLst/>
              </a:rPr>
              <a:t>系统。</a:t>
            </a:r>
          </a:p>
          <a:p>
            <a:r>
              <a:rPr lang="en-US" altLang="zh-CN" dirty="0" err="1" smtClean="0">
                <a:effectLst/>
              </a:rPr>
              <a:t>PyCharm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功能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调试、语法高亮、</a:t>
            </a:r>
            <a:r>
              <a:rPr lang="en-US" altLang="zh-CN" dirty="0" smtClean="0">
                <a:effectLst/>
              </a:rPr>
              <a:t>Project</a:t>
            </a:r>
            <a:r>
              <a:rPr lang="zh-CN" altLang="en-US" dirty="0" smtClean="0">
                <a:effectLst/>
              </a:rPr>
              <a:t>管理、代码跳转、智能提示、自动完成、单元测试、</a:t>
            </a:r>
          </a:p>
          <a:p>
            <a:r>
              <a:rPr lang="zh-CN" altLang="en-US" dirty="0" smtClean="0">
                <a:effectLst/>
              </a:rPr>
              <a:t>版本控制</a:t>
            </a:r>
            <a:r>
              <a:rPr lang="en-US" altLang="zh-CN" dirty="0" smtClean="0">
                <a:effectLst/>
              </a:rPr>
              <a:t>……</a:t>
            </a:r>
            <a:r>
              <a:rPr lang="zh-CN" altLang="en-US" dirty="0" smtClean="0">
                <a:effectLst/>
              </a:rPr>
              <a:t>。 下载地址 </a:t>
            </a:r>
            <a:r>
              <a:rPr lang="en-US" altLang="zh-CN" dirty="0" smtClean="0">
                <a:effectLst/>
              </a:rPr>
              <a:t>: </a:t>
            </a:r>
            <a:r>
              <a:rPr lang="en-US" altLang="zh-CN" u="sng" dirty="0">
                <a:hlinkClick r:id="rId2"/>
              </a:rPr>
              <a:t>https://www.jetbrains.com/pycharm/download/</a:t>
            </a:r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4097" name="Picture 1" descr="E://YouDaoNotes/kurtcobain1988@163.com/5752943fb3044f328ca41f639361200c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8" y="2705895"/>
            <a:ext cx="5970103" cy="14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Python </a:t>
            </a:r>
            <a:r>
              <a:rPr lang="zh-CN" altLang="en-US" dirty="0" smtClean="0">
                <a:effectLst/>
              </a:rPr>
              <a:t>中的输入和输出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1.1. input()</a:t>
            </a:r>
            <a:r>
              <a:rPr lang="zh-CN" altLang="en-US" dirty="0" smtClean="0">
                <a:effectLst/>
              </a:rPr>
              <a:t>输入：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的小括号中放入的是，提示信息，用来在获取数据之前给用户的一个简单提示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在从键盘获取了数据以后，会存放到等号右边的变量中</a:t>
            </a:r>
          </a:p>
          <a:p>
            <a:r>
              <a:rPr lang="en-US" altLang="zh-CN" dirty="0" smtClean="0">
                <a:effectLst/>
              </a:rPr>
              <a:t>input()</a:t>
            </a:r>
            <a:r>
              <a:rPr lang="zh-CN" altLang="en-US" dirty="0" smtClean="0">
                <a:effectLst/>
              </a:rPr>
              <a:t>会把用户输入的任何值都作为字符串来对待</a:t>
            </a:r>
          </a:p>
          <a:p>
            <a:r>
              <a:rPr lang="zh-CN" altLang="en-US" dirty="0" smtClean="0">
                <a:effectLst/>
              </a:rPr>
              <a:t>注意：在</a:t>
            </a:r>
            <a:r>
              <a:rPr lang="en-US" altLang="zh-CN" dirty="0" smtClean="0">
                <a:effectLst/>
              </a:rPr>
              <a:t>python2</a:t>
            </a:r>
            <a:r>
              <a:rPr lang="zh-CN" altLang="en-US" dirty="0" smtClean="0">
                <a:effectLst/>
              </a:rPr>
              <a:t>中还有一个</a:t>
            </a:r>
            <a:r>
              <a:rPr lang="en-US" altLang="zh-CN" dirty="0" err="1" smtClean="0">
                <a:effectLst/>
              </a:rPr>
              <a:t>raw_input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输入，但到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中没有了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1.2. Print()</a:t>
            </a:r>
            <a:r>
              <a:rPr lang="zh-CN" altLang="en-US" dirty="0" smtClean="0">
                <a:effectLst/>
              </a:rPr>
              <a:t>输出：</a:t>
            </a:r>
          </a:p>
          <a:p>
            <a:r>
              <a:rPr lang="en-US" altLang="zh-CN" dirty="0" smtClean="0">
                <a:effectLst/>
              </a:rPr>
              <a:t>print </a:t>
            </a:r>
            <a:r>
              <a:rPr lang="zh-CN" altLang="en-US" dirty="0" smtClean="0">
                <a:effectLst/>
              </a:rPr>
              <a:t>默认输出是换行的，如果要实现不换行需要在变量末尾加上 </a:t>
            </a:r>
            <a:r>
              <a:rPr lang="en-US" altLang="zh-CN" dirty="0" smtClean="0">
                <a:effectLst/>
              </a:rPr>
              <a:t>end=""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1.3. format</a:t>
            </a:r>
            <a:r>
              <a:rPr lang="zh-CN" altLang="en-US" dirty="0" smtClean="0">
                <a:effectLst/>
              </a:rPr>
              <a:t>的格式化函数（了解）</a:t>
            </a:r>
          </a:p>
          <a:p>
            <a:r>
              <a:rPr lang="zh-CN" altLang="en-US" dirty="0" smtClean="0">
                <a:effectLst/>
              </a:rPr>
              <a:t>格式化字符串的函数 </a:t>
            </a:r>
            <a:r>
              <a:rPr lang="en-US" altLang="zh-CN" dirty="0" err="1" smtClean="0">
                <a:effectLst/>
              </a:rPr>
              <a:t>str.format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，它增强了字符串格式化的功能。</a:t>
            </a:r>
          </a:p>
          <a:p>
            <a:r>
              <a:rPr lang="zh-CN" altLang="en-US" dirty="0" smtClean="0">
                <a:effectLst/>
              </a:rPr>
              <a:t>基本语法是通过 </a:t>
            </a:r>
            <a:r>
              <a:rPr lang="en-US" altLang="zh-CN" dirty="0" smtClean="0">
                <a:effectLst/>
              </a:rPr>
              <a:t>{}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来代替以前的 </a:t>
            </a:r>
            <a:r>
              <a:rPr lang="en-US" altLang="zh-CN" dirty="0" smtClean="0">
                <a:effectLst/>
              </a:rPr>
              <a:t>% 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741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"{},{}".format(10,20)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'10,20'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{}</a:t>
            </a:r>
            <a:r>
              <a:rPr lang="zh-CN" altLang="en-US" dirty="0" smtClean="0">
                <a:effectLst/>
              </a:rPr>
              <a:t>是占位符号，</a:t>
            </a:r>
            <a:r>
              <a:rPr lang="en-US" altLang="zh-CN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站在第一位，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在第二位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"{1}:{0}".format(10,20)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'20:10'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这里就是把第一位放在第二个占位符的地方，第二位放在第一个占位符的地方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:{};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:{}".format("zhangsan",20)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</a:t>
            </a:r>
            <a:r>
              <a:rPr lang="zh-CN" altLang="en-US" dirty="0" smtClean="0">
                <a:effectLst/>
              </a:rPr>
              <a:t>姓名</a:t>
            </a:r>
            <a:r>
              <a:rPr lang="en-US" altLang="zh-CN" dirty="0" smtClean="0">
                <a:effectLst/>
              </a:rPr>
              <a:t>: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;</a:t>
            </a:r>
            <a:r>
              <a:rPr lang="zh-CN" altLang="en-US" dirty="0" smtClean="0">
                <a:effectLst/>
              </a:rPr>
              <a:t>年龄</a:t>
            </a:r>
            <a:r>
              <a:rPr lang="en-US" altLang="zh-CN" dirty="0" smtClean="0">
                <a:effectLst/>
              </a:rPr>
              <a:t>:20'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/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利用</a:t>
            </a: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，我们可以对数字最后输出的样式进行改变，例如：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"{:.2f}".format(10.6789)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'10.68'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95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还有把数字转换成二进制：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"{:b}".format(100)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'1100100'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以及转换为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16</a:t>
            </a:r>
            <a:r>
              <a:rPr lang="zh-CN" altLang="en-US" dirty="0" smtClean="0">
                <a:effectLst/>
              </a:rPr>
              <a:t>进制：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"{:x}".format(100)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'64'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"{:8}:{:8}".format(10,20)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 10: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这里的两个</a:t>
            </a:r>
            <a:r>
              <a:rPr lang="en-US" altLang="zh-CN" dirty="0" smtClean="0">
                <a:effectLst/>
              </a:rPr>
              <a:t>8</a:t>
            </a:r>
            <a:r>
              <a:rPr lang="zh-CN" altLang="en-US" dirty="0" smtClean="0">
                <a:effectLst/>
              </a:rPr>
              <a:t>是占位的意思，通过这种方式我们可以写出各种形式的显示方式。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63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"{:&lt;8}:{:&gt;8}".format(10,20)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'10 : 20'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这里的</a:t>
            </a:r>
            <a:r>
              <a:rPr lang="en-US" altLang="zh-CN" dirty="0" smtClean="0">
                <a:effectLst/>
              </a:rPr>
              <a:t>&lt;</a:t>
            </a:r>
            <a:r>
              <a:rPr lang="zh-CN" altLang="en-US" dirty="0" smtClean="0">
                <a:effectLst/>
              </a:rPr>
              <a:t>代表靠左，</a:t>
            </a:r>
            <a:r>
              <a:rPr lang="en-US" altLang="zh-CN" dirty="0" smtClean="0">
                <a:effectLst/>
              </a:rPr>
              <a:t>&gt;</a:t>
            </a:r>
            <a:r>
              <a:rPr lang="zh-CN" altLang="en-US" dirty="0" smtClean="0">
                <a:effectLst/>
              </a:rPr>
              <a:t>代表靠右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/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print("="*20)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====================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这里用*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代表重复</a:t>
            </a:r>
            <a:r>
              <a:rPr lang="en-US" altLang="zh-CN" dirty="0" smtClean="0">
                <a:effectLst/>
              </a:rPr>
              <a:t>20</a:t>
            </a:r>
            <a:r>
              <a:rPr lang="zh-CN" altLang="en-US" dirty="0" smtClean="0">
                <a:effectLst/>
              </a:rPr>
              <a:t>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46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Python </a:t>
            </a:r>
            <a:r>
              <a:rPr lang="zh-CN" altLang="en-US" dirty="0" smtClean="0">
                <a:effectLst/>
              </a:rPr>
              <a:t>中的注释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中的注释有单行注释和多行注释</a:t>
            </a:r>
            <a:r>
              <a:rPr lang="en-US" altLang="zh-CN" dirty="0" smtClean="0">
                <a:effectLst/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2.1. python</a:t>
            </a:r>
            <a:r>
              <a:rPr lang="zh-CN" altLang="en-US" dirty="0" smtClean="0">
                <a:effectLst/>
              </a:rPr>
              <a:t>中单行注释采用 </a:t>
            </a:r>
            <a:r>
              <a:rPr lang="en-US" altLang="zh-CN" dirty="0" smtClean="0">
                <a:effectLst/>
              </a:rPr>
              <a:t># </a:t>
            </a:r>
            <a:r>
              <a:rPr lang="zh-CN" altLang="en-US" dirty="0" smtClean="0">
                <a:effectLst/>
              </a:rPr>
              <a:t>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2.2. python </a:t>
            </a:r>
            <a:r>
              <a:rPr lang="zh-CN" altLang="en-US" dirty="0" smtClean="0">
                <a:effectLst/>
              </a:rPr>
              <a:t>中多行注释使用三个单引号</a:t>
            </a:r>
            <a:r>
              <a:rPr lang="en-US" altLang="zh-CN" dirty="0" smtClean="0">
                <a:effectLst/>
              </a:rPr>
              <a:t>(''')</a:t>
            </a:r>
            <a:r>
              <a:rPr lang="zh-CN" altLang="en-US" dirty="0" smtClean="0">
                <a:effectLst/>
              </a:rPr>
              <a:t>或三个双引号</a:t>
            </a:r>
            <a:r>
              <a:rPr lang="en-US" altLang="zh-CN" dirty="0" smtClean="0">
                <a:effectLst/>
              </a:rPr>
              <a:t>(""")</a:t>
            </a:r>
            <a:r>
              <a:rPr lang="zh-CN" altLang="en-US" dirty="0" smtClean="0">
                <a:effectLst/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5121" name="Picture 1" descr="E://YouDaoNotes/kurtcobain1988@163.com/648a40716d0140f3a59afa4d82d32727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191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//YouDaoNotes/kurtcobain1988@163.com/0832836dfb204b32902a2f3f54ef126d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906078"/>
            <a:ext cx="48291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标示符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里，标识符</a:t>
            </a:r>
            <a:r>
              <a:rPr lang="en-US" altLang="zh-CN" dirty="0" smtClean="0">
                <a:effectLst/>
              </a:rPr>
              <a:t>: </a:t>
            </a:r>
            <a:r>
              <a:rPr lang="zh-CN" altLang="en-US" dirty="0" smtClean="0">
                <a:effectLst/>
              </a:rPr>
              <a:t>由字母、数字、下划线组成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但不能以数字开头。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中的标识符是区分大小写的。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保留字： 保留字即关键字，我们不能把它们用作任何标识符名称。</a:t>
            </a:r>
          </a:p>
          <a:p>
            <a:endParaRPr lang="zh-CN" altLang="en-US" dirty="0"/>
          </a:p>
        </p:txBody>
      </p:sp>
      <p:pic>
        <p:nvPicPr>
          <p:cNvPr id="6145" name="Picture 1" descr="E://YouDaoNotes/kurtcobain1988@163.com/180f8b028a034d2eaa042c5492275a26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61" y="4204252"/>
            <a:ext cx="7583557" cy="2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5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4. Python</a:t>
            </a:r>
            <a:r>
              <a:rPr lang="zh-CN" altLang="en-US" sz="2000" dirty="0" smtClean="0">
                <a:effectLst/>
              </a:rPr>
              <a:t>的变量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Python </a:t>
            </a:r>
            <a:r>
              <a:rPr lang="zh-CN" altLang="en-US" sz="2000" dirty="0" smtClean="0">
                <a:effectLst/>
              </a:rPr>
              <a:t>中的变量不需要声明。但在使用前都必须赋值，变量赋值以后该变量才会被创建。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在 </a:t>
            </a:r>
            <a:r>
              <a:rPr lang="en-US" altLang="zh-CN" sz="2000" dirty="0" smtClean="0">
                <a:effectLst/>
              </a:rPr>
              <a:t>Python </a:t>
            </a:r>
            <a:r>
              <a:rPr lang="zh-CN" altLang="en-US" sz="2000" dirty="0" smtClean="0">
                <a:effectLst/>
              </a:rPr>
              <a:t>中变量就是变量，它没有类型，所说的“类型”是变量所指的内存中对象的类型。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）用来给变量赋值。</a:t>
            </a:r>
          </a:p>
          <a:p>
            <a:pPr marL="0" indent="0">
              <a:buNone/>
            </a:pPr>
            <a:r>
              <a:rPr lang="en-US" altLang="zh-CN" sz="2000" dirty="0" smtClean="0">
                <a:effectLst/>
              </a:rPr>
              <a:t>•  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）运算符左边是一个变量名</a:t>
            </a:r>
            <a:r>
              <a:rPr lang="en-US" altLang="zh-CN" sz="2000" dirty="0" smtClean="0">
                <a:effectLst/>
              </a:rPr>
              <a:t>,</a:t>
            </a:r>
            <a:r>
              <a:rPr lang="zh-CN" altLang="en-US" sz="2000" dirty="0" smtClean="0">
                <a:effectLst/>
              </a:rPr>
              <a:t>等号（</a:t>
            </a:r>
            <a:r>
              <a:rPr lang="en-US" altLang="zh-CN" sz="2000" dirty="0" smtClean="0">
                <a:effectLst/>
              </a:rPr>
              <a:t>=</a:t>
            </a:r>
            <a:r>
              <a:rPr lang="zh-CN" altLang="en-US" sz="2000" dirty="0" smtClean="0">
                <a:effectLst/>
              </a:rPr>
              <a:t>）运算符右边是存储在变量中的值。例如：</a:t>
            </a:r>
          </a:p>
          <a:p>
            <a:endParaRPr lang="zh-CN" altLang="en-US" dirty="0"/>
          </a:p>
        </p:txBody>
      </p:sp>
      <p:pic>
        <p:nvPicPr>
          <p:cNvPr id="7169" name="Picture 1" descr="E://YouDaoNotes/kurtcobain1988@163.com/d13d7bbada0742c6af9f9247fb7dc709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6" y="3817248"/>
            <a:ext cx="3886199" cy="281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6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ffectLst/>
              </a:rPr>
              <a:t>也可以多个变量赋值：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x,y,z</a:t>
            </a:r>
            <a:r>
              <a:rPr lang="en-US" altLang="zh-CN" dirty="0" smtClean="0">
                <a:effectLst/>
              </a:rPr>
              <a:t>=20,40,60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x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y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40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z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60</a:t>
            </a:r>
          </a:p>
          <a:p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8193" name="Picture 1" descr="E://YouDaoNotes/kurtcobain1988@163.com/41a46c6ac83446e38565efaf9ef465e0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904"/>
            <a:ext cx="3914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E://YouDaoNotes/kurtcobain1988@163.com/ae15536eabd2467fa08e11223869a37e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365" y="2517291"/>
            <a:ext cx="3886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安装使用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</a:p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的分支结构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的循环结构</a:t>
            </a:r>
          </a:p>
          <a:p>
            <a:r>
              <a:rPr lang="zh-CN" altLang="en-US" dirty="0" smtClean="0"/>
              <a:t>实战：</a:t>
            </a:r>
            <a:r>
              <a:rPr lang="zh-CN" altLang="en-US" dirty="0" smtClean="0"/>
              <a:t>写出九九乘法表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71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Python</a:t>
            </a:r>
            <a:r>
              <a:rPr lang="zh-CN" altLang="en-US" dirty="0" smtClean="0">
                <a:effectLst/>
              </a:rPr>
              <a:t>的行与缩进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最具特色的就是使用缩进来表示代码块，不需要使用大括号</a:t>
            </a:r>
            <a:r>
              <a:rPr lang="en-US" altLang="zh-CN" dirty="0" smtClean="0">
                <a:effectLst/>
              </a:rPr>
              <a:t>({})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缩进的空格数是可变的，但是同一个代码块的语句必须包含相同的缩进空格数。实例如下：</a:t>
            </a:r>
          </a:p>
          <a:p>
            <a:endParaRPr lang="zh-CN" altLang="en-US" dirty="0"/>
          </a:p>
        </p:txBody>
      </p:sp>
      <p:pic>
        <p:nvPicPr>
          <p:cNvPr id="9217" name="Picture 1" descr="E://YouDaoNotes/kurtcobain1988@163.com/51e71586fed446e7adc28fb50ea34755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3" y="4184374"/>
            <a:ext cx="73247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0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Format</a:t>
            </a:r>
            <a:r>
              <a:rPr lang="zh-CN" altLang="en-US" dirty="0" smtClean="0">
                <a:effectLst/>
              </a:rPr>
              <a:t>使用</a:t>
            </a:r>
          </a:p>
          <a:p>
            <a:endParaRPr lang="zh-CN" altLang="en-US" dirty="0"/>
          </a:p>
        </p:txBody>
      </p:sp>
      <p:sp>
        <p:nvSpPr>
          <p:cNvPr id="5" name="AutoShape 2" descr="E://YouDaoNotes/kurtcobain1988@163.com/edced07fca84433f81799cbf2900161b/format%E4%BD%BF%E7%94%A8%E6%88%AA%E5%9B%BE1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3" y="1489366"/>
            <a:ext cx="5528315" cy="50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9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基础语法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24" y="1831543"/>
            <a:ext cx="5032087" cy="4395115"/>
          </a:xfrm>
        </p:spPr>
      </p:pic>
    </p:spTree>
    <p:extLst>
      <p:ext uri="{BB962C8B-B14F-4D97-AF65-F5344CB8AC3E}">
        <p14:creationId xmlns:p14="http://schemas.microsoft.com/office/powerpoint/2010/main" val="7635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算术运算符</a:t>
            </a:r>
          </a:p>
          <a:p>
            <a:endParaRPr lang="zh-CN" altLang="en-US" dirty="0"/>
          </a:p>
        </p:txBody>
      </p:sp>
      <p:pic>
        <p:nvPicPr>
          <p:cNvPr id="11265" name="Picture 1" descr="E://YouDaoNotes/kurtcobain1988@163.com/0ccba562d0244935a588aecc73f9fe6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9" y="2335695"/>
            <a:ext cx="9107129" cy="44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比较运算符</a:t>
            </a:r>
          </a:p>
          <a:p>
            <a:endParaRPr lang="zh-CN" altLang="en-US" dirty="0"/>
          </a:p>
        </p:txBody>
      </p:sp>
      <p:pic>
        <p:nvPicPr>
          <p:cNvPr id="12289" name="Picture 1" descr="E://YouDaoNotes/kurtcobain1988@163.com/f3bdb7a67f8444f1bd698d0835d1205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78" y="2584174"/>
            <a:ext cx="9213574" cy="40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8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赋值运算符</a:t>
            </a:r>
          </a:p>
          <a:p>
            <a:endParaRPr lang="zh-CN" altLang="en-US" dirty="0"/>
          </a:p>
        </p:txBody>
      </p:sp>
      <p:pic>
        <p:nvPicPr>
          <p:cNvPr id="13313" name="Picture 1" descr="E://YouDaoNotes/kurtcobain1988@163.com/abde41e55e064648852e1e840915a3ff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32" y="2366355"/>
            <a:ext cx="8309112" cy="420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</a:t>
            </a:r>
            <a:r>
              <a:rPr lang="zh-CN" altLang="en-US" dirty="0" smtClean="0">
                <a:effectLst/>
              </a:rPr>
              <a:t>逻辑运算符</a:t>
            </a:r>
          </a:p>
          <a:p>
            <a:endParaRPr lang="zh-CN" altLang="en-US" dirty="0"/>
          </a:p>
        </p:txBody>
      </p:sp>
      <p:pic>
        <p:nvPicPr>
          <p:cNvPr id="14337" name="Picture 1" descr="E://YouDaoNotes/kurtcobain1988@163.com/c8a3e43884214d869ea6b967a52319a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4" y="2514600"/>
            <a:ext cx="9004852" cy="39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3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</a:t>
            </a:r>
            <a:r>
              <a:rPr lang="zh-CN" altLang="en-US" dirty="0" smtClean="0">
                <a:effectLst/>
              </a:rPr>
              <a:t>位运算符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其中：</a:t>
            </a:r>
            <a:r>
              <a:rPr lang="en-US" altLang="zh-CN" dirty="0" smtClean="0">
                <a:effectLst/>
              </a:rPr>
              <a:t>a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60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b </a:t>
            </a:r>
            <a:r>
              <a:rPr lang="zh-CN" altLang="en-US" dirty="0" smtClean="0">
                <a:effectLst/>
              </a:rPr>
              <a:t>为 </a:t>
            </a:r>
            <a:r>
              <a:rPr lang="en-US" altLang="zh-CN" dirty="0" smtClean="0">
                <a:effectLst/>
              </a:rPr>
              <a:t>13</a:t>
            </a:r>
            <a:r>
              <a:rPr lang="zh-CN" altLang="en-US" dirty="0" smtClean="0">
                <a:effectLst/>
              </a:rPr>
              <a:t>）</a:t>
            </a:r>
          </a:p>
          <a:p>
            <a:endParaRPr lang="zh-CN" altLang="en-US" dirty="0"/>
          </a:p>
        </p:txBody>
      </p:sp>
      <p:pic>
        <p:nvPicPr>
          <p:cNvPr id="15361" name="Picture 1" descr="E://YouDaoNotes/kurtcobain1988@163.com/4dd409ff72e84774958bb4802a3ff47b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0" y="2247072"/>
            <a:ext cx="7417260" cy="461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71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</a:t>
            </a:r>
            <a:r>
              <a:rPr lang="zh-CN" altLang="en-US" dirty="0" smtClean="0">
                <a:effectLst/>
              </a:rPr>
              <a:t>成员运算符</a:t>
            </a:r>
          </a:p>
          <a:p>
            <a:endParaRPr lang="zh-CN" altLang="en-US" dirty="0"/>
          </a:p>
        </p:txBody>
      </p:sp>
      <p:pic>
        <p:nvPicPr>
          <p:cNvPr id="16385" name="Picture 1" descr="E://YouDaoNotes/kurtcobain1988@163.com/f5d3957d4abe4f58a1e1e11074cce83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74843"/>
            <a:ext cx="109347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</a:t>
            </a:r>
            <a:r>
              <a:rPr lang="zh-CN" altLang="en-US" dirty="0" smtClean="0">
                <a:effectLst/>
              </a:rPr>
              <a:t>身份运算符</a:t>
            </a:r>
          </a:p>
          <a:p>
            <a:endParaRPr lang="zh-CN" altLang="en-US" dirty="0"/>
          </a:p>
        </p:txBody>
      </p:sp>
      <p:pic>
        <p:nvPicPr>
          <p:cNvPr id="17409" name="Picture 1" descr="E://YouDaoNotes/kurtcobain1988@163.com/1004be6a15e7417aaa2494dac4fa8a08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77" y="2418859"/>
            <a:ext cx="9000711" cy="389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与下载</a:t>
            </a:r>
            <a:r>
              <a:rPr lang="en-US" altLang="zh-CN" dirty="0" err="1" smtClean="0"/>
              <a:t>Git</a:t>
            </a:r>
            <a:r>
              <a:rPr lang="zh-CN" altLang="en-US" dirty="0"/>
              <a:t>软件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README.md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"first commit"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https://github.com/kurtchen1988/pythonTec.git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15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8. </a:t>
            </a:r>
            <a:r>
              <a:rPr lang="zh-CN" altLang="en-US" dirty="0" smtClean="0">
                <a:effectLst/>
              </a:rPr>
              <a:t>运算符优先级</a:t>
            </a:r>
          </a:p>
          <a:p>
            <a:endParaRPr lang="zh-CN" altLang="en-US" dirty="0"/>
          </a:p>
        </p:txBody>
      </p:sp>
      <p:pic>
        <p:nvPicPr>
          <p:cNvPr id="18433" name="Picture 1" descr="E://YouDaoNotes/kurtcobain1988@163.com/8a49ff77a67c43318be9d39f00a76c6c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3" y="1825625"/>
            <a:ext cx="6658172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09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1. Number</a:t>
            </a:r>
            <a:r>
              <a:rPr lang="zh-CN" altLang="en-US" dirty="0" smtClean="0">
                <a:effectLst/>
              </a:rPr>
              <a:t>数值类型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Python3 </a:t>
            </a:r>
            <a:r>
              <a:rPr lang="zh-CN" altLang="en-US" dirty="0" smtClean="0">
                <a:effectLst/>
              </a:rPr>
              <a:t>支持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float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bool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complex</a:t>
            </a:r>
            <a:r>
              <a:rPr lang="zh-CN" altLang="en-US" dirty="0" smtClean="0">
                <a:effectLst/>
              </a:rPr>
              <a:t>（复数）。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Python 3</a:t>
            </a:r>
            <a:r>
              <a:rPr lang="zh-CN" altLang="en-US" dirty="0" smtClean="0">
                <a:effectLst/>
              </a:rPr>
              <a:t>里，只有一种整数类型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，表示为长整型，没有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中的 </a:t>
            </a:r>
            <a:r>
              <a:rPr lang="en-US" altLang="zh-CN" dirty="0" smtClean="0">
                <a:effectLst/>
              </a:rPr>
              <a:t>Long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像大多数语言一样，数值类型的赋值和计算都是很直观的。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内置的 </a:t>
            </a:r>
            <a:r>
              <a:rPr lang="en-US" altLang="zh-CN" dirty="0" smtClean="0">
                <a:effectLst/>
              </a:rPr>
              <a:t>type() </a:t>
            </a:r>
            <a:r>
              <a:rPr lang="zh-CN" altLang="en-US" dirty="0" smtClean="0">
                <a:effectLst/>
              </a:rPr>
              <a:t>函数可以用来查询变量所指的对象类型。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type(a)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&lt;class '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1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  此外还可以用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 </a:t>
            </a:r>
            <a:r>
              <a:rPr lang="zh-CN" altLang="en-US" dirty="0" smtClean="0">
                <a:effectLst/>
              </a:rPr>
              <a:t>来判断：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a=10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isinstance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a,int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True</a:t>
            </a:r>
          </a:p>
          <a:p>
            <a:pPr marL="0" indent="0">
              <a:buNone/>
            </a:pP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注意：在 </a:t>
            </a:r>
            <a:r>
              <a:rPr lang="en-US" altLang="zh-CN" dirty="0" smtClean="0">
                <a:effectLst/>
              </a:rPr>
              <a:t>Python2 </a:t>
            </a:r>
            <a:r>
              <a:rPr lang="zh-CN" altLang="en-US" dirty="0" smtClean="0">
                <a:effectLst/>
              </a:rPr>
              <a:t>中是没有布尔型的，它用数字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False</a:t>
            </a:r>
            <a:r>
              <a:rPr lang="zh-CN" altLang="en-US" dirty="0" smtClean="0">
                <a:effectLst/>
              </a:rPr>
              <a:t>，用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表示 </a:t>
            </a:r>
            <a:r>
              <a:rPr lang="en-US" altLang="zh-CN" dirty="0" smtClean="0">
                <a:effectLst/>
              </a:rPr>
              <a:t>True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到 </a:t>
            </a:r>
            <a:r>
              <a:rPr lang="en-US" altLang="zh-CN" dirty="0" smtClean="0">
                <a:effectLst/>
              </a:rPr>
              <a:t>Python3 </a:t>
            </a:r>
            <a:r>
              <a:rPr lang="zh-CN" altLang="en-US" dirty="0" smtClean="0">
                <a:effectLst/>
              </a:rPr>
              <a:t>中，把 </a:t>
            </a:r>
            <a:r>
              <a:rPr lang="en-US" altLang="zh-CN" dirty="0" smtClean="0">
                <a:effectLst/>
              </a:rPr>
              <a:t>True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False </a:t>
            </a:r>
            <a:r>
              <a:rPr lang="zh-CN" altLang="en-US" dirty="0" smtClean="0">
                <a:effectLst/>
              </a:rPr>
              <a:t>定义成关键字了，但它们的值还是 </a:t>
            </a:r>
            <a:r>
              <a:rPr lang="en-US" altLang="zh-CN" dirty="0" smtClean="0">
                <a:effectLst/>
              </a:rPr>
              <a:t>1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，它们可以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和数字相加。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您可以通过使用</a:t>
            </a:r>
            <a:r>
              <a:rPr lang="en-US" altLang="zh-CN" dirty="0" smtClean="0">
                <a:effectLst/>
              </a:rPr>
              <a:t>del</a:t>
            </a:r>
            <a:r>
              <a:rPr lang="zh-CN" altLang="en-US" dirty="0" smtClean="0">
                <a:effectLst/>
              </a:rPr>
              <a:t>语句删除单个或多个对象。例如</a:t>
            </a:r>
            <a:r>
              <a:rPr lang="en-US" altLang="zh-CN" dirty="0" smtClean="0">
                <a:effectLst/>
              </a:rPr>
              <a:t>: del var1,var2</a:t>
            </a:r>
          </a:p>
        </p:txBody>
      </p:sp>
    </p:spTree>
    <p:extLst>
      <p:ext uri="{BB962C8B-B14F-4D97-AF65-F5344CB8AC3E}">
        <p14:creationId xmlns:p14="http://schemas.microsoft.com/office/powerpoint/2010/main" val="71457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effectLst/>
              </a:rPr>
              <a:t>二、八、十、十六进制数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bin(255) #255</a:t>
            </a:r>
            <a:r>
              <a:rPr lang="zh-CN" altLang="en-US" dirty="0" smtClean="0">
                <a:effectLst/>
              </a:rPr>
              <a:t>的二进制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'0b11111111'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oct</a:t>
            </a:r>
            <a:r>
              <a:rPr lang="en-US" altLang="zh-CN" dirty="0" smtClean="0">
                <a:effectLst/>
              </a:rPr>
              <a:t>(255) #255</a:t>
            </a:r>
            <a:r>
              <a:rPr lang="zh-CN" altLang="en-US" dirty="0" smtClean="0">
                <a:effectLst/>
              </a:rPr>
              <a:t>的八进制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'0o377'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hex(255) #255</a:t>
            </a:r>
            <a:r>
              <a:rPr lang="zh-CN" altLang="en-US" dirty="0" smtClean="0">
                <a:effectLst/>
              </a:rPr>
              <a:t>的十六进制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'0xff’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a=0b10 #</a:t>
            </a:r>
            <a:r>
              <a:rPr lang="zh-CN" altLang="en-US" dirty="0" smtClean="0">
                <a:effectLst/>
              </a:rPr>
              <a:t>赋值二进制数值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a=0o10 #</a:t>
            </a:r>
            <a:r>
              <a:rPr lang="zh-CN" altLang="en-US" dirty="0" smtClean="0">
                <a:effectLst/>
              </a:rPr>
              <a:t>赋值八进制数值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8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a=0x10 #</a:t>
            </a:r>
            <a:r>
              <a:rPr lang="zh-CN" altLang="en-US" dirty="0" smtClean="0">
                <a:effectLst/>
              </a:rPr>
              <a:t>赋值十六进制数值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a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1827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String</a:t>
            </a:r>
            <a:r>
              <a:rPr lang="zh-CN" altLang="en-US" dirty="0" smtClean="0">
                <a:effectLst/>
              </a:rPr>
              <a:t>（字符串）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</a:t>
            </a:r>
            <a:r>
              <a:rPr lang="zh-CN" altLang="en-US" dirty="0" smtClean="0">
                <a:effectLst/>
              </a:rPr>
              <a:t>中的字符串用单引号</a:t>
            </a:r>
            <a:r>
              <a:rPr lang="en-US" altLang="zh-CN" dirty="0" smtClean="0">
                <a:effectLst/>
              </a:rPr>
              <a:t>(')</a:t>
            </a:r>
            <a:r>
              <a:rPr lang="zh-CN" altLang="en-US" dirty="0" smtClean="0">
                <a:effectLst/>
              </a:rPr>
              <a:t>或双引号</a:t>
            </a:r>
            <a:r>
              <a:rPr lang="en-US" altLang="zh-CN" dirty="0" smtClean="0">
                <a:effectLst/>
              </a:rPr>
              <a:t>(")</a:t>
            </a:r>
            <a:r>
              <a:rPr lang="zh-CN" altLang="en-US" dirty="0" smtClean="0">
                <a:effectLst/>
              </a:rPr>
              <a:t>括起来，同时使用反斜杠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字符串的截取的语法格式如下：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 </a:t>
            </a:r>
            <a:r>
              <a:rPr lang="en-US" altLang="zh-CN" dirty="0" smtClean="0">
                <a:effectLst/>
              </a:rPr>
              <a:t>(+) </a:t>
            </a:r>
            <a:r>
              <a:rPr lang="zh-CN" altLang="en-US" dirty="0" smtClean="0">
                <a:effectLst/>
              </a:rPr>
              <a:t>是字符串的连接符， 星号 </a:t>
            </a:r>
            <a:r>
              <a:rPr lang="en-US" altLang="zh-CN" dirty="0" smtClean="0">
                <a:effectLst/>
              </a:rPr>
              <a:t>(*) </a:t>
            </a:r>
            <a:r>
              <a:rPr lang="zh-CN" altLang="en-US" dirty="0" smtClean="0">
                <a:effectLst/>
              </a:rPr>
              <a:t>表示复制当前字符串，紧跟的数字为复制的次数。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Python </a:t>
            </a:r>
            <a:r>
              <a:rPr lang="zh-CN" altLang="en-US" dirty="0" smtClean="0">
                <a:effectLst/>
              </a:rPr>
              <a:t>使用反斜杠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转义特殊字符，如果你不想让反斜杠发生转义，可以在字符串前面添加一个</a:t>
            </a:r>
            <a:r>
              <a:rPr lang="en-US" altLang="zh-CN" dirty="0" smtClean="0">
                <a:effectLst/>
              </a:rPr>
              <a:t>r</a:t>
            </a:r>
            <a:r>
              <a:rPr lang="zh-CN" altLang="en-US" dirty="0" smtClean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0811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3. List</a:t>
            </a:r>
            <a:r>
              <a:rPr lang="zh-CN" altLang="en-US" dirty="0" smtClean="0">
                <a:effectLst/>
              </a:rPr>
              <a:t>（列表）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</a:t>
            </a:r>
            <a:r>
              <a:rPr lang="zh-CN" altLang="en-US" dirty="0" smtClean="0">
                <a:effectLst/>
              </a:rPr>
              <a:t>（列表） 是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中使用最频繁的数据类型。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列表可以完成大多数集合类的数据结构实现。列表中元素的类型可以不相同，它支持数字，字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符串甚至可以包含列表（所谓嵌套）。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列表是写在方括号</a:t>
            </a:r>
            <a:r>
              <a:rPr lang="en-US" altLang="zh-CN" dirty="0" smtClean="0">
                <a:effectLst/>
              </a:rPr>
              <a:t>[]</a:t>
            </a:r>
            <a:r>
              <a:rPr lang="zh-CN" altLang="en-US" dirty="0" smtClean="0">
                <a:effectLst/>
              </a:rPr>
              <a:t>之间、用逗号分隔开的元素列表。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和字符串一样，列表同样可以被索引和截取，列表被截取后返回一个包含所需元素的新列表。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列表截取的语法格式如下：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变量</a:t>
            </a:r>
            <a:r>
              <a:rPr lang="en-US" altLang="zh-CN" dirty="0" smtClean="0">
                <a:effectLst/>
              </a:rPr>
              <a:t>[</a:t>
            </a:r>
            <a:r>
              <a:rPr lang="zh-CN" altLang="en-US" dirty="0" smtClean="0">
                <a:effectLst/>
              </a:rPr>
              <a:t>头下标</a:t>
            </a:r>
            <a:r>
              <a:rPr lang="en-US" altLang="zh-CN" dirty="0" smtClean="0">
                <a:effectLst/>
              </a:rPr>
              <a:t>:</a:t>
            </a:r>
            <a:r>
              <a:rPr lang="zh-CN" altLang="en-US" dirty="0" smtClean="0">
                <a:effectLst/>
              </a:rPr>
              <a:t>尾下标</a:t>
            </a:r>
            <a:r>
              <a:rPr lang="en-US" altLang="zh-CN" dirty="0" smtClean="0">
                <a:effectLst/>
              </a:rPr>
              <a:t>]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索引值以 </a:t>
            </a:r>
            <a:r>
              <a:rPr lang="en-US" altLang="zh-CN" dirty="0" smtClean="0">
                <a:effectLst/>
              </a:rPr>
              <a:t>0 </a:t>
            </a:r>
            <a:r>
              <a:rPr lang="zh-CN" altLang="en-US" dirty="0" smtClean="0">
                <a:effectLst/>
              </a:rPr>
              <a:t>为开始值，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为从末尾的开始位置。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加号（</a:t>
            </a:r>
            <a:r>
              <a:rPr lang="en-US" altLang="zh-CN" dirty="0" smtClean="0">
                <a:effectLst/>
              </a:rPr>
              <a:t>+</a:t>
            </a:r>
            <a:r>
              <a:rPr lang="zh-CN" altLang="en-US" dirty="0" smtClean="0">
                <a:effectLst/>
              </a:rPr>
              <a:t>）是列表连接运算符，星号（*）是重复操作。</a:t>
            </a:r>
          </a:p>
        </p:txBody>
      </p:sp>
    </p:spTree>
    <p:extLst>
      <p:ext uri="{BB962C8B-B14F-4D97-AF65-F5344CB8AC3E}">
        <p14:creationId xmlns:p14="http://schemas.microsoft.com/office/powerpoint/2010/main" val="4701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Tuple</a:t>
            </a:r>
            <a:r>
              <a:rPr lang="zh-CN" altLang="en-US" dirty="0" smtClean="0">
                <a:effectLst/>
              </a:rPr>
              <a:t>（元组）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元组（</a:t>
            </a:r>
            <a:r>
              <a:rPr lang="en-US" altLang="zh-CN" dirty="0" smtClean="0">
                <a:effectLst/>
              </a:rPr>
              <a:t>tuple</a:t>
            </a:r>
            <a:r>
              <a:rPr lang="zh-CN" altLang="en-US" dirty="0" smtClean="0">
                <a:effectLst/>
              </a:rPr>
              <a:t>）与列表类似，不同之处在于元组的元素不能修改。元组写在小括号</a:t>
            </a:r>
            <a:r>
              <a:rPr lang="en-US" altLang="zh-CN" dirty="0" smtClean="0">
                <a:effectLst/>
              </a:rPr>
              <a:t>()</a:t>
            </a:r>
            <a:r>
              <a:rPr lang="zh-CN" altLang="en-US" dirty="0" smtClean="0">
                <a:effectLst/>
              </a:rPr>
              <a:t>里，元素之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间用逗号隔开。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元组中的元素类型也可以不相同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元组与字符串类似，可以被索引且下标索引从</a:t>
            </a:r>
            <a:r>
              <a:rPr lang="en-US" altLang="zh-CN" dirty="0" smtClean="0">
                <a:effectLst/>
              </a:rPr>
              <a:t>0</a:t>
            </a:r>
            <a:r>
              <a:rPr lang="zh-CN" altLang="en-US" dirty="0" smtClean="0">
                <a:effectLst/>
              </a:rPr>
              <a:t>开始，</a:t>
            </a:r>
            <a:r>
              <a:rPr lang="en-US" altLang="zh-CN" dirty="0" smtClean="0">
                <a:effectLst/>
              </a:rPr>
              <a:t>-1 </a:t>
            </a:r>
            <a:r>
              <a:rPr lang="zh-CN" altLang="en-US" dirty="0" smtClean="0">
                <a:effectLst/>
              </a:rPr>
              <a:t>为从末尾开始的位置。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也可以进行截取（看上面，这里不再赘述）。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其实，可以把字符串看作一种特殊的元组。</a:t>
            </a:r>
          </a:p>
        </p:txBody>
      </p:sp>
    </p:spTree>
    <p:extLst>
      <p:ext uri="{BB962C8B-B14F-4D97-AF65-F5344CB8AC3E}">
        <p14:creationId xmlns:p14="http://schemas.microsoft.com/office/powerpoint/2010/main" val="194118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5. Set</a:t>
            </a:r>
            <a:r>
              <a:rPr lang="zh-CN" altLang="en-US" dirty="0" smtClean="0">
                <a:effectLst/>
              </a:rPr>
              <a:t>（集合）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集合（</a:t>
            </a:r>
            <a:r>
              <a:rPr lang="en-US" altLang="zh-CN" dirty="0" smtClean="0">
                <a:effectLst/>
              </a:rPr>
              <a:t>set</a:t>
            </a:r>
            <a:r>
              <a:rPr lang="zh-CN" altLang="en-US" dirty="0" smtClean="0">
                <a:effectLst/>
              </a:rPr>
              <a:t>）是一个无序不重复元素的序列。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基本功能是进行成员关系测试和删除重复元素。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可以使用大括号 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或者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函数创建集合，注意：创建一个空集合必须用</a:t>
            </a:r>
            <a:r>
              <a:rPr lang="en-US" altLang="zh-CN" dirty="0" smtClean="0">
                <a:effectLst/>
              </a:rPr>
              <a:t>set()</a:t>
            </a:r>
            <a:r>
              <a:rPr lang="zh-CN" altLang="en-US" dirty="0" smtClean="0">
                <a:effectLst/>
              </a:rPr>
              <a:t>而不是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，因为</a:t>
            </a:r>
            <a:r>
              <a:rPr lang="en-US" altLang="zh-CN" dirty="0" smtClean="0">
                <a:effectLst/>
              </a:rPr>
              <a:t>{ } </a:t>
            </a:r>
            <a:r>
              <a:rPr lang="zh-CN" altLang="en-US" dirty="0" smtClean="0">
                <a:effectLst/>
              </a:rPr>
              <a:t>是用来创建一个空字典。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创建格式：</a:t>
            </a:r>
          </a:p>
          <a:p>
            <a:pPr marL="0" indent="0">
              <a:buNone/>
            </a:pPr>
            <a:r>
              <a:rPr lang="en-US" altLang="zh-CN" dirty="0" err="1" smtClean="0">
                <a:effectLst/>
              </a:rPr>
              <a:t>parame</a:t>
            </a:r>
            <a:r>
              <a:rPr lang="en-US" altLang="zh-CN" dirty="0" smtClean="0">
                <a:effectLst/>
              </a:rPr>
              <a:t> = {value01,value02,...}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或者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set(value)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集合之间可以进行： </a:t>
            </a:r>
            <a:r>
              <a:rPr lang="en-US" altLang="zh-CN" dirty="0" smtClean="0">
                <a:effectLst/>
              </a:rPr>
              <a:t>- - </a:t>
            </a:r>
            <a:r>
              <a:rPr lang="zh-CN" altLang="en-US" dirty="0" smtClean="0">
                <a:effectLst/>
              </a:rPr>
              <a:t>差集 </a:t>
            </a:r>
            <a:r>
              <a:rPr lang="en-US" altLang="zh-CN" dirty="0" smtClean="0">
                <a:effectLst/>
              </a:rPr>
              <a:t>&amp; </a:t>
            </a:r>
            <a:r>
              <a:rPr lang="zh-CN" altLang="en-US" dirty="0" smtClean="0">
                <a:effectLst/>
              </a:rPr>
              <a:t>交集 </a:t>
            </a:r>
            <a:r>
              <a:rPr lang="en-US" altLang="zh-CN" dirty="0" smtClean="0">
                <a:effectLst/>
              </a:rPr>
              <a:t>| | </a:t>
            </a:r>
            <a:r>
              <a:rPr lang="zh-CN" altLang="en-US" dirty="0" smtClean="0">
                <a:effectLst/>
              </a:rPr>
              <a:t>并集 </a:t>
            </a:r>
            <a:r>
              <a:rPr lang="en-US" altLang="zh-CN" dirty="0" smtClean="0">
                <a:effectLst/>
              </a:rPr>
              <a:t>^ ^ </a:t>
            </a:r>
            <a:r>
              <a:rPr lang="zh-CN" altLang="en-US" dirty="0" smtClean="0">
                <a:effectLst/>
              </a:rPr>
              <a:t>反交集</a:t>
            </a:r>
          </a:p>
        </p:txBody>
      </p:sp>
    </p:spTree>
    <p:extLst>
      <p:ext uri="{BB962C8B-B14F-4D97-AF65-F5344CB8AC3E}">
        <p14:creationId xmlns:p14="http://schemas.microsoft.com/office/powerpoint/2010/main" val="29018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6. Dictionary</a:t>
            </a:r>
            <a:r>
              <a:rPr lang="zh-CN" altLang="en-US" dirty="0" smtClean="0">
                <a:effectLst/>
              </a:rPr>
              <a:t>（字典）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字典（</a:t>
            </a:r>
            <a:r>
              <a:rPr lang="en-US" altLang="zh-CN" dirty="0" smtClean="0">
                <a:effectLst/>
              </a:rPr>
              <a:t>dictionary</a:t>
            </a:r>
            <a:r>
              <a:rPr lang="zh-CN" altLang="en-US" dirty="0" smtClean="0">
                <a:effectLst/>
              </a:rPr>
              <a:t>）是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中另一个非常有用的内置数据类型。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列表是有序的对象结合，字典是无序的对象集合。两者之间的区别在于：字典当中的元素是通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过键来存取的，而不是通过偏移存取。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字典是一种映射类型，字典用</a:t>
            </a:r>
            <a:r>
              <a:rPr lang="en-US" altLang="zh-CN" dirty="0" smtClean="0">
                <a:effectLst/>
              </a:rPr>
              <a:t>"{ }"</a:t>
            </a:r>
            <a:r>
              <a:rPr lang="zh-CN" altLang="en-US" dirty="0" smtClean="0">
                <a:effectLst/>
              </a:rPr>
              <a:t>标识，它是一个无序的键</a:t>
            </a:r>
            <a:r>
              <a:rPr lang="en-US" altLang="zh-CN" dirty="0" smtClean="0">
                <a:effectLst/>
              </a:rPr>
              <a:t>(key) : </a:t>
            </a:r>
            <a:r>
              <a:rPr lang="zh-CN" altLang="en-US" dirty="0" smtClean="0">
                <a:effectLst/>
              </a:rPr>
              <a:t>值</a:t>
            </a:r>
            <a:r>
              <a:rPr lang="en-US" altLang="zh-CN" dirty="0" smtClean="0">
                <a:effectLst/>
              </a:rPr>
              <a:t>(value)</a:t>
            </a:r>
            <a:r>
              <a:rPr lang="zh-CN" altLang="en-US" dirty="0" smtClean="0">
                <a:effectLst/>
              </a:rPr>
              <a:t>对集合。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必须使用不可变类型、在同一个字典中，键</a:t>
            </a:r>
            <a:r>
              <a:rPr lang="en-US" altLang="zh-CN" dirty="0" smtClean="0">
                <a:effectLst/>
              </a:rPr>
              <a:t>(key)</a:t>
            </a:r>
            <a:r>
              <a:rPr lang="zh-CN" altLang="en-US" dirty="0" smtClean="0">
                <a:effectLst/>
              </a:rPr>
              <a:t>必须是唯一的。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另外，字典类型也有一些内置的函数，例如</a:t>
            </a:r>
            <a:r>
              <a:rPr lang="en-US" altLang="zh-CN" dirty="0" smtClean="0">
                <a:effectLst/>
              </a:rPr>
              <a:t>clear()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keys()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values()</a:t>
            </a:r>
            <a:r>
              <a:rPr lang="zh-CN" altLang="en-US" dirty="0" smtClean="0">
                <a:effectLst/>
              </a:rPr>
              <a:t>等。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注意：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1</a:t>
            </a:r>
            <a:r>
              <a:rPr lang="zh-CN" altLang="en-US" dirty="0" smtClean="0">
                <a:effectLst/>
              </a:rPr>
              <a:t>、字典是一种映射类型，它的元素是键值对。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、创建空字典使用 </a:t>
            </a:r>
            <a:r>
              <a:rPr lang="en-US" altLang="zh-CN" dirty="0" smtClean="0">
                <a:effectLst/>
              </a:rPr>
              <a:t>{ }</a:t>
            </a:r>
            <a:r>
              <a:rPr lang="zh-CN" altLang="en-US" dirty="0" smtClean="0">
                <a:effectLst/>
              </a:rPr>
              <a:t>。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字典可以通过以下方法增加其键与值：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r>
              <a:rPr lang="en-US" altLang="zh-CN" dirty="0" smtClean="0">
                <a:effectLst/>
              </a:rPr>
              <a:t>['phone']='123456'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&gt;&gt;&gt; </a:t>
            </a:r>
            <a:r>
              <a:rPr lang="en-US" altLang="zh-CN" dirty="0" err="1" smtClean="0">
                <a:effectLst/>
              </a:rPr>
              <a:t>stu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{'name': '</a:t>
            </a:r>
            <a:r>
              <a:rPr lang="en-US" altLang="zh-CN" dirty="0" err="1" smtClean="0">
                <a:effectLst/>
              </a:rPr>
              <a:t>zhangsan</a:t>
            </a:r>
            <a:r>
              <a:rPr lang="en-US" altLang="zh-CN" dirty="0" smtClean="0">
                <a:effectLst/>
              </a:rPr>
              <a:t>', 'age': 20, 'phone': '123456', 'sex': 'man'}</a:t>
            </a:r>
          </a:p>
        </p:txBody>
      </p:sp>
    </p:spTree>
    <p:extLst>
      <p:ext uri="{BB962C8B-B14F-4D97-AF65-F5344CB8AC3E}">
        <p14:creationId xmlns:p14="http://schemas.microsoft.com/office/powerpoint/2010/main" val="2537871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7. Python</a:t>
            </a:r>
            <a:r>
              <a:rPr lang="zh-CN" altLang="en-US" dirty="0" smtClean="0">
                <a:effectLst/>
              </a:rPr>
              <a:t>数据类型转换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zh-CN" altLang="en-US" dirty="0" smtClean="0">
                <a:effectLst/>
              </a:rPr>
              <a:t>有时我们需要对数据内置的类型进行转换，类型的转换，你只需将数据类型作为函数名即可。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int</a:t>
            </a:r>
            <a:r>
              <a:rPr lang="en-US" altLang="zh-CN" dirty="0" smtClean="0">
                <a:effectLst/>
              </a:rPr>
              <a:t>(x [,base])---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转换为一个整数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float(x)---</a:t>
            </a:r>
            <a:r>
              <a:rPr lang="zh-CN" altLang="en-US" dirty="0" smtClean="0">
                <a:effectLst/>
              </a:rPr>
              <a:t>将</a:t>
            </a:r>
            <a:r>
              <a:rPr lang="en-US" altLang="zh-CN" dirty="0" smtClean="0">
                <a:effectLst/>
              </a:rPr>
              <a:t>x</a:t>
            </a:r>
            <a:r>
              <a:rPr lang="zh-CN" altLang="en-US" dirty="0" smtClean="0">
                <a:effectLst/>
              </a:rPr>
              <a:t>转换到一个浮点数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complex(real [,</a:t>
            </a:r>
            <a:r>
              <a:rPr lang="en-US" altLang="zh-CN" dirty="0" err="1" smtClean="0">
                <a:effectLst/>
              </a:rPr>
              <a:t>imag</a:t>
            </a:r>
            <a:r>
              <a:rPr lang="en-US" altLang="zh-CN" dirty="0" smtClean="0">
                <a:effectLst/>
              </a:rPr>
              <a:t>])---</a:t>
            </a:r>
            <a:r>
              <a:rPr lang="zh-CN" altLang="en-US" dirty="0" smtClean="0">
                <a:effectLst/>
              </a:rPr>
              <a:t>创建一个复数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repr</a:t>
            </a:r>
            <a:r>
              <a:rPr lang="en-US" altLang="zh-CN" dirty="0" smtClean="0">
                <a:effectLst/>
              </a:rPr>
              <a:t>(x)---</a:t>
            </a:r>
            <a:r>
              <a:rPr lang="zh-CN" altLang="en-US" dirty="0" smtClean="0">
                <a:effectLst/>
              </a:rPr>
              <a:t>将对象 </a:t>
            </a:r>
            <a:r>
              <a:rPr lang="en-US" altLang="zh-CN" dirty="0" smtClean="0">
                <a:effectLst/>
              </a:rPr>
              <a:t>x </a:t>
            </a:r>
            <a:r>
              <a:rPr lang="zh-CN" altLang="en-US" dirty="0" smtClean="0">
                <a:effectLst/>
              </a:rPr>
              <a:t>转换为表达式字符串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eval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str</a:t>
            </a:r>
            <a:r>
              <a:rPr lang="en-US" altLang="zh-CN" dirty="0" smtClean="0">
                <a:effectLst/>
              </a:rPr>
              <a:t>)---</a:t>
            </a:r>
            <a:r>
              <a:rPr lang="zh-CN" altLang="en-US" dirty="0" smtClean="0">
                <a:effectLst/>
              </a:rPr>
              <a:t>用来计算在字符串中的有效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表达式</a:t>
            </a:r>
            <a:r>
              <a:rPr lang="en-US" altLang="zh-CN" dirty="0" smtClean="0">
                <a:effectLst/>
              </a:rPr>
              <a:t>,</a:t>
            </a:r>
            <a:r>
              <a:rPr lang="zh-CN" altLang="en-US" dirty="0" smtClean="0">
                <a:effectLst/>
              </a:rPr>
              <a:t>并返回一个对象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tuple(s)---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转换为一个元组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list(s)---</a:t>
            </a:r>
            <a:r>
              <a:rPr lang="zh-CN" altLang="en-US" dirty="0" smtClean="0">
                <a:effectLst/>
              </a:rPr>
              <a:t>将序列 </a:t>
            </a:r>
            <a:r>
              <a:rPr lang="en-US" altLang="zh-CN" dirty="0" smtClean="0">
                <a:effectLst/>
              </a:rPr>
              <a:t>s </a:t>
            </a:r>
            <a:r>
              <a:rPr lang="zh-CN" altLang="en-US" dirty="0" smtClean="0">
                <a:effectLst/>
              </a:rPr>
              <a:t>转换为一个列表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set(s)---</a:t>
            </a:r>
            <a:r>
              <a:rPr lang="zh-CN" altLang="en-US" dirty="0" smtClean="0">
                <a:effectLst/>
              </a:rPr>
              <a:t>转换为可变集合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•  </a:t>
            </a:r>
            <a:r>
              <a:rPr lang="en-US" altLang="zh-CN" dirty="0" err="1" smtClean="0">
                <a:effectLst/>
              </a:rPr>
              <a:t>dict</a:t>
            </a:r>
            <a:r>
              <a:rPr lang="en-US" altLang="zh-CN" dirty="0" smtClean="0">
                <a:effectLst/>
              </a:rPr>
              <a:t>(d)---</a:t>
            </a:r>
            <a:r>
              <a:rPr lang="zh-CN" altLang="en-US" dirty="0" smtClean="0">
                <a:effectLst/>
              </a:rPr>
              <a:t>创建一个字典。</a:t>
            </a:r>
            <a:r>
              <a:rPr lang="en-US" altLang="zh-CN" dirty="0" smtClean="0">
                <a:effectLst/>
              </a:rPr>
              <a:t>d </a:t>
            </a:r>
            <a:r>
              <a:rPr lang="zh-CN" altLang="en-US" dirty="0" smtClean="0">
                <a:effectLst/>
              </a:rPr>
              <a:t>必须是一个序列 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key,value</a:t>
            </a:r>
            <a:r>
              <a:rPr lang="en-US" altLang="zh-CN" dirty="0" smtClean="0">
                <a:effectLst/>
              </a:rPr>
              <a:t>)</a:t>
            </a:r>
            <a:r>
              <a:rPr lang="zh-CN" altLang="en-US" dirty="0" smtClean="0">
                <a:effectLst/>
              </a:rPr>
              <a:t>元组。</a:t>
            </a:r>
          </a:p>
        </p:txBody>
      </p:sp>
    </p:spTree>
    <p:extLst>
      <p:ext uri="{BB962C8B-B14F-4D97-AF65-F5344CB8AC3E}">
        <p14:creationId xmlns:p14="http://schemas.microsoft.com/office/powerpoint/2010/main" val="1708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可应用于多平台包括</a:t>
            </a:r>
            <a:r>
              <a:rPr lang="en-US" altLang="zh-CN" dirty="0" smtClean="0">
                <a:effectLst/>
              </a:rPr>
              <a:t>Windows</a:t>
            </a:r>
            <a:r>
              <a:rPr lang="zh-CN" altLang="en-US" dirty="0" smtClean="0">
                <a:effectLst/>
              </a:rPr>
              <a:t>、 </a:t>
            </a:r>
            <a:r>
              <a:rPr lang="en-US" altLang="zh-CN" dirty="0" smtClean="0">
                <a:effectLst/>
              </a:rPr>
              <a:t>Linux/Unix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Mac OS</a:t>
            </a:r>
            <a:r>
              <a:rPr lang="zh-CN" altLang="en-US" dirty="0" smtClean="0">
                <a:effectLst/>
              </a:rPr>
              <a:t>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下载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Python</a:t>
            </a:r>
            <a:r>
              <a:rPr lang="zh-CN" altLang="en-US" dirty="0" smtClean="0">
                <a:effectLst/>
              </a:rPr>
              <a:t>最新源码，二进制文档，新闻资讯等可以在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的官网查看到：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官网：</a:t>
            </a:r>
            <a:r>
              <a:rPr lang="en-US" altLang="zh-CN" dirty="0" smtClean="0">
                <a:effectLst/>
              </a:rPr>
              <a:t>http://www.python.org/</a:t>
            </a:r>
          </a:p>
          <a:p>
            <a:pPr marL="457200" lvl="1" indent="0">
              <a:buNone/>
            </a:pPr>
            <a:r>
              <a:rPr lang="en-US" altLang="zh-CN" dirty="0" smtClean="0">
                <a:effectLst/>
              </a:rPr>
              <a:t>• </a:t>
            </a:r>
            <a:r>
              <a:rPr lang="zh-CN" altLang="en-US" dirty="0" smtClean="0">
                <a:effectLst/>
              </a:rPr>
              <a:t>你可以在以下链接中下载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的文档，你可以下载 </a:t>
            </a:r>
            <a:r>
              <a:rPr lang="en-US" altLang="zh-CN" dirty="0" smtClean="0">
                <a:effectLst/>
              </a:rPr>
              <a:t>HTML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PDF </a:t>
            </a:r>
            <a:r>
              <a:rPr lang="zh-CN" altLang="en-US" dirty="0" smtClean="0">
                <a:effectLst/>
              </a:rPr>
              <a:t>和 </a:t>
            </a:r>
            <a:r>
              <a:rPr lang="en-US" altLang="zh-CN" dirty="0" smtClean="0">
                <a:effectLst/>
              </a:rPr>
              <a:t>PostScript </a:t>
            </a:r>
            <a:r>
              <a:rPr lang="zh-CN" altLang="en-US" dirty="0" smtClean="0">
                <a:effectLst/>
              </a:rPr>
              <a:t>等格式的文档。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文档下载地址：</a:t>
            </a:r>
            <a:r>
              <a:rPr lang="en-US" altLang="zh-CN" u="sng" dirty="0">
                <a:hlinkClick r:id="rId2"/>
              </a:rPr>
              <a:t>www.python.org/doc/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所有的内容主要是以</a:t>
            </a:r>
            <a:r>
              <a:rPr lang="en-US" altLang="zh-CN" dirty="0" smtClean="0">
                <a:effectLst/>
              </a:rPr>
              <a:t>Python3</a:t>
            </a:r>
            <a:r>
              <a:rPr lang="zh-CN" altLang="en-US" dirty="0" smtClean="0">
                <a:effectLst/>
              </a:rPr>
              <a:t>为主。</a:t>
            </a:r>
          </a:p>
        </p:txBody>
      </p:sp>
    </p:spTree>
    <p:extLst>
      <p:ext uri="{BB962C8B-B14F-4D97-AF65-F5344CB8AC3E}">
        <p14:creationId xmlns:p14="http://schemas.microsoft.com/office/powerpoint/2010/main" val="2280975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&gt;&gt;&gt; a=[('</a:t>
            </a:r>
            <a:r>
              <a:rPr lang="en-US" altLang="zh-CN" dirty="0" err="1"/>
              <a:t>a','AAA</a:t>
            </a:r>
            <a:r>
              <a:rPr lang="en-US" altLang="zh-CN" dirty="0"/>
              <a:t>'),('</a:t>
            </a:r>
            <a:r>
              <a:rPr lang="en-US" altLang="zh-CN" dirty="0" err="1"/>
              <a:t>b',"BBBB</a:t>
            </a:r>
            <a:r>
              <a:rPr lang="en-US" altLang="zh-CN" dirty="0"/>
              <a:t>")]</a:t>
            </a:r>
          </a:p>
          <a:p>
            <a:pPr marL="0" indent="0">
              <a:buNone/>
            </a:pPr>
            <a:r>
              <a:rPr lang="en-US" altLang="zh-CN" dirty="0"/>
              <a:t>&gt;&gt;&gt; a</a:t>
            </a:r>
          </a:p>
          <a:p>
            <a:pPr marL="0" indent="0">
              <a:buNone/>
            </a:pPr>
            <a:r>
              <a:rPr lang="en-US" altLang="zh-CN" dirty="0"/>
              <a:t>[('a', 'AAA'), ('b', 'BBBB')]</a:t>
            </a:r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{'b': 'BBBB', 'a': 'AAA'}</a:t>
            </a:r>
          </a:p>
          <a:p>
            <a:pPr marL="0" indent="0">
              <a:buNone/>
            </a:pPr>
            <a:r>
              <a:rPr lang="en-US" altLang="zh-CN" dirty="0"/>
              <a:t>&gt;&gt;&gt; m=</a:t>
            </a:r>
            <a:r>
              <a:rPr lang="en-US" altLang="zh-CN" dirty="0" err="1"/>
              <a:t>dict</a:t>
            </a:r>
            <a:r>
              <a:rPr lang="en-US" altLang="zh-CN" dirty="0"/>
              <a:t>(a)</a:t>
            </a:r>
          </a:p>
          <a:p>
            <a:pPr marL="0" indent="0">
              <a:buNone/>
            </a:pPr>
            <a:r>
              <a:rPr lang="en-US" altLang="zh-CN" dirty="0"/>
              <a:t>&gt;&gt;&gt; m['b']</a:t>
            </a:r>
          </a:p>
          <a:p>
            <a:pPr marL="0" indent="0">
              <a:buNone/>
            </a:pPr>
            <a:r>
              <a:rPr lang="en-US" altLang="zh-CN" dirty="0"/>
              <a:t>'BBBB'</a:t>
            </a:r>
          </a:p>
          <a:p>
            <a:pPr marL="0" indent="0">
              <a:buNone/>
            </a:pPr>
            <a:r>
              <a:rPr lang="en-US" altLang="zh-CN" dirty="0"/>
              <a:t>&gt;&gt;&gt; type(m)</a:t>
            </a:r>
          </a:p>
          <a:p>
            <a:pPr marL="0" indent="0">
              <a:buNone/>
            </a:pPr>
            <a:r>
              <a:rPr lang="en-US" altLang="zh-CN" dirty="0"/>
              <a:t>&lt;class '</a:t>
            </a:r>
            <a:r>
              <a:rPr lang="en-US" altLang="zh-CN" dirty="0" err="1"/>
              <a:t>dict</a:t>
            </a:r>
            <a:r>
              <a:rPr lang="en-US" altLang="zh-CN" dirty="0"/>
              <a:t>'&gt;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074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frozenset</a:t>
            </a:r>
            <a:r>
              <a:rPr lang="en-US" altLang="zh-CN" dirty="0"/>
              <a:t>(s)---</a:t>
            </a:r>
            <a:r>
              <a:rPr lang="zh-CN" altLang="en-US" dirty="0"/>
              <a:t>转换为不可变集合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unichr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</a:t>
            </a:r>
            <a:r>
              <a:rPr lang="en-US" altLang="zh-CN" dirty="0"/>
              <a:t>Unicode</a:t>
            </a:r>
            <a:r>
              <a:rPr lang="zh-CN" altLang="en-US" dirty="0"/>
              <a:t>字符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ord</a:t>
            </a:r>
            <a:r>
              <a:rPr lang="en-US" altLang="zh-CN" dirty="0"/>
              <a:t>(x)---</a:t>
            </a:r>
            <a:r>
              <a:rPr lang="zh-CN" altLang="en-US" dirty="0"/>
              <a:t>将一个字符转换为它的整数值</a:t>
            </a:r>
          </a:p>
          <a:p>
            <a:pPr marL="0" indent="0">
              <a:buNone/>
            </a:pPr>
            <a:r>
              <a:rPr lang="en-US" altLang="zh-CN" dirty="0"/>
              <a:t>•  hex(x)---</a:t>
            </a:r>
            <a:r>
              <a:rPr lang="zh-CN" altLang="en-US" dirty="0"/>
              <a:t>将一个整数转换为一个十六进制字符串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en-US" altLang="zh-CN" dirty="0" err="1"/>
              <a:t>oct</a:t>
            </a:r>
            <a:r>
              <a:rPr lang="en-US" altLang="zh-CN" dirty="0"/>
              <a:t>(x)---</a:t>
            </a:r>
            <a:r>
              <a:rPr lang="zh-CN" altLang="en-US" dirty="0"/>
              <a:t>将一个整数转换为一个八进制字符串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956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循环结构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821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单项分支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条件表达式结果为真，则执行</a:t>
            </a:r>
            <a:r>
              <a:rPr lang="en-US" altLang="zh-CN" dirty="0"/>
              <a:t>if</a:t>
            </a:r>
            <a:r>
              <a:rPr lang="zh-CN" altLang="en-US" dirty="0"/>
              <a:t>之后所控制代码组，如果为假，则不执行后面的代码组（</a:t>
            </a:r>
            <a:r>
              <a:rPr lang="en-US" altLang="zh-CN" dirty="0"/>
              <a:t>:</a:t>
            </a:r>
            <a:r>
              <a:rPr lang="zh-CN" altLang="en-US" dirty="0"/>
              <a:t>后</a:t>
            </a:r>
          </a:p>
          <a:p>
            <a:pPr marL="0" indent="0">
              <a:buNone/>
            </a:pPr>
            <a:r>
              <a:rPr lang="zh-CN" altLang="en-US" dirty="0"/>
              <a:t>面的</a:t>
            </a:r>
            <a:r>
              <a:rPr lang="en-US" altLang="zh-CN" dirty="0"/>
              <a:t>N</a:t>
            </a:r>
            <a:r>
              <a:rPr lang="zh-CN" altLang="en-US" dirty="0"/>
              <a:t>行中有相同缩进的代码）</a:t>
            </a:r>
          </a:p>
          <a:p>
            <a:pPr marL="0" indent="0">
              <a:buNone/>
            </a:pPr>
            <a:r>
              <a:rPr lang="en-US" altLang="zh-CN" dirty="0"/>
              <a:t>•  :</a:t>
            </a:r>
            <a:r>
              <a:rPr lang="zh-CN" altLang="en-US" dirty="0"/>
              <a:t>之后下一行的内容必须缩进，否则语法错误！</a:t>
            </a:r>
          </a:p>
          <a:p>
            <a:pPr marL="0" indent="0">
              <a:buNone/>
            </a:pPr>
            <a:r>
              <a:rPr lang="en-US" altLang="zh-CN" dirty="0"/>
              <a:t>•  if</a:t>
            </a:r>
            <a:r>
              <a:rPr lang="zh-CN" altLang="en-US" dirty="0"/>
              <a:t>之后的代码中如果缩进不一致，则不会</a:t>
            </a:r>
            <a:r>
              <a:rPr lang="en-US" altLang="zh-CN" dirty="0"/>
              <a:t>if</a:t>
            </a:r>
            <a:r>
              <a:rPr lang="zh-CN" altLang="en-US" dirty="0"/>
              <a:t>条件表达式是的控制，也不是单项分支的内容，是</a:t>
            </a:r>
          </a:p>
          <a:p>
            <a:pPr marL="0" indent="0">
              <a:buNone/>
            </a:pPr>
            <a:r>
              <a:rPr lang="zh-CN" altLang="en-US" dirty="0"/>
              <a:t>顺序结构的一部分。</a:t>
            </a:r>
          </a:p>
          <a:p>
            <a:pPr marL="0" indent="0">
              <a:buNone/>
            </a:pPr>
            <a:r>
              <a:rPr lang="en-US" altLang="zh-CN" dirty="0"/>
              <a:t>•  if:</a:t>
            </a:r>
            <a:r>
              <a:rPr lang="zh-CN" altLang="en-US" dirty="0"/>
              <a:t>后面的代码是在条件表达式结果为真的情况下执行，所以称之为真区间或者</a:t>
            </a:r>
            <a:r>
              <a:rPr lang="en-US" altLang="zh-CN" dirty="0"/>
              <a:t>if</a:t>
            </a:r>
            <a:r>
              <a:rPr lang="zh-CN" altLang="en-US" dirty="0"/>
              <a:t>区间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7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双向分支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特征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1.</a:t>
            </a:r>
            <a:r>
              <a:rPr lang="zh-CN" altLang="en-US" dirty="0"/>
              <a:t>双项分支有</a:t>
            </a:r>
            <a:r>
              <a:rPr lang="en-US" altLang="zh-CN" dirty="0"/>
              <a:t>2</a:t>
            </a:r>
            <a:r>
              <a:rPr lang="zh-CN" altLang="en-US" dirty="0"/>
              <a:t>个区间</a:t>
            </a:r>
            <a:r>
              <a:rPr lang="en-US" altLang="zh-CN" dirty="0"/>
              <a:t>:</a:t>
            </a:r>
            <a:r>
              <a:rPr lang="zh-CN" altLang="en-US" dirty="0"/>
              <a:t>分别是</a:t>
            </a:r>
            <a:r>
              <a:rPr lang="en-US" altLang="zh-CN" dirty="0"/>
              <a:t>True</a:t>
            </a:r>
            <a:r>
              <a:rPr lang="zh-CN" altLang="en-US" dirty="0"/>
              <a:t>控制的</a:t>
            </a:r>
            <a:r>
              <a:rPr lang="en-US" altLang="zh-CN" dirty="0"/>
              <a:t>if</a:t>
            </a:r>
            <a:r>
              <a:rPr lang="zh-CN" altLang="en-US" dirty="0"/>
              <a:t>区间和</a:t>
            </a:r>
            <a:r>
              <a:rPr lang="en-US" altLang="zh-CN" dirty="0"/>
              <a:t>False</a:t>
            </a:r>
            <a:r>
              <a:rPr lang="zh-CN" altLang="en-US" dirty="0"/>
              <a:t>控制的</a:t>
            </a:r>
            <a:r>
              <a:rPr lang="en-US" altLang="zh-CN" dirty="0"/>
              <a:t>else</a:t>
            </a:r>
            <a:r>
              <a:rPr lang="zh-CN" altLang="en-US" dirty="0"/>
              <a:t>区间（假区间）</a:t>
            </a:r>
          </a:p>
          <a:p>
            <a:pPr marL="0" indent="0">
              <a:buNone/>
            </a:pPr>
            <a:r>
              <a:rPr lang="en-US" altLang="zh-CN" dirty="0"/>
              <a:t>•  2.if</a:t>
            </a:r>
            <a:r>
              <a:rPr lang="zh-CN" altLang="en-US" dirty="0"/>
              <a:t>区间的内容在双项分支中必须都缩进，否则语法错误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29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多分支结构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zh-CN" altLang="en-US" dirty="0"/>
              <a:t>一条</a:t>
            </a: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76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特征：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多项分支可以添加无限个</a:t>
            </a:r>
            <a:r>
              <a:rPr lang="en-US" altLang="zh-CN" dirty="0" err="1"/>
              <a:t>elif</a:t>
            </a:r>
            <a:r>
              <a:rPr lang="zh-CN" altLang="en-US" dirty="0"/>
              <a:t>分支，无论如何只会执行</a:t>
            </a:r>
          </a:p>
          <a:p>
            <a:pPr marL="0" indent="0">
              <a:buNone/>
            </a:pPr>
            <a:r>
              <a:rPr lang="zh-CN" altLang="en-US" dirty="0"/>
              <a:t>一个分支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执行完一个分支后，分支结构就会结束，后面的分支</a:t>
            </a:r>
          </a:p>
          <a:p>
            <a:pPr marL="0" indent="0">
              <a:buNone/>
            </a:pPr>
            <a:r>
              <a:rPr lang="zh-CN" altLang="en-US" dirty="0"/>
              <a:t>都不会判断也不会执行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多项分支的判断顺序是自上而下逐个分支进行判断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中没有</a:t>
            </a:r>
            <a:r>
              <a:rPr lang="en-US" altLang="zh-CN" dirty="0"/>
              <a:t>switch – case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886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的分支结构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巢状分支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巢状分支是其他分支结构的嵌套结构，无论哪个分支都可以嵌套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….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751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流程控制介绍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</a:t>
            </a:r>
            <a:r>
              <a:rPr lang="en-US" altLang="zh-CN" dirty="0"/>
              <a:t>: </a:t>
            </a:r>
            <a:r>
              <a:rPr lang="zh-CN" altLang="en-US" dirty="0"/>
              <a:t>计算机执行代码的顺序就是流程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流程控制</a:t>
            </a:r>
            <a:r>
              <a:rPr lang="en-US" altLang="zh-CN" dirty="0"/>
              <a:t>: </a:t>
            </a:r>
            <a:r>
              <a:rPr lang="zh-CN" altLang="en-US" dirty="0"/>
              <a:t>对计算机代码执行顺序的管理就是流程控制</a:t>
            </a:r>
          </a:p>
          <a:p>
            <a:pPr marL="0" indent="0">
              <a:buNone/>
            </a:pPr>
            <a:r>
              <a:rPr lang="en-US" altLang="zh-CN" dirty="0"/>
              <a:t>• </a:t>
            </a:r>
            <a:r>
              <a:rPr lang="zh-CN" altLang="en-US" dirty="0"/>
              <a:t>流程分类</a:t>
            </a:r>
            <a:r>
              <a:rPr lang="en-US" altLang="zh-CN" dirty="0"/>
              <a:t>: </a:t>
            </a:r>
            <a:r>
              <a:rPr lang="zh-CN" altLang="en-US" dirty="0"/>
              <a:t>流程控制一共分为三类：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顺序结构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分支结构</a:t>
            </a:r>
            <a:r>
              <a:rPr lang="en-US" altLang="zh-CN" dirty="0"/>
              <a:t>/</a:t>
            </a:r>
            <a:r>
              <a:rPr lang="zh-CN" altLang="en-US" dirty="0"/>
              <a:t>选择结构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循环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143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While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条件表达式：</a:t>
            </a:r>
          </a:p>
          <a:p>
            <a:pPr marL="0" indent="0">
              <a:buNone/>
            </a:pPr>
            <a:r>
              <a:rPr lang="zh-CN" altLang="en-US" dirty="0"/>
              <a:t>循环的内容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变量的变化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else: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语句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77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平台安装 </a:t>
            </a:r>
            <a:r>
              <a:rPr lang="en-US" altLang="zh-CN" dirty="0" smtClean="0">
                <a:effectLst/>
              </a:rPr>
              <a:t>Python:(</a:t>
            </a:r>
            <a:r>
              <a:rPr lang="zh-CN" altLang="en-US" dirty="0" smtClean="0">
                <a:effectLst/>
              </a:rPr>
              <a:t>源码式安装</a:t>
            </a:r>
            <a:r>
              <a:rPr lang="en-US" altLang="zh-CN" dirty="0" smtClean="0">
                <a:effectLst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以下为在</a:t>
            </a:r>
            <a:r>
              <a:rPr lang="en-US" altLang="zh-CN" dirty="0" smtClean="0">
                <a:effectLst/>
              </a:rPr>
              <a:t>Unix &amp; Linux </a:t>
            </a:r>
            <a:r>
              <a:rPr lang="zh-CN" altLang="en-US" dirty="0" smtClean="0">
                <a:effectLst/>
              </a:rPr>
              <a:t>平台上安装 </a:t>
            </a:r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的简单步骤：</a:t>
            </a:r>
          </a:p>
          <a:p>
            <a:r>
              <a:rPr lang="zh-CN" altLang="en-US" dirty="0" smtClean="0">
                <a:effectLst/>
              </a:rPr>
              <a:t>打开</a:t>
            </a:r>
            <a:r>
              <a:rPr lang="en-US" altLang="zh-CN" dirty="0" smtClean="0">
                <a:effectLst/>
              </a:rPr>
              <a:t>WEB</a:t>
            </a:r>
            <a:r>
              <a:rPr lang="zh-CN" altLang="en-US" dirty="0" smtClean="0">
                <a:effectLst/>
              </a:rPr>
              <a:t>浏览器访问</a:t>
            </a:r>
            <a:r>
              <a:rPr lang="en-US" altLang="zh-CN" dirty="0" smtClean="0">
                <a:effectLst/>
              </a:rPr>
              <a:t>http://www.python.org/download/</a:t>
            </a:r>
          </a:p>
          <a:p>
            <a:r>
              <a:rPr lang="zh-CN" altLang="en-US" dirty="0" smtClean="0">
                <a:effectLst/>
              </a:rPr>
              <a:t>选择适用于</a:t>
            </a:r>
            <a:r>
              <a:rPr lang="en-US" altLang="zh-CN" dirty="0" smtClean="0">
                <a:effectLst/>
              </a:rPr>
              <a:t>Unix/Linux</a:t>
            </a:r>
            <a:r>
              <a:rPr lang="zh-CN" altLang="en-US" dirty="0" smtClean="0">
                <a:effectLst/>
              </a:rPr>
              <a:t>的源码压缩包。</a:t>
            </a:r>
          </a:p>
          <a:p>
            <a:r>
              <a:rPr lang="zh-CN" altLang="en-US" dirty="0" smtClean="0">
                <a:effectLst/>
              </a:rPr>
              <a:t>下载及解压压缩包。</a:t>
            </a:r>
          </a:p>
          <a:p>
            <a:r>
              <a:rPr lang="zh-CN" altLang="en-US" dirty="0" smtClean="0">
                <a:effectLst/>
              </a:rPr>
              <a:t>如果你需要自定义一些选项修改</a:t>
            </a:r>
            <a:r>
              <a:rPr lang="en-US" altLang="zh-CN" dirty="0" smtClean="0">
                <a:effectLst/>
              </a:rPr>
              <a:t>Modules/Setup</a:t>
            </a:r>
          </a:p>
          <a:p>
            <a:r>
              <a:rPr lang="zh-CN" altLang="en-US" dirty="0" smtClean="0">
                <a:effectLst/>
              </a:rPr>
              <a:t>执行 </a:t>
            </a:r>
            <a:r>
              <a:rPr lang="en-US" altLang="zh-CN" dirty="0" smtClean="0">
                <a:effectLst/>
              </a:rPr>
              <a:t>./configure </a:t>
            </a:r>
            <a:r>
              <a:rPr lang="zh-CN" altLang="en-US" dirty="0" smtClean="0">
                <a:effectLst/>
              </a:rPr>
              <a:t>脚本</a:t>
            </a:r>
          </a:p>
          <a:p>
            <a:r>
              <a:rPr lang="en-US" altLang="zh-CN" dirty="0" smtClean="0">
                <a:effectLst/>
              </a:rPr>
              <a:t>make</a:t>
            </a:r>
          </a:p>
          <a:p>
            <a:r>
              <a:rPr lang="en-US" altLang="zh-CN" dirty="0" smtClean="0">
                <a:effectLst/>
              </a:rPr>
              <a:t>make install</a:t>
            </a:r>
          </a:p>
          <a:p>
            <a:r>
              <a:rPr lang="zh-CN" altLang="en-US" dirty="0" smtClean="0">
                <a:effectLst/>
              </a:rPr>
              <a:t>执行以上操作后，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会安装在 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/local/bin </a:t>
            </a:r>
            <a:r>
              <a:rPr lang="zh-CN" altLang="en-US" dirty="0" smtClean="0">
                <a:effectLst/>
              </a:rPr>
              <a:t>目录中，</a:t>
            </a:r>
          </a:p>
          <a:p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库安装在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/local/lib/</a:t>
            </a:r>
            <a:r>
              <a:rPr lang="en-US" altLang="zh-CN" dirty="0" err="1" smtClean="0">
                <a:effectLst/>
              </a:rPr>
              <a:t>pythonXX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XX</a:t>
            </a:r>
            <a:r>
              <a:rPr lang="zh-CN" altLang="en-US" dirty="0" smtClean="0">
                <a:effectLst/>
              </a:rPr>
              <a:t>为你使用的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970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while</a:t>
            </a:r>
            <a:r>
              <a:rPr lang="zh-CN" altLang="en-US" dirty="0"/>
              <a:t>循环中的</a:t>
            </a:r>
            <a:r>
              <a:rPr lang="en-US" altLang="zh-CN" dirty="0"/>
              <a:t>else</a:t>
            </a:r>
            <a:r>
              <a:rPr lang="zh-CN" altLang="en-US" dirty="0"/>
              <a:t>是在</a:t>
            </a:r>
            <a:r>
              <a:rPr lang="en-US" altLang="zh-CN" dirty="0"/>
              <a:t>while</a:t>
            </a:r>
            <a:r>
              <a:rPr lang="zh-CN" altLang="en-US" dirty="0"/>
              <a:t>条件表达式为假的情况下</a:t>
            </a:r>
          </a:p>
          <a:p>
            <a:pPr marL="0" indent="0">
              <a:buNone/>
            </a:pPr>
            <a:r>
              <a:rPr lang="zh-CN" altLang="en-US" dirty="0"/>
              <a:t>执行的代码内容</a:t>
            </a:r>
            <a:r>
              <a:rPr lang="en-US" altLang="zh-CN" dirty="0"/>
              <a:t>,</a:t>
            </a:r>
            <a:r>
              <a:rPr lang="zh-CN" altLang="en-US" dirty="0"/>
              <a:t>一般用于判断起始条件是否为假等相关</a:t>
            </a:r>
          </a:p>
          <a:p>
            <a:pPr marL="0" indent="0">
              <a:buNone/>
            </a:pPr>
            <a:r>
              <a:rPr lang="zh-CN" altLang="en-US" dirty="0"/>
              <a:t>操作。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死循环就是循环不会终止的循环类型，通过将用于判断</a:t>
            </a:r>
          </a:p>
          <a:p>
            <a:pPr marL="0" indent="0">
              <a:buNone/>
            </a:pPr>
            <a:r>
              <a:rPr lang="zh-CN" altLang="en-US" dirty="0"/>
              <a:t>的条件表达式设置为永远为</a:t>
            </a:r>
            <a:r>
              <a:rPr lang="en-US" altLang="zh-CN" dirty="0"/>
              <a:t>True</a:t>
            </a:r>
            <a:r>
              <a:rPr lang="zh-CN" altLang="en-US" dirty="0"/>
              <a:t>来实现。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67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2. for … in </a:t>
            </a:r>
            <a:r>
              <a:rPr lang="zh-CN" altLang="en-US" dirty="0"/>
              <a:t>循环</a:t>
            </a:r>
          </a:p>
          <a:p>
            <a:pPr marL="0" indent="0">
              <a:buNone/>
            </a:pPr>
            <a:r>
              <a:rPr lang="en-US" altLang="zh-CN" dirty="0"/>
              <a:t>•  for...in </a:t>
            </a:r>
            <a:r>
              <a:rPr lang="zh-CN" altLang="en-US" dirty="0"/>
              <a:t>循环用于遍历容器类的数据（字符串，列表，元组，字典，集合）</a:t>
            </a:r>
          </a:p>
          <a:p>
            <a:pPr marL="0" indent="0">
              <a:buNone/>
            </a:pPr>
            <a:r>
              <a:rPr lang="zh-CN" altLang="en-US" dirty="0"/>
              <a:t>格式：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</a:p>
          <a:p>
            <a:pPr marL="0" indent="0">
              <a:buNone/>
            </a:pPr>
            <a:r>
              <a:rPr lang="zh-CN" altLang="en-US" dirty="0"/>
              <a:t>格式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</a:t>
            </a:r>
            <a:r>
              <a:rPr lang="en-US" altLang="zh-CN" dirty="0"/>
              <a:t>1,</a:t>
            </a:r>
            <a:r>
              <a:rPr lang="zh-CN" altLang="en-US" dirty="0"/>
              <a:t>变量</a:t>
            </a:r>
            <a:r>
              <a:rPr lang="en-US" altLang="zh-CN" dirty="0"/>
              <a:t>2 in </a:t>
            </a:r>
            <a:r>
              <a:rPr lang="zh-CN" altLang="en-US" dirty="0"/>
              <a:t>容器：</a:t>
            </a:r>
          </a:p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r>
              <a:rPr lang="en-US" altLang="zh-CN" dirty="0"/>
              <a:t>,</a:t>
            </a:r>
            <a:r>
              <a:rPr lang="zh-CN" altLang="en-US" dirty="0"/>
              <a:t>可以在此使用变量</a:t>
            </a:r>
            <a:r>
              <a:rPr lang="en-US" altLang="zh-CN" dirty="0"/>
              <a:t>1</a:t>
            </a:r>
            <a:r>
              <a:rPr lang="zh-CN" altLang="en-US" dirty="0"/>
              <a:t>和变量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要求遍历的容器可以是一下几种格式：</a:t>
            </a:r>
          </a:p>
          <a:p>
            <a:pPr marL="0" indent="0">
              <a:buNone/>
            </a:pPr>
            <a:r>
              <a:rPr lang="en-US" altLang="zh-CN" dirty="0"/>
              <a:t>[(),(),()] </a:t>
            </a:r>
            <a:r>
              <a:rPr lang="zh-CN" altLang="en-US" dirty="0"/>
              <a:t>列表中有元组 </a:t>
            </a:r>
            <a:r>
              <a:rPr lang="en-US" altLang="zh-CN" dirty="0"/>
              <a:t>[[],[],[]] </a:t>
            </a:r>
            <a:r>
              <a:rPr lang="zh-CN" altLang="en-US" dirty="0"/>
              <a:t>列表中有列表</a:t>
            </a:r>
          </a:p>
          <a:p>
            <a:pPr marL="0" indent="0">
              <a:buNone/>
            </a:pPr>
            <a:r>
              <a:rPr lang="en-US" altLang="zh-CN" dirty="0"/>
              <a:t>((),(),()) </a:t>
            </a:r>
            <a:r>
              <a:rPr lang="zh-CN" altLang="en-US" dirty="0"/>
              <a:t>元组中有元组 </a:t>
            </a:r>
            <a:r>
              <a:rPr lang="en-US" altLang="zh-CN" dirty="0"/>
              <a:t>{(),(),()} </a:t>
            </a:r>
            <a:r>
              <a:rPr lang="zh-CN" altLang="en-US" dirty="0"/>
              <a:t>集合中有元组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8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3. range( )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如果你需要遍历数字序列，可以使用内置</a:t>
            </a:r>
            <a:r>
              <a:rPr lang="en-US" altLang="zh-CN" dirty="0"/>
              <a:t>range()</a:t>
            </a:r>
            <a:r>
              <a:rPr lang="zh-CN" altLang="en-US" dirty="0"/>
              <a:t>函数。它会生成数列，例如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range(5): # </a:t>
            </a:r>
            <a:r>
              <a:rPr lang="zh-CN" altLang="en-US" dirty="0"/>
              <a:t>遍历出</a:t>
            </a:r>
            <a:r>
              <a:rPr lang="en-US" altLang="zh-CN" dirty="0"/>
              <a:t>0~4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range(5,9): # </a:t>
            </a:r>
            <a:r>
              <a:rPr lang="zh-CN" altLang="en-US" dirty="0"/>
              <a:t>遍历出</a:t>
            </a:r>
            <a:r>
              <a:rPr lang="en-US" altLang="zh-CN" dirty="0"/>
              <a:t>5~8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range(0,10,3): # </a:t>
            </a:r>
            <a:r>
              <a:rPr lang="zh-CN" altLang="en-US" dirty="0"/>
              <a:t>遍历出</a:t>
            </a:r>
            <a:r>
              <a:rPr lang="en-US" altLang="zh-CN" dirty="0"/>
              <a:t>0,3,6,9</a:t>
            </a:r>
            <a:r>
              <a:rPr lang="zh-CN" altLang="en-US" dirty="0"/>
              <a:t>的值，第一个值为起始，第二个值为小于，第三个值为增加值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range(5-10,-100,-30): # </a:t>
            </a:r>
            <a:r>
              <a:rPr lang="zh-CN" altLang="en-US" dirty="0"/>
              <a:t>遍历出</a:t>
            </a:r>
            <a:r>
              <a:rPr lang="en-US" altLang="zh-CN" dirty="0"/>
              <a:t>-10,-40,-70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 = ['Google', 'Baidu', '</a:t>
            </a:r>
            <a:r>
              <a:rPr lang="en-US" altLang="zh-CN" dirty="0" err="1"/>
              <a:t>Sina</a:t>
            </a:r>
            <a:r>
              <a:rPr lang="en-US" altLang="zh-CN" dirty="0"/>
              <a:t>', '</a:t>
            </a:r>
            <a:r>
              <a:rPr lang="en-US" altLang="zh-CN" dirty="0" err="1"/>
              <a:t>Taobao</a:t>
            </a:r>
            <a:r>
              <a:rPr lang="en-US" altLang="zh-CN" dirty="0"/>
              <a:t>', 'QQ']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len</a:t>
            </a:r>
            <a:r>
              <a:rPr lang="en-US" altLang="zh-CN" dirty="0"/>
              <a:t>(a)): #</a:t>
            </a:r>
            <a:r>
              <a:rPr lang="zh-CN" altLang="en-US" dirty="0"/>
              <a:t>遍历列表</a:t>
            </a:r>
          </a:p>
          <a:p>
            <a:pPr marL="0" indent="0">
              <a:buNone/>
            </a:pP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, a[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920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4. 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语句及循环中的</a:t>
            </a:r>
            <a:r>
              <a:rPr lang="en-US" altLang="zh-CN" dirty="0"/>
              <a:t>else</a:t>
            </a:r>
            <a:r>
              <a:rPr lang="zh-CN" altLang="en-US" dirty="0"/>
              <a:t>子句</a:t>
            </a:r>
          </a:p>
          <a:p>
            <a:pPr marL="0" indent="0">
              <a:buNone/>
            </a:pPr>
            <a:r>
              <a:rPr lang="en-US" altLang="zh-CN" dirty="0"/>
              <a:t>•  break</a:t>
            </a:r>
            <a:r>
              <a:rPr lang="zh-CN" altLang="en-US" dirty="0"/>
              <a:t>作用</a:t>
            </a:r>
            <a:r>
              <a:rPr lang="en-US" altLang="zh-CN" dirty="0"/>
              <a:t>:</a:t>
            </a:r>
            <a:r>
              <a:rPr lang="zh-CN" altLang="en-US" dirty="0"/>
              <a:t>在循环中</a:t>
            </a:r>
            <a:r>
              <a:rPr lang="en-US" altLang="zh-CN" dirty="0"/>
              <a:t>break</a:t>
            </a:r>
            <a:r>
              <a:rPr lang="zh-CN" altLang="en-US" dirty="0"/>
              <a:t>的作用是终止当前循环结构的后续操作，一旦程序运行了</a:t>
            </a:r>
            <a:r>
              <a:rPr lang="en-US" altLang="zh-CN" dirty="0"/>
              <a:t>break</a:t>
            </a:r>
            <a:r>
              <a:rPr lang="zh-CN" altLang="en-US" dirty="0"/>
              <a:t>，循</a:t>
            </a:r>
          </a:p>
          <a:p>
            <a:pPr marL="0" indent="0">
              <a:buNone/>
            </a:pPr>
            <a:r>
              <a:rPr lang="zh-CN" altLang="en-US" dirty="0"/>
              <a:t>环也就终止了！</a:t>
            </a:r>
          </a:p>
          <a:p>
            <a:pPr marL="0" indent="0">
              <a:buNone/>
            </a:pPr>
            <a:r>
              <a:rPr lang="en-US" altLang="zh-CN" dirty="0"/>
              <a:t>•  break </a:t>
            </a:r>
            <a:r>
              <a:rPr lang="zh-CN" altLang="en-US" dirty="0"/>
              <a:t>语句可以跳出 </a:t>
            </a:r>
            <a:r>
              <a:rPr lang="en-US" altLang="zh-CN" dirty="0"/>
              <a:t>for </a:t>
            </a:r>
            <a:r>
              <a:rPr lang="zh-CN" altLang="en-US" dirty="0"/>
              <a:t>和 </a:t>
            </a:r>
            <a:r>
              <a:rPr lang="en-US" altLang="zh-CN" dirty="0"/>
              <a:t>while </a:t>
            </a:r>
            <a:r>
              <a:rPr lang="zh-CN" altLang="en-US" dirty="0"/>
              <a:t>的循环体。如果你从 </a:t>
            </a:r>
            <a:r>
              <a:rPr lang="en-US" altLang="zh-CN" dirty="0"/>
              <a:t>for </a:t>
            </a:r>
            <a:r>
              <a:rPr lang="zh-CN" altLang="en-US" dirty="0"/>
              <a:t>或 </a:t>
            </a:r>
            <a:r>
              <a:rPr lang="en-US" altLang="zh-CN" dirty="0"/>
              <a:t>while </a:t>
            </a:r>
            <a:r>
              <a:rPr lang="zh-CN" altLang="en-US" dirty="0"/>
              <a:t>循环中终止，任何对应的</a:t>
            </a:r>
          </a:p>
          <a:p>
            <a:pPr marL="0" indent="0">
              <a:buNone/>
            </a:pPr>
            <a:r>
              <a:rPr lang="zh-CN" altLang="en-US" dirty="0"/>
              <a:t>循环 </a:t>
            </a:r>
            <a:r>
              <a:rPr lang="en-US" altLang="zh-CN" dirty="0"/>
              <a:t>else </a:t>
            </a:r>
            <a:r>
              <a:rPr lang="zh-CN" altLang="en-US" dirty="0"/>
              <a:t>块将不执行。</a:t>
            </a:r>
          </a:p>
          <a:p>
            <a:pPr marL="0" indent="0">
              <a:buNone/>
            </a:pPr>
            <a:r>
              <a:rPr lang="en-US" altLang="zh-CN" dirty="0"/>
              <a:t>•  continue</a:t>
            </a:r>
            <a:r>
              <a:rPr lang="zh-CN" altLang="en-US" dirty="0"/>
              <a:t>语句被用来告诉</a:t>
            </a:r>
            <a:r>
              <a:rPr lang="en-US" altLang="zh-CN" dirty="0"/>
              <a:t>Python</a:t>
            </a:r>
            <a:r>
              <a:rPr lang="zh-CN" altLang="en-US" dirty="0"/>
              <a:t>跳过当前循环块中的剩余语句，然后继续进行下一轮循环。</a:t>
            </a:r>
          </a:p>
          <a:p>
            <a:pPr marL="0" indent="0">
              <a:buNone/>
            </a:pPr>
            <a:r>
              <a:rPr lang="en-US" altLang="zh-CN" dirty="0"/>
              <a:t>•  </a:t>
            </a:r>
            <a:r>
              <a:rPr lang="zh-CN" altLang="en-US" dirty="0"/>
              <a:t>循环语句可以有 </a:t>
            </a:r>
            <a:r>
              <a:rPr lang="en-US" altLang="zh-CN" dirty="0"/>
              <a:t>else </a:t>
            </a:r>
            <a:r>
              <a:rPr lang="zh-CN" altLang="en-US" dirty="0"/>
              <a:t>子句，它在穷尽列表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或条件变为 </a:t>
            </a:r>
            <a:r>
              <a:rPr lang="en-US" altLang="zh-CN" dirty="0"/>
              <a:t>false (</a:t>
            </a:r>
            <a:r>
              <a:rPr lang="zh-CN" altLang="en-US" dirty="0"/>
              <a:t>以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)</a:t>
            </a:r>
            <a:r>
              <a:rPr lang="zh-CN" altLang="en-US" dirty="0"/>
              <a:t>导致循环</a:t>
            </a:r>
          </a:p>
          <a:p>
            <a:pPr marL="0" indent="0">
              <a:buNone/>
            </a:pPr>
            <a:r>
              <a:rPr lang="zh-CN" altLang="en-US" dirty="0"/>
              <a:t>终止时被执行</a:t>
            </a:r>
            <a:r>
              <a:rPr lang="en-US" altLang="zh-CN" dirty="0"/>
              <a:t>,</a:t>
            </a:r>
            <a:r>
              <a:rPr lang="zh-CN" altLang="en-US" dirty="0"/>
              <a:t>但循环被</a:t>
            </a:r>
            <a:r>
              <a:rPr lang="en-US" altLang="zh-CN" dirty="0"/>
              <a:t>break</a:t>
            </a:r>
            <a:r>
              <a:rPr lang="zh-CN" altLang="en-US" dirty="0"/>
              <a:t>终止时不执行。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语句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  Python pass</a:t>
            </a:r>
            <a:r>
              <a:rPr lang="zh-CN" altLang="en-US" dirty="0"/>
              <a:t>是空语句，是为了保持程序结构的完整性。</a:t>
            </a:r>
          </a:p>
          <a:p>
            <a:pPr marL="0" indent="0">
              <a:buNone/>
            </a:pPr>
            <a:r>
              <a:rPr lang="en-US" altLang="zh-CN" dirty="0"/>
              <a:t>•  pass </a:t>
            </a:r>
            <a:r>
              <a:rPr lang="zh-CN" altLang="en-US" dirty="0"/>
              <a:t>不做任何事情，一般用做占位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69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实战：嵌套循环输出九九</a:t>
            </a:r>
            <a:r>
              <a:rPr lang="zh-CN" altLang="en-US" dirty="0" smtClean="0"/>
              <a:t>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265" name="Picture 1" descr="E://YouDaoNotes/kurtcobain1988@163.com/ced0016abf30465da40a40e3fe7ecc6a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540"/>
            <a:ext cx="10096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E://YouDaoNotes/kurtcobain1988@163.com/f17c928e279641f8a0853eb8b993efcf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3375"/>
            <a:ext cx="10086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通过</a:t>
            </a:r>
            <a:r>
              <a:rPr lang="en-US" altLang="zh-CN" dirty="0" err="1" smtClean="0">
                <a:effectLst/>
              </a:rPr>
              <a:t>ubuntu</a:t>
            </a:r>
            <a:r>
              <a:rPr lang="zh-CN" altLang="en-US" dirty="0" smtClean="0">
                <a:effectLst/>
              </a:rPr>
              <a:t>官方的</a:t>
            </a:r>
            <a:r>
              <a:rPr lang="en-US" altLang="zh-CN" dirty="0" smtClean="0">
                <a:effectLst/>
              </a:rPr>
              <a:t>apt</a:t>
            </a:r>
            <a:r>
              <a:rPr lang="zh-CN" altLang="en-US" dirty="0" smtClean="0">
                <a:effectLst/>
              </a:rPr>
              <a:t>工具包安装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python2.7</a:t>
            </a:r>
          </a:p>
          <a:p>
            <a:r>
              <a:rPr lang="en-US" altLang="zh-CN" dirty="0" smtClean="0">
                <a:effectLst/>
              </a:rPr>
              <a:t>$ </a:t>
            </a:r>
            <a:r>
              <a:rPr lang="en-US" altLang="zh-CN" dirty="0" err="1" smtClean="0">
                <a:effectLst/>
              </a:rPr>
              <a:t>sudo</a:t>
            </a:r>
            <a:r>
              <a:rPr lang="en-US" altLang="zh-CN" dirty="0" smtClean="0">
                <a:effectLst/>
              </a:rPr>
              <a:t> apt-get install python3.6</a:t>
            </a:r>
            <a:br>
              <a:rPr lang="en-US" altLang="zh-CN" dirty="0" smtClean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3. Mac</a:t>
            </a:r>
            <a:r>
              <a:rPr lang="zh-CN" altLang="en-US" dirty="0" smtClean="0">
                <a:effectLst/>
              </a:rPr>
              <a:t>安装</a:t>
            </a:r>
            <a:r>
              <a:rPr lang="en-US" altLang="zh-CN" dirty="0" smtClean="0">
                <a:effectLst/>
              </a:rPr>
              <a:t>Python3</a:t>
            </a:r>
          </a:p>
          <a:p>
            <a:r>
              <a:rPr lang="en-US" altLang="zh-CN" dirty="0" smtClean="0">
                <a:effectLst/>
              </a:rPr>
              <a:t>$ brew </a:t>
            </a:r>
            <a:r>
              <a:rPr lang="en-US" altLang="zh-CN" dirty="0" err="1" smtClean="0">
                <a:effectLst/>
              </a:rPr>
              <a:t>sreach</a:t>
            </a:r>
            <a:r>
              <a:rPr lang="en-US" altLang="zh-CN" dirty="0" smtClean="0">
                <a:effectLst/>
              </a:rPr>
              <a:t> python</a:t>
            </a:r>
          </a:p>
          <a:p>
            <a:r>
              <a:rPr lang="en-US" altLang="zh-CN" dirty="0" smtClean="0">
                <a:effectLst/>
              </a:rPr>
              <a:t>$ brew install python3</a:t>
            </a:r>
          </a:p>
          <a:p>
            <a:r>
              <a:rPr lang="en-US" altLang="zh-CN" dirty="0" smtClean="0">
                <a:effectLst/>
              </a:rPr>
              <a:t>//</a:t>
            </a:r>
            <a:r>
              <a:rPr lang="zh-CN" altLang="en-US" dirty="0" smtClean="0">
                <a:effectLst/>
              </a:rPr>
              <a:t>在</a:t>
            </a:r>
            <a:r>
              <a:rPr lang="en-US" altLang="zh-CN" dirty="0" smtClean="0">
                <a:effectLst/>
              </a:rPr>
              <a:t>/</a:t>
            </a:r>
            <a:r>
              <a:rPr lang="en-US" altLang="zh-CN" dirty="0" err="1" smtClean="0">
                <a:effectLst/>
              </a:rPr>
              <a:t>usr</a:t>
            </a:r>
            <a:r>
              <a:rPr lang="en-US" altLang="zh-CN" dirty="0" smtClean="0">
                <a:effectLst/>
              </a:rPr>
              <a:t>/local/Cellar/</a:t>
            </a:r>
            <a:r>
              <a:rPr lang="zh-CN" altLang="en-US" dirty="0" smtClean="0">
                <a:effectLst/>
              </a:rPr>
              <a:t>这个目录下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4. Windows</a:t>
            </a:r>
            <a:r>
              <a:rPr lang="zh-CN" altLang="en-US" dirty="0" smtClean="0">
                <a:effectLst/>
              </a:rPr>
              <a:t>下直接下载安装就可以了</a:t>
            </a:r>
          </a:p>
          <a:p>
            <a:r>
              <a:rPr lang="zh-CN" altLang="en-US" dirty="0" smtClean="0">
                <a:effectLst/>
              </a:rPr>
              <a:t>首先访问</a:t>
            </a:r>
            <a:r>
              <a:rPr lang="en-US" altLang="zh-CN" dirty="0" smtClean="0">
                <a:effectLst/>
              </a:rPr>
              <a:t>http://www.python.org/download/</a:t>
            </a:r>
            <a:r>
              <a:rPr lang="zh-CN" altLang="en-US" dirty="0" smtClean="0">
                <a:effectLst/>
              </a:rPr>
              <a:t>去下载最新的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版本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r>
              <a:rPr lang="zh-CN" altLang="en-US" dirty="0" smtClean="0">
                <a:effectLst/>
              </a:rPr>
              <a:t>注意： </a:t>
            </a:r>
            <a:r>
              <a:rPr lang="en-US" altLang="zh-CN" dirty="0" smtClean="0">
                <a:effectLst/>
              </a:rPr>
              <a:t>(</a:t>
            </a:r>
            <a:r>
              <a:rPr lang="zh-CN" altLang="en-US" dirty="0" smtClean="0">
                <a:effectLst/>
              </a:rPr>
              <a:t>配置环境变量</a:t>
            </a:r>
            <a:r>
              <a:rPr lang="en-US" altLang="zh-CN" dirty="0" smtClean="0">
                <a:effectLst/>
              </a:rPr>
              <a:t>)</a:t>
            </a:r>
          </a:p>
          <a:p>
            <a:r>
              <a:rPr lang="zh-CN" altLang="en-US" dirty="0" smtClean="0">
                <a:effectLst/>
              </a:rPr>
              <a:t>请选中 </a:t>
            </a:r>
            <a:r>
              <a:rPr lang="en-US" altLang="zh-CN" dirty="0" smtClean="0">
                <a:effectLst/>
              </a:rPr>
              <a:t>"Add Python3.6 PATH”</a:t>
            </a:r>
            <a:endParaRPr lang="zh-CN" altLang="en-US" dirty="0" smtClean="0">
              <a:effectLst/>
            </a:endParaRPr>
          </a:p>
          <a:p>
            <a:endParaRPr lang="zh-CN" altLang="en-US" dirty="0"/>
          </a:p>
        </p:txBody>
      </p:sp>
      <p:pic>
        <p:nvPicPr>
          <p:cNvPr id="1028" name="Picture 4" descr="E://YouDaoNotes/kurtcobain1988@163.com/d71618c39e1c44e4b93f3555c83abbf3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693505"/>
            <a:ext cx="3949120" cy="24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//YouDaoNotes/kurtcobain1988@163.com/8c5942d1b8884b2abe4460347e7dc0e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780" y="2773558"/>
            <a:ext cx="3992637" cy="24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7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Python </a:t>
            </a:r>
            <a:r>
              <a:rPr lang="zh-CN" altLang="en-US" dirty="0" smtClean="0">
                <a:effectLst/>
              </a:rPr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配置环境变量</a:t>
            </a:r>
          </a:p>
          <a:p>
            <a:endParaRPr lang="zh-CN" altLang="en-US" dirty="0"/>
          </a:p>
        </p:txBody>
      </p:sp>
      <p:pic>
        <p:nvPicPr>
          <p:cNvPr id="2049" name="Picture 1" descr="E://YouDaoNotes/kurtcobain1988@163.com/4ebe1593fc85414bbbb076277c0bac44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185"/>
            <a:ext cx="4788383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7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运行 </a:t>
            </a:r>
            <a:r>
              <a:rPr lang="en-US" altLang="zh-CN" dirty="0" smtClean="0">
                <a:effectLst/>
              </a:rPr>
              <a:t>Python</a:t>
            </a:r>
          </a:p>
          <a:p>
            <a:r>
              <a:rPr lang="zh-CN" altLang="en-US" dirty="0" smtClean="0">
                <a:effectLst/>
              </a:rPr>
              <a:t>有三种方式可以运行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：</a:t>
            </a:r>
          </a:p>
          <a:p>
            <a:r>
              <a:rPr lang="en-US" altLang="zh-CN" dirty="0" smtClean="0">
                <a:effectLst/>
              </a:rPr>
              <a:t>1. </a:t>
            </a:r>
            <a:r>
              <a:rPr lang="zh-CN" altLang="en-US" dirty="0" smtClean="0">
                <a:effectLst/>
              </a:rPr>
              <a:t>交互式解释器：</a:t>
            </a:r>
          </a:p>
          <a:p>
            <a:r>
              <a:rPr lang="en-US" altLang="zh-CN" dirty="0" smtClean="0">
                <a:effectLst/>
              </a:rPr>
              <a:t>2. </a:t>
            </a:r>
            <a:r>
              <a:rPr lang="zh-CN" altLang="en-US" dirty="0" smtClean="0">
                <a:effectLst/>
              </a:rPr>
              <a:t>命令行脚本：</a:t>
            </a:r>
          </a:p>
          <a:p>
            <a:r>
              <a:rPr lang="en-US" altLang="zh-CN" dirty="0" smtClean="0">
                <a:effectLst/>
              </a:rPr>
              <a:t>3. </a:t>
            </a:r>
            <a:r>
              <a:rPr lang="zh-CN" altLang="en-US" dirty="0" smtClean="0">
                <a:effectLst/>
              </a:rPr>
              <a:t>集成开发环境（</a:t>
            </a:r>
            <a:r>
              <a:rPr lang="en-US" altLang="zh-CN" dirty="0" smtClean="0">
                <a:effectLst/>
              </a:rPr>
              <a:t>IDE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smtClean="0">
                <a:effectLst/>
              </a:rPr>
              <a:t>Integrated Development Environment</a:t>
            </a:r>
            <a:r>
              <a:rPr lang="zh-CN" altLang="en-US" dirty="0" smtClean="0">
                <a:effectLst/>
              </a:rPr>
              <a:t>）</a:t>
            </a:r>
            <a:r>
              <a:rPr lang="en-US" altLang="zh-CN" dirty="0" smtClean="0">
                <a:effectLst/>
              </a:rPr>
              <a:t>:</a:t>
            </a:r>
          </a:p>
          <a:p>
            <a:pPr lvl="1"/>
            <a:r>
              <a:rPr lang="en-US" altLang="zh-CN" dirty="0" err="1" smtClean="0">
                <a:effectLst/>
              </a:rPr>
              <a:t>PyCharm</a:t>
            </a:r>
            <a:r>
              <a:rPr lang="zh-CN" altLang="en-US" dirty="0" smtClean="0">
                <a:effectLst/>
              </a:rPr>
              <a:t>和自带的简单</a:t>
            </a:r>
            <a:r>
              <a:rPr lang="en-US" altLang="zh-CN" dirty="0" smtClean="0">
                <a:effectLst/>
              </a:rPr>
              <a:t>IDE</a:t>
            </a: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2.1 </a:t>
            </a:r>
            <a:r>
              <a:rPr lang="zh-CN" altLang="en-US" dirty="0" smtClean="0">
                <a:effectLst/>
              </a:rPr>
              <a:t>交互式解释器</a:t>
            </a:r>
            <a:br>
              <a:rPr lang="zh-CN" altLang="en-US" dirty="0" smtClean="0">
                <a:effectLst/>
              </a:rPr>
            </a:b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你可以通过命令行窗口进入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并开在交互式解释器中开始编写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代码。</a:t>
            </a:r>
          </a:p>
          <a:p>
            <a:r>
              <a:rPr lang="zh-CN" altLang="en-US" dirty="0" smtClean="0">
                <a:effectLst/>
              </a:rPr>
              <a:t>你可以在</a:t>
            </a:r>
            <a:r>
              <a:rPr lang="en-US" altLang="zh-CN" dirty="0" smtClean="0">
                <a:effectLst/>
              </a:rPr>
              <a:t>Unix</a:t>
            </a:r>
            <a:r>
              <a:rPr lang="zh-CN" altLang="en-US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DOS</a:t>
            </a:r>
            <a:r>
              <a:rPr lang="zh-CN" altLang="en-US" dirty="0" smtClean="0">
                <a:effectLst/>
              </a:rPr>
              <a:t>或任何其他提供了命令行或者</a:t>
            </a:r>
            <a:r>
              <a:rPr lang="en-US" altLang="zh-CN" dirty="0" smtClean="0">
                <a:effectLst/>
              </a:rPr>
              <a:t>shell</a:t>
            </a:r>
            <a:r>
              <a:rPr lang="zh-CN" altLang="en-US" dirty="0" smtClean="0">
                <a:effectLst/>
              </a:rPr>
              <a:t>的系统进行</a:t>
            </a:r>
            <a:r>
              <a:rPr lang="en-US" altLang="zh-CN" dirty="0" smtClean="0">
                <a:effectLst/>
              </a:rPr>
              <a:t>python</a:t>
            </a:r>
            <a:r>
              <a:rPr lang="zh-CN" altLang="en-US" dirty="0" smtClean="0">
                <a:effectLst/>
              </a:rPr>
              <a:t>编码工作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2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1425</Words>
  <Application>Microsoft Office PowerPoint</Application>
  <PresentationFormat>宽屏</PresentationFormat>
  <Paragraphs>428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8" baseType="lpstr">
      <vt:lpstr>等线</vt:lpstr>
      <vt:lpstr>等线 Light</vt:lpstr>
      <vt:lpstr>Arial</vt:lpstr>
      <vt:lpstr>Office 主题​​</vt:lpstr>
      <vt:lpstr>Python基础1</vt:lpstr>
      <vt:lpstr>大纲和目标</vt:lpstr>
      <vt:lpstr>准备</vt:lpstr>
      <vt:lpstr>Python 环境搭建</vt:lpstr>
      <vt:lpstr>Python 环境搭建</vt:lpstr>
      <vt:lpstr>Python 环境搭建</vt:lpstr>
      <vt:lpstr>Python 环境搭建</vt:lpstr>
      <vt:lpstr>Python 环境搭建</vt:lpstr>
      <vt:lpstr>运行 Python</vt:lpstr>
      <vt:lpstr>运行 Python</vt:lpstr>
      <vt:lpstr>运行 Python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Python的运算符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Python的数据类型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 的分支结构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Python的循环结构</vt:lpstr>
      <vt:lpstr>实战：嵌套循环输出九九乘法表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Python基础1</dc:title>
  <dc:creator>zcy</dc:creator>
  <cp:lastModifiedBy>zcy</cp:lastModifiedBy>
  <cp:revision>62</cp:revision>
  <dcterms:created xsi:type="dcterms:W3CDTF">2018-10-23T02:29:27Z</dcterms:created>
  <dcterms:modified xsi:type="dcterms:W3CDTF">2018-10-23T16:06:44Z</dcterms:modified>
</cp:coreProperties>
</file>